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comments/modernComment_396_EDB1D81B.xml" ContentType="application/vnd.ms-powerpoint.comment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96" r:id="rId2"/>
    <p:sldId id="2820" r:id="rId3"/>
    <p:sldId id="2839" r:id="rId4"/>
    <p:sldId id="2824" r:id="rId5"/>
    <p:sldId id="2897" r:id="rId6"/>
    <p:sldId id="2840" r:id="rId7"/>
    <p:sldId id="2852" r:id="rId8"/>
    <p:sldId id="2836" r:id="rId9"/>
    <p:sldId id="2844" r:id="rId10"/>
    <p:sldId id="2835" r:id="rId11"/>
    <p:sldId id="2825" r:id="rId12"/>
    <p:sldId id="257" r:id="rId13"/>
    <p:sldId id="2823" r:id="rId14"/>
    <p:sldId id="2828" r:id="rId15"/>
    <p:sldId id="931" r:id="rId16"/>
    <p:sldId id="2834" r:id="rId17"/>
    <p:sldId id="2837" r:id="rId18"/>
    <p:sldId id="364" r:id="rId19"/>
    <p:sldId id="2896" r:id="rId20"/>
    <p:sldId id="258" r:id="rId21"/>
    <p:sldId id="2829" r:id="rId22"/>
    <p:sldId id="2831" r:id="rId23"/>
    <p:sldId id="2853" r:id="rId24"/>
    <p:sldId id="270" r:id="rId25"/>
    <p:sldId id="926" r:id="rId26"/>
    <p:sldId id="924" r:id="rId27"/>
    <p:sldId id="921" r:id="rId28"/>
    <p:sldId id="272" r:id="rId29"/>
    <p:sldId id="2842" r:id="rId30"/>
    <p:sldId id="918" r:id="rId31"/>
    <p:sldId id="2866" r:id="rId32"/>
    <p:sldId id="2871" r:id="rId33"/>
    <p:sldId id="2872" r:id="rId34"/>
    <p:sldId id="916" r:id="rId35"/>
    <p:sldId id="917" r:id="rId36"/>
    <p:sldId id="2890" r:id="rId37"/>
    <p:sldId id="2895" r:id="rId38"/>
    <p:sldId id="2843" r:id="rId39"/>
    <p:sldId id="2859" r:id="rId40"/>
    <p:sldId id="2888" r:id="rId41"/>
    <p:sldId id="2889" r:id="rId42"/>
    <p:sldId id="2833" r:id="rId43"/>
  </p:sldIdLst>
  <p:sldSz cx="12192000" cy="6858000"/>
  <p:notesSz cx="6858000" cy="9144000"/>
  <p:custShowLst>
    <p:custShow name="Apollo, Seaswolf - Team Integration Review Meetings" id="0">
      <p:sldLst>
        <p:sld r:id="rId2"/>
        <p:sld r:id="rId3"/>
        <p:sld r:id="rId4"/>
        <p:sld r:id="rId5"/>
        <p:sld r:id="rId7"/>
        <p:sld r:id="rId10"/>
        <p:sld r:id="rId11"/>
        <p:sld r:id="rId12"/>
        <p:sld r:id="rId25"/>
        <p:sld r:id="rId26"/>
        <p:sld r:id="rId27"/>
        <p:sld r:id="rId31"/>
        <p:sld r:id="rId30"/>
        <p:sld r:id="rId39"/>
        <p:sld r:id="rId33"/>
        <p:sld r:id="rId34"/>
        <p:sld r:id="rId43"/>
      </p:sldLst>
    </p:custShow>
    <p:custShow name="Apollo/Sea Shadow integration meeting" id="1">
      <p:sldLst>
        <p:sld r:id="rId2"/>
        <p:sld r:id="rId3"/>
        <p:sld r:id="rId4"/>
        <p:sld r:id="rId5"/>
        <p:sld r:id="rId7"/>
        <p:sld r:id="rId10"/>
        <p:sld r:id="rId11"/>
        <p:sld r:id="rId12"/>
        <p:sld r:id="rId14"/>
        <p:sld r:id="rId15"/>
        <p:sld r:id="rId16"/>
        <p:sld r:id="rId17"/>
        <p:sld r:id="rId21"/>
        <p:sld r:id="rId22"/>
        <p:sld r:id="rId23"/>
        <p:sld r:id="rId24"/>
        <p:sld r:id="rId25"/>
        <p:sld r:id="rId26"/>
        <p:sld r:id="rId27"/>
        <p:sld r:id="rId31"/>
        <p:sld r:id="rId36"/>
        <p:sld r:id="rId33"/>
        <p:sld r:id="rId34"/>
        <p:sld r:id="rId20"/>
        <p:sld r:id="rId38"/>
        <p:sld r:id="rId43"/>
      </p:sldLst>
    </p:custShow>
    <p:custShow name="Artemis, Seawolf and Ceres" id="2">
      <p:sldLst>
        <p:sld r:id="rId2"/>
        <p:sld r:id="rId3"/>
        <p:sld r:id="rId4"/>
        <p:sld r:id="rId5"/>
        <p:sld r:id="rId7"/>
        <p:sld r:id="rId10"/>
        <p:sld r:id="rId11"/>
        <p:sld r:id="rId12"/>
        <p:sld r:id="rId14"/>
        <p:sld r:id="rId15"/>
        <p:sld r:id="rId16"/>
        <p:sld r:id="rId17"/>
        <p:sld r:id="rId21"/>
        <p:sld r:id="rId22"/>
        <p:sld r:id="rId23"/>
        <p:sld r:id="rId24"/>
        <p:sld r:id="rId25"/>
        <p:sld r:id="rId26"/>
        <p:sld r:id="rId27"/>
        <p:sld r:id="rId29"/>
        <p:sld r:id="rId30"/>
        <p:sld r:id="rId39"/>
        <p:sld r:id="rId40"/>
        <p:sld r:id="rId33"/>
        <p:sld r:id="rId34"/>
        <p:sld r:id="rId42"/>
        <p:sld r:id="rId43"/>
      </p:sldLst>
    </p:custShow>
    <p:custShow name="Artemis Phoenix Horizon Integration Meeting" id="3">
      <p:sldLst>
        <p:sld r:id="rId2"/>
        <p:sld r:id="rId3"/>
        <p:sld r:id="rId4"/>
        <p:sld r:id="rId5"/>
        <p:sld r:id="rId7"/>
        <p:sld r:id="rId10"/>
        <p:sld r:id="rId11"/>
        <p:sld r:id="rId12"/>
        <p:sld r:id="rId14"/>
        <p:sld r:id="rId15"/>
        <p:sld r:id="rId16"/>
        <p:sld r:id="rId17"/>
        <p:sld r:id="rId21"/>
        <p:sld r:id="rId22"/>
        <p:sld r:id="rId23"/>
        <p:sld r:id="rId24"/>
        <p:sld r:id="rId25"/>
        <p:sld r:id="rId26"/>
        <p:sld r:id="rId27"/>
        <p:sld r:id="rId28"/>
        <p:sld r:id="rId29"/>
        <p:sld r:id="rId35"/>
        <p:sld r:id="rId39"/>
        <p:sld r:id="rId20"/>
        <p:sld r:id="rId33"/>
        <p:sld r:id="rId34"/>
        <p:sld r:id="rId43"/>
      </p:sldLst>
    </p:custShow>
    <p:custShow name="Sea Shadow, Seaswolf - Team Integration Review Meetings" id="4">
      <p:sldLst>
        <p:sld r:id="rId2"/>
        <p:sld r:id="rId3"/>
        <p:sld r:id="rId4"/>
        <p:sld r:id="rId5"/>
        <p:sld r:id="rId7"/>
        <p:sld r:id="rId10"/>
        <p:sld r:id="rId11"/>
        <p:sld r:id="rId12"/>
        <p:sld r:id="rId25"/>
        <p:sld r:id="rId26"/>
        <p:sld r:id="rId27"/>
        <p:sld r:id="rId30"/>
        <p:sld r:id="rId36"/>
        <p:sld r:id="rId39"/>
        <p:sld r:id="rId33"/>
        <p:sld r:id="rId34"/>
        <p:sld r:id="rId4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F7E108-6099-FAF9-91F6-8CB63412A78D}" name="Nimmala, Venkata Dinakar (CTR) - FPAC-FBC, TX" initials="NT" userId="S::venkatadinakar.nimmala@usda.gov::937cc888-ae4e-417b-9f56-495e1dfc0f87" providerId="AD"/>
  <p188:author id="{E5DF050B-CF90-A87B-07A9-381F2FB47360}" name="Ackerson-Bonsu, Noble (CTR) - FPAC-FBC, VA" initials="NA" userId="S::Noble.Ackerson-Bonsu@usda.gov::b72ba381-1c55-4a8a-8431-b20a6e0f59dd" providerId="AD"/>
  <p188:author id="{0B5D4285-A29F-4EA8-6265-923884E1F7FB}" name="Nemecek, Jason - FPAC-NRCS, CO" initials="JN" userId="Nemecek, Jason - FPAC-NRCS, CO" providerId="None"/>
  <p188:author id="{EBE31BDB-6B8C-4718-21EE-ECAD0BACE8B4}" name="Sherry, Beverly (CTR) - FPAC-FBC, CO" initials="" userId="S::beverly.sherry@usda.gov::45a97bda-3f88-4a71-8ee0-e67d67882fcb" providerId="AD"/>
  <p188:author id="{E027A7DB-4D67-10D5-302A-0BEE979B6BD8}" name="Nemecek, Jason - FPAC-NRCS, CO" initials="JN" userId="S::jason.nemecek@usda.gov::b5b73a28-cddf-4206-81ae-262d5d179e49" providerId="AD"/>
  <p188:author id="{CD0051F2-1D9B-A6C8-4137-40E52051BB65}" name="Mosier, Liann (CTR) - FPAC-FBC, WA" initials="MW" userId="S::liann.mosier@usda.gov::ec9e80b2-b2df-42fd-b8b0-5da935c9eab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69696"/>
    <a:srgbClr val="E8E8E8"/>
    <a:srgbClr val="1C567C"/>
    <a:srgbClr val="FFFFFF"/>
    <a:srgbClr val="D1D8D1"/>
    <a:srgbClr val="6F8D40"/>
    <a:srgbClr val="8D9992"/>
    <a:srgbClr val="9DA4BA"/>
    <a:srgbClr val="F8F6F2"/>
    <a:srgbClr val="2B5C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69A16A-6D3F-4504-BEF9-5CCFFDAE710E}" v="5" dt="2025-03-04T14:57:47.7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1395" autoAdjust="0"/>
  </p:normalViewPr>
  <p:slideViewPr>
    <p:cSldViewPr snapToGrid="0">
      <p:cViewPr varScale="1">
        <p:scale>
          <a:sx n="103" d="100"/>
          <a:sy n="103" d="100"/>
        </p:scale>
        <p:origin x="918" y="108"/>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396_EDB1D81B.xml><?xml version="1.0" encoding="utf-8"?>
<p188:cmLst xmlns:a="http://schemas.openxmlformats.org/drawingml/2006/main" xmlns:r="http://schemas.openxmlformats.org/officeDocument/2006/relationships" xmlns:p188="http://schemas.microsoft.com/office/powerpoint/2018/8/main">
  <p188:cm id="{264DC07C-9D49-4084-9848-D5EC4CE064E4}" authorId="{E5DF050B-CF90-A87B-07A9-381F2FB47360}" created="2024-11-06T19:40:30.325">
    <ac:txMkLst xmlns:ac="http://schemas.microsoft.com/office/drawing/2013/main/command">
      <pc:docMk xmlns:pc="http://schemas.microsoft.com/office/powerpoint/2013/main/command"/>
      <pc:sldMk xmlns:pc="http://schemas.microsoft.com/office/powerpoint/2013/main/command" cId="3987855387" sldId="918"/>
      <ac:graphicFrameMk id="4" creationId="{EC210E22-50FE-699B-B6C8-306BD9CC678F}"/>
      <dc:dgmMk xmlns:dc="http://schemas.microsoft.com/office/drawing/2013/diagram/command"/>
      <dc:nodeMk xmlns:dc="http://schemas.microsoft.com/office/drawing/2013/diagram/command" id="{7D645C86-B59C-4D75-BE0A-45D4AAEC7C35}"/>
      <ac:txMk cp="61" len="20">
        <ac:context len="94" hash="2393227887"/>
      </ac:txMk>
    </ac:txMkLst>
    <p188:pos x="1838756" y="975416"/>
    <p188:txBody>
      <a:bodyPr/>
      <a:lstStyle/>
      <a:p>
        <a:r>
          <a:rPr lang="en-US"/>
          <a:t>Feedback: User story mapping</a:t>
        </a:r>
      </a:p>
    </p188:txBody>
  </p188:cm>
  <p188:cm id="{589F4EEE-1226-4366-9D14-7C674D7DB63A}" authorId="{E5DF050B-CF90-A87B-07A9-381F2FB47360}" created="2024-11-06T19:46:11.380">
    <ac:txMkLst xmlns:ac="http://schemas.microsoft.com/office/drawing/2013/main/command">
      <pc:docMk xmlns:pc="http://schemas.microsoft.com/office/powerpoint/2013/main/command"/>
      <pc:sldMk xmlns:pc="http://schemas.microsoft.com/office/powerpoint/2013/main/command" cId="3987855387" sldId="918"/>
      <ac:graphicFrameMk id="4" creationId="{EC210E22-50FE-699B-B6C8-306BD9CC678F}"/>
      <dc:dgmMk xmlns:dc="http://schemas.microsoft.com/office/drawing/2013/diagram/command"/>
      <dc:nodeMk xmlns:dc="http://schemas.microsoft.com/office/drawing/2013/diagram/command" id="{DC6A71A3-2395-4E7B-9CBC-CDB2638C7863}"/>
      <ac:txMk cp="19" len="78">
        <ac:context len="98" hash="1238712362"/>
      </ac:txMk>
    </ac:txMkLst>
    <p188:pos x="3305606" y="1575491"/>
    <p188:txBody>
      <a:bodyPr/>
      <a:lstStyle/>
      <a:p>
        <a:r>
          <a:rPr lang="en-US"/>
          <a:t>TODO: Conversation needed regarding resource capacity constraints vs scope and timeline to execute.</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image" Target="../media/image46.svg"/><Relationship Id="rId16" Type="http://schemas.openxmlformats.org/officeDocument/2006/relationships/image" Target="../media/image60.svg"/><Relationship Id="rId20" Type="http://schemas.openxmlformats.org/officeDocument/2006/relationships/image" Target="../media/image64.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image" Target="../media/image46.svg"/><Relationship Id="rId16" Type="http://schemas.openxmlformats.org/officeDocument/2006/relationships/image" Target="../media/image60.svg"/><Relationship Id="rId20" Type="http://schemas.openxmlformats.org/officeDocument/2006/relationships/image" Target="../media/image64.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D0048F-FE6B-43BF-816E-5F87B37197CC}" type="doc">
      <dgm:prSet loTypeId="urn:microsoft.com/office/officeart/2018/2/layout/IconCircleList" loCatId="icon" qsTypeId="urn:microsoft.com/office/officeart/2005/8/quickstyle/simple4" qsCatId="simple" csTypeId="urn:microsoft.com/office/officeart/2005/8/colors/accent1_2" csCatId="accent1" phldr="1"/>
      <dgm:spPr/>
      <dgm:t>
        <a:bodyPr/>
        <a:lstStyle/>
        <a:p>
          <a:endParaRPr lang="en-US"/>
        </a:p>
      </dgm:t>
    </dgm:pt>
    <dgm:pt modelId="{02F8313F-6F2C-48D2-AA32-CCE462B4FBC5}">
      <dgm:prSet/>
      <dgm:spPr/>
      <dgm:t>
        <a:bodyPr/>
        <a:lstStyle/>
        <a:p>
          <a:pPr>
            <a:lnSpc>
              <a:spcPct val="100000"/>
            </a:lnSpc>
          </a:pPr>
          <a:r>
            <a:rPr lang="en-US" b="1">
              <a:solidFill>
                <a:srgbClr val="236430"/>
              </a:solidFill>
              <a:latin typeface="Source Sans Pro" panose="020B0503030403020204" pitchFamily="34" charset="0"/>
            </a:rPr>
            <a:t>Dynamic Modular Tools</a:t>
          </a:r>
          <a:endParaRPr lang="en-US"/>
        </a:p>
      </dgm:t>
    </dgm:pt>
    <dgm:pt modelId="{3A91B2C4-0EB4-4665-BB58-58088BFE98B0}" type="parTrans" cxnId="{5E3AA8D7-5DA9-4EAD-9981-9E75DA0CD422}">
      <dgm:prSet/>
      <dgm:spPr/>
      <dgm:t>
        <a:bodyPr/>
        <a:lstStyle/>
        <a:p>
          <a:endParaRPr lang="en-US"/>
        </a:p>
      </dgm:t>
    </dgm:pt>
    <dgm:pt modelId="{FF025602-548D-4EA1-B706-9B574BC9E403}" type="sibTrans" cxnId="{5E3AA8D7-5DA9-4EAD-9981-9E75DA0CD422}">
      <dgm:prSet/>
      <dgm:spPr/>
      <dgm:t>
        <a:bodyPr/>
        <a:lstStyle/>
        <a:p>
          <a:pPr>
            <a:lnSpc>
              <a:spcPct val="100000"/>
            </a:lnSpc>
          </a:pPr>
          <a:endParaRPr lang="en-US"/>
        </a:p>
      </dgm:t>
    </dgm:pt>
    <dgm:pt modelId="{35569B39-6D23-4867-90BF-9CAC7D916E64}">
      <dgm:prSet/>
      <dgm:spPr/>
      <dgm:t>
        <a:bodyPr/>
        <a:lstStyle/>
        <a:p>
          <a:pPr>
            <a:lnSpc>
              <a:spcPct val="100000"/>
            </a:lnSpc>
          </a:pPr>
          <a:r>
            <a:rPr lang="en-US" b="1">
              <a:solidFill>
                <a:srgbClr val="236430"/>
              </a:solidFill>
              <a:latin typeface="Source Sans Pro" panose="020B0503030403020204" pitchFamily="34" charset="0"/>
            </a:rPr>
            <a:t>Workflow Automation</a:t>
          </a:r>
          <a:endParaRPr lang="en-US"/>
        </a:p>
      </dgm:t>
    </dgm:pt>
    <dgm:pt modelId="{7BC65126-20DC-4E48-B747-858BAC4EA7C2}" type="parTrans" cxnId="{C1D4CC03-B8C4-4D2F-97F2-B851A49FC37B}">
      <dgm:prSet/>
      <dgm:spPr/>
      <dgm:t>
        <a:bodyPr/>
        <a:lstStyle/>
        <a:p>
          <a:endParaRPr lang="en-US"/>
        </a:p>
      </dgm:t>
    </dgm:pt>
    <dgm:pt modelId="{0AC6BA1C-8301-4852-B07B-520C7E4B0E55}" type="sibTrans" cxnId="{C1D4CC03-B8C4-4D2F-97F2-B851A49FC37B}">
      <dgm:prSet/>
      <dgm:spPr/>
      <dgm:t>
        <a:bodyPr/>
        <a:lstStyle/>
        <a:p>
          <a:pPr>
            <a:lnSpc>
              <a:spcPct val="100000"/>
            </a:lnSpc>
          </a:pPr>
          <a:endParaRPr lang="en-US"/>
        </a:p>
      </dgm:t>
    </dgm:pt>
    <dgm:pt modelId="{9F56DA2D-62C6-460D-88E5-33A32BA1EBD3}">
      <dgm:prSet/>
      <dgm:spPr/>
      <dgm:t>
        <a:bodyPr/>
        <a:lstStyle/>
        <a:p>
          <a:pPr>
            <a:lnSpc>
              <a:spcPct val="100000"/>
            </a:lnSpc>
          </a:pPr>
          <a:r>
            <a:rPr lang="en-US" b="1">
              <a:solidFill>
                <a:srgbClr val="236430"/>
              </a:solidFill>
              <a:latin typeface="Source Sans Pro" panose="020B0503030403020204" pitchFamily="34" charset="0"/>
            </a:rPr>
            <a:t>Connecting Data Sources</a:t>
          </a:r>
          <a:endParaRPr lang="en-US"/>
        </a:p>
      </dgm:t>
    </dgm:pt>
    <dgm:pt modelId="{87EDFEBA-3B4E-4BF0-BB4D-04EF6FC40947}" type="parTrans" cxnId="{D7FCCF7F-F385-490B-9B60-C71726239E9D}">
      <dgm:prSet/>
      <dgm:spPr/>
      <dgm:t>
        <a:bodyPr/>
        <a:lstStyle/>
        <a:p>
          <a:endParaRPr lang="en-US"/>
        </a:p>
      </dgm:t>
    </dgm:pt>
    <dgm:pt modelId="{8FFC8E9A-E139-4ABB-8572-81A820289E6E}" type="sibTrans" cxnId="{D7FCCF7F-F385-490B-9B60-C71726239E9D}">
      <dgm:prSet/>
      <dgm:spPr/>
      <dgm:t>
        <a:bodyPr/>
        <a:lstStyle/>
        <a:p>
          <a:pPr>
            <a:lnSpc>
              <a:spcPct val="100000"/>
            </a:lnSpc>
          </a:pPr>
          <a:endParaRPr lang="en-US"/>
        </a:p>
      </dgm:t>
    </dgm:pt>
    <dgm:pt modelId="{F80926BC-6008-40BB-86AF-A37A9CB86DC8}">
      <dgm:prSet/>
      <dgm:spPr/>
      <dgm:t>
        <a:bodyPr/>
        <a:lstStyle/>
        <a:p>
          <a:pPr>
            <a:lnSpc>
              <a:spcPct val="100000"/>
            </a:lnSpc>
          </a:pPr>
          <a:r>
            <a:rPr lang="en-US" b="1">
              <a:solidFill>
                <a:srgbClr val="236430"/>
              </a:solidFill>
              <a:latin typeface="Source Sans Pro" panose="020B0503030403020204" pitchFamily="34" charset="0"/>
            </a:rPr>
            <a:t>Data Visualization on the Fly</a:t>
          </a:r>
          <a:endParaRPr lang="en-US"/>
        </a:p>
      </dgm:t>
    </dgm:pt>
    <dgm:pt modelId="{C56118BF-5EB4-49AD-9E96-593CCDAEECA3}" type="parTrans" cxnId="{B6CF6C19-584F-407C-A355-5B29B4A57B4E}">
      <dgm:prSet/>
      <dgm:spPr/>
      <dgm:t>
        <a:bodyPr/>
        <a:lstStyle/>
        <a:p>
          <a:endParaRPr lang="en-US"/>
        </a:p>
      </dgm:t>
    </dgm:pt>
    <dgm:pt modelId="{C20385F5-FB1E-40F8-A950-727F0A0DFA4C}" type="sibTrans" cxnId="{B6CF6C19-584F-407C-A355-5B29B4A57B4E}">
      <dgm:prSet/>
      <dgm:spPr/>
      <dgm:t>
        <a:bodyPr/>
        <a:lstStyle/>
        <a:p>
          <a:pPr>
            <a:lnSpc>
              <a:spcPct val="100000"/>
            </a:lnSpc>
          </a:pPr>
          <a:endParaRPr lang="en-US"/>
        </a:p>
      </dgm:t>
    </dgm:pt>
    <dgm:pt modelId="{3AADA975-7C73-4BE6-8FB6-7DBCEE62C0B3}">
      <dgm:prSet/>
      <dgm:spPr/>
      <dgm:t>
        <a:bodyPr/>
        <a:lstStyle/>
        <a:p>
          <a:pPr>
            <a:lnSpc>
              <a:spcPct val="100000"/>
            </a:lnSpc>
          </a:pPr>
          <a:r>
            <a:rPr lang="en-US" b="1">
              <a:solidFill>
                <a:srgbClr val="236430"/>
              </a:solidFill>
              <a:latin typeface="Source Sans Pro" panose="020B0503030403020204" pitchFamily="34" charset="0"/>
            </a:rPr>
            <a:t>High-Capacity Geospatial</a:t>
          </a:r>
          <a:endParaRPr lang="en-US"/>
        </a:p>
      </dgm:t>
    </dgm:pt>
    <dgm:pt modelId="{DBF1ABE8-5446-454A-9F59-40FD2B772CF1}" type="parTrans" cxnId="{4998C2D1-8A77-49AD-94A5-B05A8583C3CD}">
      <dgm:prSet/>
      <dgm:spPr/>
      <dgm:t>
        <a:bodyPr/>
        <a:lstStyle/>
        <a:p>
          <a:endParaRPr lang="en-US"/>
        </a:p>
      </dgm:t>
    </dgm:pt>
    <dgm:pt modelId="{BEB426FE-C1AD-40E2-BA8D-4D16BCC53922}" type="sibTrans" cxnId="{4998C2D1-8A77-49AD-94A5-B05A8583C3CD}">
      <dgm:prSet/>
      <dgm:spPr/>
      <dgm:t>
        <a:bodyPr/>
        <a:lstStyle/>
        <a:p>
          <a:pPr>
            <a:lnSpc>
              <a:spcPct val="100000"/>
            </a:lnSpc>
          </a:pPr>
          <a:endParaRPr lang="en-US"/>
        </a:p>
      </dgm:t>
    </dgm:pt>
    <dgm:pt modelId="{FFC9F585-8C5A-4902-B6D5-A961A7B775E4}">
      <dgm:prSet/>
      <dgm:spPr/>
      <dgm:t>
        <a:bodyPr/>
        <a:lstStyle/>
        <a:p>
          <a:pPr>
            <a:lnSpc>
              <a:spcPct val="100000"/>
            </a:lnSpc>
          </a:pPr>
          <a:r>
            <a:rPr lang="en-US" b="1">
              <a:solidFill>
                <a:srgbClr val="236430"/>
              </a:solidFill>
              <a:latin typeface="Source Sans Pro" panose="020B0503030403020204" pitchFamily="34" charset="0"/>
            </a:rPr>
            <a:t>Access to Large Datasets</a:t>
          </a:r>
          <a:endParaRPr lang="en-US"/>
        </a:p>
      </dgm:t>
    </dgm:pt>
    <dgm:pt modelId="{0AE994BE-5776-464E-A2F9-9E9CE036DD2B}" type="parTrans" cxnId="{841DB725-9EFC-4C83-AB53-67F8C665C718}">
      <dgm:prSet/>
      <dgm:spPr/>
      <dgm:t>
        <a:bodyPr/>
        <a:lstStyle/>
        <a:p>
          <a:endParaRPr lang="en-US"/>
        </a:p>
      </dgm:t>
    </dgm:pt>
    <dgm:pt modelId="{A4AEF588-C78B-4138-BFAE-10519BCFB96C}" type="sibTrans" cxnId="{841DB725-9EFC-4C83-AB53-67F8C665C718}">
      <dgm:prSet/>
      <dgm:spPr/>
      <dgm:t>
        <a:bodyPr/>
        <a:lstStyle/>
        <a:p>
          <a:endParaRPr lang="en-US"/>
        </a:p>
      </dgm:t>
    </dgm:pt>
    <dgm:pt modelId="{CEF9DF4F-633B-45CD-ABA1-591F2D1C4BE2}" type="pres">
      <dgm:prSet presAssocID="{4DD0048F-FE6B-43BF-816E-5F87B37197CC}" presName="root" presStyleCnt="0">
        <dgm:presLayoutVars>
          <dgm:dir/>
          <dgm:resizeHandles val="exact"/>
        </dgm:presLayoutVars>
      </dgm:prSet>
      <dgm:spPr/>
    </dgm:pt>
    <dgm:pt modelId="{5A48D27C-D64E-46E2-B0E7-E055780BC29C}" type="pres">
      <dgm:prSet presAssocID="{4DD0048F-FE6B-43BF-816E-5F87B37197CC}" presName="container" presStyleCnt="0">
        <dgm:presLayoutVars>
          <dgm:dir/>
          <dgm:resizeHandles val="exact"/>
        </dgm:presLayoutVars>
      </dgm:prSet>
      <dgm:spPr/>
    </dgm:pt>
    <dgm:pt modelId="{6107211F-AC2F-4511-9FA6-428D1E83A603}" type="pres">
      <dgm:prSet presAssocID="{02F8313F-6F2C-48D2-AA32-CCE462B4FBC5}" presName="compNode" presStyleCnt="0"/>
      <dgm:spPr/>
    </dgm:pt>
    <dgm:pt modelId="{9DF39CE2-A56E-4921-BB20-A367B02F2CD5}" type="pres">
      <dgm:prSet presAssocID="{02F8313F-6F2C-48D2-AA32-CCE462B4FBC5}" presName="iconBgRect" presStyleLbl="bgShp" presStyleIdx="0" presStyleCnt="6"/>
      <dgm:spPr/>
    </dgm:pt>
    <dgm:pt modelId="{A262C65C-64B1-4BC3-8036-56A44DA4B4D2}" type="pres">
      <dgm:prSet presAssocID="{02F8313F-6F2C-48D2-AA32-CCE462B4FBC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6CB2440A-992B-4537-A183-0C8DEFDEA336}" type="pres">
      <dgm:prSet presAssocID="{02F8313F-6F2C-48D2-AA32-CCE462B4FBC5}" presName="spaceRect" presStyleCnt="0"/>
      <dgm:spPr/>
    </dgm:pt>
    <dgm:pt modelId="{1030C474-9644-4B8C-BDE4-49B2D5FA44C5}" type="pres">
      <dgm:prSet presAssocID="{02F8313F-6F2C-48D2-AA32-CCE462B4FBC5}" presName="textRect" presStyleLbl="revTx" presStyleIdx="0" presStyleCnt="6">
        <dgm:presLayoutVars>
          <dgm:chMax val="1"/>
          <dgm:chPref val="1"/>
        </dgm:presLayoutVars>
      </dgm:prSet>
      <dgm:spPr/>
    </dgm:pt>
    <dgm:pt modelId="{1BFC233F-56F7-4094-B116-1BC05923B7F0}" type="pres">
      <dgm:prSet presAssocID="{FF025602-548D-4EA1-B706-9B574BC9E403}" presName="sibTrans" presStyleLbl="sibTrans2D1" presStyleIdx="0" presStyleCnt="0"/>
      <dgm:spPr/>
    </dgm:pt>
    <dgm:pt modelId="{415CDAF5-6AAF-4600-8771-0240EA53F126}" type="pres">
      <dgm:prSet presAssocID="{35569B39-6D23-4867-90BF-9CAC7D916E64}" presName="compNode" presStyleCnt="0"/>
      <dgm:spPr/>
    </dgm:pt>
    <dgm:pt modelId="{C06825C6-C300-419D-9B32-AF8F0C606D1E}" type="pres">
      <dgm:prSet presAssocID="{35569B39-6D23-4867-90BF-9CAC7D916E64}" presName="iconBgRect" presStyleLbl="bgShp" presStyleIdx="1" presStyleCnt="6"/>
      <dgm:spPr/>
    </dgm:pt>
    <dgm:pt modelId="{4507A554-23E9-4EBA-999C-121A75611137}" type="pres">
      <dgm:prSet presAssocID="{35569B39-6D23-4867-90BF-9CAC7D916E6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0D13079D-FC8F-4C59-B24E-5D9C2EEF8C8D}" type="pres">
      <dgm:prSet presAssocID="{35569B39-6D23-4867-90BF-9CAC7D916E64}" presName="spaceRect" presStyleCnt="0"/>
      <dgm:spPr/>
    </dgm:pt>
    <dgm:pt modelId="{2785350E-B273-45C6-B91D-862DFCC54823}" type="pres">
      <dgm:prSet presAssocID="{35569B39-6D23-4867-90BF-9CAC7D916E64}" presName="textRect" presStyleLbl="revTx" presStyleIdx="1" presStyleCnt="6">
        <dgm:presLayoutVars>
          <dgm:chMax val="1"/>
          <dgm:chPref val="1"/>
        </dgm:presLayoutVars>
      </dgm:prSet>
      <dgm:spPr/>
    </dgm:pt>
    <dgm:pt modelId="{7452594B-32F8-4A73-A52E-C4197D1BF236}" type="pres">
      <dgm:prSet presAssocID="{0AC6BA1C-8301-4852-B07B-520C7E4B0E55}" presName="sibTrans" presStyleLbl="sibTrans2D1" presStyleIdx="0" presStyleCnt="0"/>
      <dgm:spPr/>
    </dgm:pt>
    <dgm:pt modelId="{10074E64-0EC7-4298-A2A7-A35F308296AD}" type="pres">
      <dgm:prSet presAssocID="{9F56DA2D-62C6-460D-88E5-33A32BA1EBD3}" presName="compNode" presStyleCnt="0"/>
      <dgm:spPr/>
    </dgm:pt>
    <dgm:pt modelId="{A6863EDE-3576-4413-B160-249D604A9552}" type="pres">
      <dgm:prSet presAssocID="{9F56DA2D-62C6-460D-88E5-33A32BA1EBD3}" presName="iconBgRect" presStyleLbl="bgShp" presStyleIdx="2" presStyleCnt="6"/>
      <dgm:spPr/>
    </dgm:pt>
    <dgm:pt modelId="{5822103B-FA93-4F9C-98D5-5CD806CD2A6C}" type="pres">
      <dgm:prSet presAssocID="{9F56DA2D-62C6-460D-88E5-33A32BA1EBD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C4BAD356-AD9D-4B46-BAE5-0ECC288E2653}" type="pres">
      <dgm:prSet presAssocID="{9F56DA2D-62C6-460D-88E5-33A32BA1EBD3}" presName="spaceRect" presStyleCnt="0"/>
      <dgm:spPr/>
    </dgm:pt>
    <dgm:pt modelId="{B07F3EF4-8896-40E5-8E5F-1FE95C2F684D}" type="pres">
      <dgm:prSet presAssocID="{9F56DA2D-62C6-460D-88E5-33A32BA1EBD3}" presName="textRect" presStyleLbl="revTx" presStyleIdx="2" presStyleCnt="6">
        <dgm:presLayoutVars>
          <dgm:chMax val="1"/>
          <dgm:chPref val="1"/>
        </dgm:presLayoutVars>
      </dgm:prSet>
      <dgm:spPr/>
    </dgm:pt>
    <dgm:pt modelId="{AD936CDA-6E00-4CDE-9A72-9BF9AC5D2B6F}" type="pres">
      <dgm:prSet presAssocID="{8FFC8E9A-E139-4ABB-8572-81A820289E6E}" presName="sibTrans" presStyleLbl="sibTrans2D1" presStyleIdx="0" presStyleCnt="0"/>
      <dgm:spPr/>
    </dgm:pt>
    <dgm:pt modelId="{11E2E001-2E3B-477D-941F-C7EFC47DA04B}" type="pres">
      <dgm:prSet presAssocID="{F80926BC-6008-40BB-86AF-A37A9CB86DC8}" presName="compNode" presStyleCnt="0"/>
      <dgm:spPr/>
    </dgm:pt>
    <dgm:pt modelId="{36ABDB90-206B-4B2E-AA91-1BC356EB8A11}" type="pres">
      <dgm:prSet presAssocID="{F80926BC-6008-40BB-86AF-A37A9CB86DC8}" presName="iconBgRect" presStyleLbl="bgShp" presStyleIdx="3" presStyleCnt="6"/>
      <dgm:spPr/>
    </dgm:pt>
    <dgm:pt modelId="{E020F40E-DD30-40BD-9FE2-76B44643BE25}" type="pres">
      <dgm:prSet presAssocID="{F80926BC-6008-40BB-86AF-A37A9CB86DC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283851AC-6642-4EB4-80F7-7B503AFB52B4}" type="pres">
      <dgm:prSet presAssocID="{F80926BC-6008-40BB-86AF-A37A9CB86DC8}" presName="spaceRect" presStyleCnt="0"/>
      <dgm:spPr/>
    </dgm:pt>
    <dgm:pt modelId="{6BCCEB1A-B29B-4E52-BB15-7316651A15BF}" type="pres">
      <dgm:prSet presAssocID="{F80926BC-6008-40BB-86AF-A37A9CB86DC8}" presName="textRect" presStyleLbl="revTx" presStyleIdx="3" presStyleCnt="6">
        <dgm:presLayoutVars>
          <dgm:chMax val="1"/>
          <dgm:chPref val="1"/>
        </dgm:presLayoutVars>
      </dgm:prSet>
      <dgm:spPr/>
    </dgm:pt>
    <dgm:pt modelId="{0A1A1266-FEF5-408C-8189-502E6EC51530}" type="pres">
      <dgm:prSet presAssocID="{C20385F5-FB1E-40F8-A950-727F0A0DFA4C}" presName="sibTrans" presStyleLbl="sibTrans2D1" presStyleIdx="0" presStyleCnt="0"/>
      <dgm:spPr/>
    </dgm:pt>
    <dgm:pt modelId="{7B01FB5E-54D5-4565-A1A7-DEA1043D62B5}" type="pres">
      <dgm:prSet presAssocID="{3AADA975-7C73-4BE6-8FB6-7DBCEE62C0B3}" presName="compNode" presStyleCnt="0"/>
      <dgm:spPr/>
    </dgm:pt>
    <dgm:pt modelId="{3A5E3531-9D1D-4AD9-9766-B78D5E3DD73F}" type="pres">
      <dgm:prSet presAssocID="{3AADA975-7C73-4BE6-8FB6-7DBCEE62C0B3}" presName="iconBgRect" presStyleLbl="bgShp" presStyleIdx="4" presStyleCnt="6" custLinFactNeighborX="-3384" custLinFactNeighborY="435"/>
      <dgm:spPr/>
    </dgm:pt>
    <dgm:pt modelId="{8BBC98B0-13D2-48E7-845A-8DD3F548D42F}" type="pres">
      <dgm:prSet presAssocID="{3AADA975-7C73-4BE6-8FB6-7DBCEE62C0B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1D379760-2972-4308-907B-D02F6E7F1186}" type="pres">
      <dgm:prSet presAssocID="{3AADA975-7C73-4BE6-8FB6-7DBCEE62C0B3}" presName="spaceRect" presStyleCnt="0"/>
      <dgm:spPr/>
    </dgm:pt>
    <dgm:pt modelId="{77EDBAB2-AA0D-468B-BA5B-2D82405CC05E}" type="pres">
      <dgm:prSet presAssocID="{3AADA975-7C73-4BE6-8FB6-7DBCEE62C0B3}" presName="textRect" presStyleLbl="revTx" presStyleIdx="4" presStyleCnt="6">
        <dgm:presLayoutVars>
          <dgm:chMax val="1"/>
          <dgm:chPref val="1"/>
        </dgm:presLayoutVars>
      </dgm:prSet>
      <dgm:spPr/>
    </dgm:pt>
    <dgm:pt modelId="{F453EAE4-B74F-4D31-8B06-6A75767F1CF2}" type="pres">
      <dgm:prSet presAssocID="{BEB426FE-C1AD-40E2-BA8D-4D16BCC53922}" presName="sibTrans" presStyleLbl="sibTrans2D1" presStyleIdx="0" presStyleCnt="0"/>
      <dgm:spPr/>
    </dgm:pt>
    <dgm:pt modelId="{BC7BCF41-E758-4DEA-9B37-152CA143E645}" type="pres">
      <dgm:prSet presAssocID="{FFC9F585-8C5A-4902-B6D5-A961A7B775E4}" presName="compNode" presStyleCnt="0"/>
      <dgm:spPr/>
    </dgm:pt>
    <dgm:pt modelId="{8BF3E429-49BC-4D9C-89EC-8BC230D04B52}" type="pres">
      <dgm:prSet presAssocID="{FFC9F585-8C5A-4902-B6D5-A961A7B775E4}" presName="iconBgRect" presStyleLbl="bgShp" presStyleIdx="5" presStyleCnt="6"/>
      <dgm:spPr/>
    </dgm:pt>
    <dgm:pt modelId="{701D5021-30B2-469A-AED4-D3D90EDD5788}" type="pres">
      <dgm:prSet presAssocID="{FFC9F585-8C5A-4902-B6D5-A961A7B775E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Table with solid fill"/>
        </a:ext>
      </dgm:extLst>
    </dgm:pt>
    <dgm:pt modelId="{B0147FF1-B45F-46E8-9501-DF1DACE26AD0}" type="pres">
      <dgm:prSet presAssocID="{FFC9F585-8C5A-4902-B6D5-A961A7B775E4}" presName="spaceRect" presStyleCnt="0"/>
      <dgm:spPr/>
    </dgm:pt>
    <dgm:pt modelId="{C2C4F44A-1259-47EB-B402-66FA7BD454D1}" type="pres">
      <dgm:prSet presAssocID="{FFC9F585-8C5A-4902-B6D5-A961A7B775E4}" presName="textRect" presStyleLbl="revTx" presStyleIdx="5" presStyleCnt="6">
        <dgm:presLayoutVars>
          <dgm:chMax val="1"/>
          <dgm:chPref val="1"/>
        </dgm:presLayoutVars>
      </dgm:prSet>
      <dgm:spPr/>
    </dgm:pt>
  </dgm:ptLst>
  <dgm:cxnLst>
    <dgm:cxn modelId="{B1E39503-928B-41BF-BA1A-074CAF3AFEF9}" type="presOf" srcId="{02F8313F-6F2C-48D2-AA32-CCE462B4FBC5}" destId="{1030C474-9644-4B8C-BDE4-49B2D5FA44C5}" srcOrd="0" destOrd="0" presId="urn:microsoft.com/office/officeart/2018/2/layout/IconCircleList"/>
    <dgm:cxn modelId="{C1D4CC03-B8C4-4D2F-97F2-B851A49FC37B}" srcId="{4DD0048F-FE6B-43BF-816E-5F87B37197CC}" destId="{35569B39-6D23-4867-90BF-9CAC7D916E64}" srcOrd="1" destOrd="0" parTransId="{7BC65126-20DC-4E48-B747-858BAC4EA7C2}" sibTransId="{0AC6BA1C-8301-4852-B07B-520C7E4B0E55}"/>
    <dgm:cxn modelId="{5EBBAD12-0E56-41AA-AEC2-CF95C75E8F76}" type="presOf" srcId="{35569B39-6D23-4867-90BF-9CAC7D916E64}" destId="{2785350E-B273-45C6-B91D-862DFCC54823}" srcOrd="0" destOrd="0" presId="urn:microsoft.com/office/officeart/2018/2/layout/IconCircleList"/>
    <dgm:cxn modelId="{B6CF6C19-584F-407C-A355-5B29B4A57B4E}" srcId="{4DD0048F-FE6B-43BF-816E-5F87B37197CC}" destId="{F80926BC-6008-40BB-86AF-A37A9CB86DC8}" srcOrd="3" destOrd="0" parTransId="{C56118BF-5EB4-49AD-9E96-593CCDAEECA3}" sibTransId="{C20385F5-FB1E-40F8-A950-727F0A0DFA4C}"/>
    <dgm:cxn modelId="{01B2B51C-3EFE-4665-9E86-D90DFB013226}" type="presOf" srcId="{4DD0048F-FE6B-43BF-816E-5F87B37197CC}" destId="{CEF9DF4F-633B-45CD-ABA1-591F2D1C4BE2}" srcOrd="0" destOrd="0" presId="urn:microsoft.com/office/officeart/2018/2/layout/IconCircleList"/>
    <dgm:cxn modelId="{841DB725-9EFC-4C83-AB53-67F8C665C718}" srcId="{4DD0048F-FE6B-43BF-816E-5F87B37197CC}" destId="{FFC9F585-8C5A-4902-B6D5-A961A7B775E4}" srcOrd="5" destOrd="0" parTransId="{0AE994BE-5776-464E-A2F9-9E9CE036DD2B}" sibTransId="{A4AEF588-C78B-4138-BFAE-10519BCFB96C}"/>
    <dgm:cxn modelId="{1AB90126-9892-4B78-8B7D-A92658B1C17B}" type="presOf" srcId="{BEB426FE-C1AD-40E2-BA8D-4D16BCC53922}" destId="{F453EAE4-B74F-4D31-8B06-6A75767F1CF2}" srcOrd="0" destOrd="0" presId="urn:microsoft.com/office/officeart/2018/2/layout/IconCircleList"/>
    <dgm:cxn modelId="{B524F82A-82D0-4393-A760-BB86F627D206}" type="presOf" srcId="{C20385F5-FB1E-40F8-A950-727F0A0DFA4C}" destId="{0A1A1266-FEF5-408C-8189-502E6EC51530}" srcOrd="0" destOrd="0" presId="urn:microsoft.com/office/officeart/2018/2/layout/IconCircleList"/>
    <dgm:cxn modelId="{DC9BBB2B-67AF-411A-A3D3-9AF50C077643}" type="presOf" srcId="{9F56DA2D-62C6-460D-88E5-33A32BA1EBD3}" destId="{B07F3EF4-8896-40E5-8E5F-1FE95C2F684D}" srcOrd="0" destOrd="0" presId="urn:microsoft.com/office/officeart/2018/2/layout/IconCircleList"/>
    <dgm:cxn modelId="{B286192F-8360-483D-939D-08D70908D3F2}" type="presOf" srcId="{FF025602-548D-4EA1-B706-9B574BC9E403}" destId="{1BFC233F-56F7-4094-B116-1BC05923B7F0}" srcOrd="0" destOrd="0" presId="urn:microsoft.com/office/officeart/2018/2/layout/IconCircleList"/>
    <dgm:cxn modelId="{0E92B230-EA9F-40AB-9BA8-0E7527675626}" type="presOf" srcId="{8FFC8E9A-E139-4ABB-8572-81A820289E6E}" destId="{AD936CDA-6E00-4CDE-9A72-9BF9AC5D2B6F}" srcOrd="0" destOrd="0" presId="urn:microsoft.com/office/officeart/2018/2/layout/IconCircleList"/>
    <dgm:cxn modelId="{84BCFF76-92F7-475C-93BF-196FC69467CF}" type="presOf" srcId="{3AADA975-7C73-4BE6-8FB6-7DBCEE62C0B3}" destId="{77EDBAB2-AA0D-468B-BA5B-2D82405CC05E}" srcOrd="0" destOrd="0" presId="urn:microsoft.com/office/officeart/2018/2/layout/IconCircleList"/>
    <dgm:cxn modelId="{D7FCCF7F-F385-490B-9B60-C71726239E9D}" srcId="{4DD0048F-FE6B-43BF-816E-5F87B37197CC}" destId="{9F56DA2D-62C6-460D-88E5-33A32BA1EBD3}" srcOrd="2" destOrd="0" parTransId="{87EDFEBA-3B4E-4BF0-BB4D-04EF6FC40947}" sibTransId="{8FFC8E9A-E139-4ABB-8572-81A820289E6E}"/>
    <dgm:cxn modelId="{07750283-A986-426A-880F-9360788A3FB0}" type="presOf" srcId="{F80926BC-6008-40BB-86AF-A37A9CB86DC8}" destId="{6BCCEB1A-B29B-4E52-BB15-7316651A15BF}" srcOrd="0" destOrd="0" presId="urn:microsoft.com/office/officeart/2018/2/layout/IconCircleList"/>
    <dgm:cxn modelId="{4998C2D1-8A77-49AD-94A5-B05A8583C3CD}" srcId="{4DD0048F-FE6B-43BF-816E-5F87B37197CC}" destId="{3AADA975-7C73-4BE6-8FB6-7DBCEE62C0B3}" srcOrd="4" destOrd="0" parTransId="{DBF1ABE8-5446-454A-9F59-40FD2B772CF1}" sibTransId="{BEB426FE-C1AD-40E2-BA8D-4D16BCC53922}"/>
    <dgm:cxn modelId="{5E3AA8D7-5DA9-4EAD-9981-9E75DA0CD422}" srcId="{4DD0048F-FE6B-43BF-816E-5F87B37197CC}" destId="{02F8313F-6F2C-48D2-AA32-CCE462B4FBC5}" srcOrd="0" destOrd="0" parTransId="{3A91B2C4-0EB4-4665-BB58-58088BFE98B0}" sibTransId="{FF025602-548D-4EA1-B706-9B574BC9E403}"/>
    <dgm:cxn modelId="{CA0426D8-20A7-469C-A964-7355F4E52C6C}" type="presOf" srcId="{0AC6BA1C-8301-4852-B07B-520C7E4B0E55}" destId="{7452594B-32F8-4A73-A52E-C4197D1BF236}" srcOrd="0" destOrd="0" presId="urn:microsoft.com/office/officeart/2018/2/layout/IconCircleList"/>
    <dgm:cxn modelId="{2BBC6EFC-8328-4522-8D12-9157A16F67A7}" type="presOf" srcId="{FFC9F585-8C5A-4902-B6D5-A961A7B775E4}" destId="{C2C4F44A-1259-47EB-B402-66FA7BD454D1}" srcOrd="0" destOrd="0" presId="urn:microsoft.com/office/officeart/2018/2/layout/IconCircleList"/>
    <dgm:cxn modelId="{01DBA322-7793-462D-8916-7F4E7FEBF73D}" type="presParOf" srcId="{CEF9DF4F-633B-45CD-ABA1-591F2D1C4BE2}" destId="{5A48D27C-D64E-46E2-B0E7-E055780BC29C}" srcOrd="0" destOrd="0" presId="urn:microsoft.com/office/officeart/2018/2/layout/IconCircleList"/>
    <dgm:cxn modelId="{21395E4F-198E-4327-B489-FA269D7BE12C}" type="presParOf" srcId="{5A48D27C-D64E-46E2-B0E7-E055780BC29C}" destId="{6107211F-AC2F-4511-9FA6-428D1E83A603}" srcOrd="0" destOrd="0" presId="urn:microsoft.com/office/officeart/2018/2/layout/IconCircleList"/>
    <dgm:cxn modelId="{5DFE2B16-0241-45AF-B8E6-D85174CF3A5A}" type="presParOf" srcId="{6107211F-AC2F-4511-9FA6-428D1E83A603}" destId="{9DF39CE2-A56E-4921-BB20-A367B02F2CD5}" srcOrd="0" destOrd="0" presId="urn:microsoft.com/office/officeart/2018/2/layout/IconCircleList"/>
    <dgm:cxn modelId="{60DF0EFD-6725-46AE-972F-A1023E2D654F}" type="presParOf" srcId="{6107211F-AC2F-4511-9FA6-428D1E83A603}" destId="{A262C65C-64B1-4BC3-8036-56A44DA4B4D2}" srcOrd="1" destOrd="0" presId="urn:microsoft.com/office/officeart/2018/2/layout/IconCircleList"/>
    <dgm:cxn modelId="{8B072A14-2DAC-4BE1-B4BF-6B1145B25636}" type="presParOf" srcId="{6107211F-AC2F-4511-9FA6-428D1E83A603}" destId="{6CB2440A-992B-4537-A183-0C8DEFDEA336}" srcOrd="2" destOrd="0" presId="urn:microsoft.com/office/officeart/2018/2/layout/IconCircleList"/>
    <dgm:cxn modelId="{4A34E037-3499-432E-AB92-9FB1A7EB78DB}" type="presParOf" srcId="{6107211F-AC2F-4511-9FA6-428D1E83A603}" destId="{1030C474-9644-4B8C-BDE4-49B2D5FA44C5}" srcOrd="3" destOrd="0" presId="urn:microsoft.com/office/officeart/2018/2/layout/IconCircleList"/>
    <dgm:cxn modelId="{EA666317-ECAB-408B-9547-E45790767623}" type="presParOf" srcId="{5A48D27C-D64E-46E2-B0E7-E055780BC29C}" destId="{1BFC233F-56F7-4094-B116-1BC05923B7F0}" srcOrd="1" destOrd="0" presId="urn:microsoft.com/office/officeart/2018/2/layout/IconCircleList"/>
    <dgm:cxn modelId="{3BE78E30-92C9-4C88-BE76-4A942B95D580}" type="presParOf" srcId="{5A48D27C-D64E-46E2-B0E7-E055780BC29C}" destId="{415CDAF5-6AAF-4600-8771-0240EA53F126}" srcOrd="2" destOrd="0" presId="urn:microsoft.com/office/officeart/2018/2/layout/IconCircleList"/>
    <dgm:cxn modelId="{956E9681-0ABD-4BAD-9603-E7B29063079E}" type="presParOf" srcId="{415CDAF5-6AAF-4600-8771-0240EA53F126}" destId="{C06825C6-C300-419D-9B32-AF8F0C606D1E}" srcOrd="0" destOrd="0" presId="urn:microsoft.com/office/officeart/2018/2/layout/IconCircleList"/>
    <dgm:cxn modelId="{9009E49F-167D-4FDD-8DFB-AADA32D59A14}" type="presParOf" srcId="{415CDAF5-6AAF-4600-8771-0240EA53F126}" destId="{4507A554-23E9-4EBA-999C-121A75611137}" srcOrd="1" destOrd="0" presId="urn:microsoft.com/office/officeart/2018/2/layout/IconCircleList"/>
    <dgm:cxn modelId="{0AB38953-F5B7-4099-A37C-4C2C4C38150E}" type="presParOf" srcId="{415CDAF5-6AAF-4600-8771-0240EA53F126}" destId="{0D13079D-FC8F-4C59-B24E-5D9C2EEF8C8D}" srcOrd="2" destOrd="0" presId="urn:microsoft.com/office/officeart/2018/2/layout/IconCircleList"/>
    <dgm:cxn modelId="{36AC7719-D073-4AC7-8962-9334BE1FEB0F}" type="presParOf" srcId="{415CDAF5-6AAF-4600-8771-0240EA53F126}" destId="{2785350E-B273-45C6-B91D-862DFCC54823}" srcOrd="3" destOrd="0" presId="urn:microsoft.com/office/officeart/2018/2/layout/IconCircleList"/>
    <dgm:cxn modelId="{5AD2502D-3E85-43D8-8CC2-83E6288B7A18}" type="presParOf" srcId="{5A48D27C-D64E-46E2-B0E7-E055780BC29C}" destId="{7452594B-32F8-4A73-A52E-C4197D1BF236}" srcOrd="3" destOrd="0" presId="urn:microsoft.com/office/officeart/2018/2/layout/IconCircleList"/>
    <dgm:cxn modelId="{BF793A91-08DD-4F29-91C9-464046212274}" type="presParOf" srcId="{5A48D27C-D64E-46E2-B0E7-E055780BC29C}" destId="{10074E64-0EC7-4298-A2A7-A35F308296AD}" srcOrd="4" destOrd="0" presId="urn:microsoft.com/office/officeart/2018/2/layout/IconCircleList"/>
    <dgm:cxn modelId="{186D4AAC-AA98-4529-A5A3-378AA44E3B89}" type="presParOf" srcId="{10074E64-0EC7-4298-A2A7-A35F308296AD}" destId="{A6863EDE-3576-4413-B160-249D604A9552}" srcOrd="0" destOrd="0" presId="urn:microsoft.com/office/officeart/2018/2/layout/IconCircleList"/>
    <dgm:cxn modelId="{A1195286-4260-45B6-B15B-18A99311FFB2}" type="presParOf" srcId="{10074E64-0EC7-4298-A2A7-A35F308296AD}" destId="{5822103B-FA93-4F9C-98D5-5CD806CD2A6C}" srcOrd="1" destOrd="0" presId="urn:microsoft.com/office/officeart/2018/2/layout/IconCircleList"/>
    <dgm:cxn modelId="{54B1617E-2987-4DC1-A58E-691822687248}" type="presParOf" srcId="{10074E64-0EC7-4298-A2A7-A35F308296AD}" destId="{C4BAD356-AD9D-4B46-BAE5-0ECC288E2653}" srcOrd="2" destOrd="0" presId="urn:microsoft.com/office/officeart/2018/2/layout/IconCircleList"/>
    <dgm:cxn modelId="{04917263-F70E-4A7E-BF15-A94BFB5B6014}" type="presParOf" srcId="{10074E64-0EC7-4298-A2A7-A35F308296AD}" destId="{B07F3EF4-8896-40E5-8E5F-1FE95C2F684D}" srcOrd="3" destOrd="0" presId="urn:microsoft.com/office/officeart/2018/2/layout/IconCircleList"/>
    <dgm:cxn modelId="{880A7D15-F311-47CC-841C-4FA373E30F3A}" type="presParOf" srcId="{5A48D27C-D64E-46E2-B0E7-E055780BC29C}" destId="{AD936CDA-6E00-4CDE-9A72-9BF9AC5D2B6F}" srcOrd="5" destOrd="0" presId="urn:microsoft.com/office/officeart/2018/2/layout/IconCircleList"/>
    <dgm:cxn modelId="{1510A341-C33B-48DA-B539-6022BE421EC9}" type="presParOf" srcId="{5A48D27C-D64E-46E2-B0E7-E055780BC29C}" destId="{11E2E001-2E3B-477D-941F-C7EFC47DA04B}" srcOrd="6" destOrd="0" presId="urn:microsoft.com/office/officeart/2018/2/layout/IconCircleList"/>
    <dgm:cxn modelId="{EDE031DA-4EB0-4CC2-ABAC-29762A1A63EF}" type="presParOf" srcId="{11E2E001-2E3B-477D-941F-C7EFC47DA04B}" destId="{36ABDB90-206B-4B2E-AA91-1BC356EB8A11}" srcOrd="0" destOrd="0" presId="urn:microsoft.com/office/officeart/2018/2/layout/IconCircleList"/>
    <dgm:cxn modelId="{0282AE09-F026-4580-B496-A03B46175485}" type="presParOf" srcId="{11E2E001-2E3B-477D-941F-C7EFC47DA04B}" destId="{E020F40E-DD30-40BD-9FE2-76B44643BE25}" srcOrd="1" destOrd="0" presId="urn:microsoft.com/office/officeart/2018/2/layout/IconCircleList"/>
    <dgm:cxn modelId="{40D0DB75-7B3E-499F-97B7-080605700F38}" type="presParOf" srcId="{11E2E001-2E3B-477D-941F-C7EFC47DA04B}" destId="{283851AC-6642-4EB4-80F7-7B503AFB52B4}" srcOrd="2" destOrd="0" presId="urn:microsoft.com/office/officeart/2018/2/layout/IconCircleList"/>
    <dgm:cxn modelId="{6952F092-EBBA-4DF3-9000-9FC61EBD8086}" type="presParOf" srcId="{11E2E001-2E3B-477D-941F-C7EFC47DA04B}" destId="{6BCCEB1A-B29B-4E52-BB15-7316651A15BF}" srcOrd="3" destOrd="0" presId="urn:microsoft.com/office/officeart/2018/2/layout/IconCircleList"/>
    <dgm:cxn modelId="{6848BF14-0FD8-43FF-8E6E-6E86F4FC0A3D}" type="presParOf" srcId="{5A48D27C-D64E-46E2-B0E7-E055780BC29C}" destId="{0A1A1266-FEF5-408C-8189-502E6EC51530}" srcOrd="7" destOrd="0" presId="urn:microsoft.com/office/officeart/2018/2/layout/IconCircleList"/>
    <dgm:cxn modelId="{0D4FE493-38C3-4428-B69D-FC05957AFB06}" type="presParOf" srcId="{5A48D27C-D64E-46E2-B0E7-E055780BC29C}" destId="{7B01FB5E-54D5-4565-A1A7-DEA1043D62B5}" srcOrd="8" destOrd="0" presId="urn:microsoft.com/office/officeart/2018/2/layout/IconCircleList"/>
    <dgm:cxn modelId="{4A3EC91D-7944-48E0-92DB-4880362FDE61}" type="presParOf" srcId="{7B01FB5E-54D5-4565-A1A7-DEA1043D62B5}" destId="{3A5E3531-9D1D-4AD9-9766-B78D5E3DD73F}" srcOrd="0" destOrd="0" presId="urn:microsoft.com/office/officeart/2018/2/layout/IconCircleList"/>
    <dgm:cxn modelId="{93553604-6A4D-4C22-9240-000236AB6202}" type="presParOf" srcId="{7B01FB5E-54D5-4565-A1A7-DEA1043D62B5}" destId="{8BBC98B0-13D2-48E7-845A-8DD3F548D42F}" srcOrd="1" destOrd="0" presId="urn:microsoft.com/office/officeart/2018/2/layout/IconCircleList"/>
    <dgm:cxn modelId="{087D5E52-D3B1-4516-94DC-5FDD679E58DD}" type="presParOf" srcId="{7B01FB5E-54D5-4565-A1A7-DEA1043D62B5}" destId="{1D379760-2972-4308-907B-D02F6E7F1186}" srcOrd="2" destOrd="0" presId="urn:microsoft.com/office/officeart/2018/2/layout/IconCircleList"/>
    <dgm:cxn modelId="{A32AAE39-9134-45E4-ABF5-E2BABB54945C}" type="presParOf" srcId="{7B01FB5E-54D5-4565-A1A7-DEA1043D62B5}" destId="{77EDBAB2-AA0D-468B-BA5B-2D82405CC05E}" srcOrd="3" destOrd="0" presId="urn:microsoft.com/office/officeart/2018/2/layout/IconCircleList"/>
    <dgm:cxn modelId="{07E9B69D-06BE-4A11-8813-0E4AEEAFCAA8}" type="presParOf" srcId="{5A48D27C-D64E-46E2-B0E7-E055780BC29C}" destId="{F453EAE4-B74F-4D31-8B06-6A75767F1CF2}" srcOrd="9" destOrd="0" presId="urn:microsoft.com/office/officeart/2018/2/layout/IconCircleList"/>
    <dgm:cxn modelId="{F140871A-E507-4475-9594-BBCB4D67AAE4}" type="presParOf" srcId="{5A48D27C-D64E-46E2-B0E7-E055780BC29C}" destId="{BC7BCF41-E758-4DEA-9B37-152CA143E645}" srcOrd="10" destOrd="0" presId="urn:microsoft.com/office/officeart/2018/2/layout/IconCircleList"/>
    <dgm:cxn modelId="{B7F7EC5A-8578-475B-B8A0-0CE4F4223CDF}" type="presParOf" srcId="{BC7BCF41-E758-4DEA-9B37-152CA143E645}" destId="{8BF3E429-49BC-4D9C-89EC-8BC230D04B52}" srcOrd="0" destOrd="0" presId="urn:microsoft.com/office/officeart/2018/2/layout/IconCircleList"/>
    <dgm:cxn modelId="{9437EB0E-738E-43BA-B200-66FA21DD96D8}" type="presParOf" srcId="{BC7BCF41-E758-4DEA-9B37-152CA143E645}" destId="{701D5021-30B2-469A-AED4-D3D90EDD5788}" srcOrd="1" destOrd="0" presId="urn:microsoft.com/office/officeart/2018/2/layout/IconCircleList"/>
    <dgm:cxn modelId="{3834285C-9D4A-405A-B647-A59655CEE4CD}" type="presParOf" srcId="{BC7BCF41-E758-4DEA-9B37-152CA143E645}" destId="{B0147FF1-B45F-46E8-9501-DF1DACE26AD0}" srcOrd="2" destOrd="0" presId="urn:microsoft.com/office/officeart/2018/2/layout/IconCircleList"/>
    <dgm:cxn modelId="{7471DD2A-8B86-419D-8AA3-9A5DDF8DD226}" type="presParOf" srcId="{BC7BCF41-E758-4DEA-9B37-152CA143E645}" destId="{C2C4F44A-1259-47EB-B402-66FA7BD454D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6D90BD-9C8A-4972-A5BF-3EEF263AC700}" type="doc">
      <dgm:prSet loTypeId="urn:microsoft.com/office/officeart/2005/8/layout/vList2" loCatId="list" qsTypeId="urn:microsoft.com/office/officeart/2005/8/quickstyle/simple1" qsCatId="simple" csTypeId="urn:microsoft.com/office/officeart/2005/8/colors/accent4_3" csCatId="accent4" phldr="1"/>
      <dgm:spPr/>
      <dgm:t>
        <a:bodyPr/>
        <a:lstStyle/>
        <a:p>
          <a:endParaRPr lang="en-US"/>
        </a:p>
      </dgm:t>
    </dgm:pt>
    <dgm:pt modelId="{CC98BF8A-9928-4D90-BA84-31C1DE3A41B1}">
      <dgm:prSet phldrT="[Text]"/>
      <dgm:spPr/>
      <dgm:t>
        <a:bodyPr/>
        <a:lstStyle/>
        <a:p>
          <a:r>
            <a:rPr lang="en-US"/>
            <a:t>PI28: Foundational Analysis </a:t>
          </a:r>
        </a:p>
      </dgm:t>
    </dgm:pt>
    <dgm:pt modelId="{4223A6EE-975F-4089-B58F-8C5370BB0320}" type="parTrans" cxnId="{C68EF602-9015-45AC-AD52-88B7FA23552B}">
      <dgm:prSet/>
      <dgm:spPr/>
      <dgm:t>
        <a:bodyPr/>
        <a:lstStyle/>
        <a:p>
          <a:endParaRPr lang="en-US"/>
        </a:p>
      </dgm:t>
    </dgm:pt>
    <dgm:pt modelId="{0D7FC446-9A5B-4384-8111-0C840C36C952}" type="sibTrans" cxnId="{C68EF602-9015-45AC-AD52-88B7FA23552B}">
      <dgm:prSet/>
      <dgm:spPr/>
      <dgm:t>
        <a:bodyPr/>
        <a:lstStyle/>
        <a:p>
          <a:endParaRPr lang="en-US"/>
        </a:p>
      </dgm:t>
    </dgm:pt>
    <dgm:pt modelId="{6BED1AD3-C881-452A-8123-5354F988CDEE}">
      <dgm:prSet phldrT="[Text]"/>
      <dgm:spPr/>
      <dgm:t>
        <a:bodyPr/>
        <a:lstStyle/>
        <a:p>
          <a:pPr>
            <a:buNone/>
          </a:pPr>
          <a:r>
            <a:rPr lang="en-US">
              <a:solidFill>
                <a:schemeClr val="bg1"/>
              </a:solidFill>
            </a:rPr>
            <a:t>Oct ‘24 – Jan ‘25</a:t>
          </a:r>
        </a:p>
      </dgm:t>
    </dgm:pt>
    <dgm:pt modelId="{10A0B712-C76E-4BD5-A905-15EF4050778D}" type="parTrans" cxnId="{291E9389-43B4-4455-AD9D-21510F6CE8A8}">
      <dgm:prSet/>
      <dgm:spPr/>
      <dgm:t>
        <a:bodyPr/>
        <a:lstStyle/>
        <a:p>
          <a:endParaRPr lang="en-US"/>
        </a:p>
      </dgm:t>
    </dgm:pt>
    <dgm:pt modelId="{76416FDB-1426-41FA-A7A0-CB19F16F7AEE}" type="sibTrans" cxnId="{291E9389-43B4-4455-AD9D-21510F6CE8A8}">
      <dgm:prSet/>
      <dgm:spPr/>
      <dgm:t>
        <a:bodyPr/>
        <a:lstStyle/>
        <a:p>
          <a:endParaRPr lang="en-US"/>
        </a:p>
      </dgm:t>
    </dgm:pt>
    <dgm:pt modelId="{5090C6CB-C658-42C4-84E4-06B17BA176E2}">
      <dgm:prSet phldrT="[Text]"/>
      <dgm:spPr/>
      <dgm:t>
        <a:bodyPr/>
        <a:lstStyle/>
        <a:p>
          <a:r>
            <a:rPr lang="en-US"/>
            <a:t>PI29: Automation and Integration</a:t>
          </a:r>
        </a:p>
      </dgm:t>
    </dgm:pt>
    <dgm:pt modelId="{F476245F-3F4F-4A40-BB7A-EDCE7DC8B092}" type="parTrans" cxnId="{243CEB9A-519F-49CC-8A15-8DDF1E7C7776}">
      <dgm:prSet/>
      <dgm:spPr/>
      <dgm:t>
        <a:bodyPr/>
        <a:lstStyle/>
        <a:p>
          <a:endParaRPr lang="en-US"/>
        </a:p>
      </dgm:t>
    </dgm:pt>
    <dgm:pt modelId="{8488A655-A3CA-458E-88E8-C314A9E618F7}" type="sibTrans" cxnId="{243CEB9A-519F-49CC-8A15-8DDF1E7C7776}">
      <dgm:prSet/>
      <dgm:spPr/>
      <dgm:t>
        <a:bodyPr/>
        <a:lstStyle/>
        <a:p>
          <a:endParaRPr lang="en-US"/>
        </a:p>
      </dgm:t>
    </dgm:pt>
    <dgm:pt modelId="{9740F025-4629-4CF8-9408-541C9344C902}">
      <dgm:prSet phldrT="[Text]"/>
      <dgm:spPr/>
      <dgm:t>
        <a:bodyPr/>
        <a:lstStyle/>
        <a:p>
          <a:pPr>
            <a:buNone/>
          </a:pPr>
          <a:r>
            <a:rPr lang="en-US">
              <a:solidFill>
                <a:schemeClr val="bg1"/>
              </a:solidFill>
            </a:rPr>
            <a:t>Jan – Apr ’25</a:t>
          </a:r>
        </a:p>
      </dgm:t>
    </dgm:pt>
    <dgm:pt modelId="{66BE9846-0D7E-442C-B3B3-655B9806E587}" type="parTrans" cxnId="{2C16E34B-4810-4414-BF85-72A367FDEC16}">
      <dgm:prSet/>
      <dgm:spPr/>
      <dgm:t>
        <a:bodyPr/>
        <a:lstStyle/>
        <a:p>
          <a:endParaRPr lang="en-US"/>
        </a:p>
      </dgm:t>
    </dgm:pt>
    <dgm:pt modelId="{BF5005B3-A04A-41A1-8952-304AA1A1BFD7}" type="sibTrans" cxnId="{2C16E34B-4810-4414-BF85-72A367FDEC16}">
      <dgm:prSet/>
      <dgm:spPr/>
      <dgm:t>
        <a:bodyPr/>
        <a:lstStyle/>
        <a:p>
          <a:endParaRPr lang="en-US"/>
        </a:p>
      </dgm:t>
    </dgm:pt>
    <dgm:pt modelId="{243A19AF-A50A-436D-A1B9-E7C53867DE1A}">
      <dgm:prSet phldrT="[Text]"/>
      <dgm:spPr/>
      <dgm:t>
        <a:bodyPr/>
        <a:lstStyle/>
        <a:p>
          <a:r>
            <a:rPr lang="en-US"/>
            <a:t>PI30: Self Service Delivery</a:t>
          </a:r>
        </a:p>
      </dgm:t>
    </dgm:pt>
    <dgm:pt modelId="{06F2287C-763A-4257-90A6-702A90FF07CC}" type="parTrans" cxnId="{BD862D06-EA46-4C1D-B939-D6C8850A64F8}">
      <dgm:prSet/>
      <dgm:spPr/>
      <dgm:t>
        <a:bodyPr/>
        <a:lstStyle/>
        <a:p>
          <a:endParaRPr lang="en-US"/>
        </a:p>
      </dgm:t>
    </dgm:pt>
    <dgm:pt modelId="{8750BED6-D6E8-48A7-87CB-D00FC4FAA64F}" type="sibTrans" cxnId="{BD862D06-EA46-4C1D-B939-D6C8850A64F8}">
      <dgm:prSet/>
      <dgm:spPr/>
      <dgm:t>
        <a:bodyPr/>
        <a:lstStyle/>
        <a:p>
          <a:endParaRPr lang="en-US"/>
        </a:p>
      </dgm:t>
    </dgm:pt>
    <dgm:pt modelId="{C95E71D0-0545-47DB-B4DF-C311C4B6ECD5}">
      <dgm:prSet phldrT="[Text]"/>
      <dgm:spPr/>
      <dgm:t>
        <a:bodyPr/>
        <a:lstStyle/>
        <a:p>
          <a:pPr>
            <a:buNone/>
          </a:pPr>
          <a:r>
            <a:rPr lang="en-US">
              <a:solidFill>
                <a:schemeClr val="bg1"/>
              </a:solidFill>
            </a:rPr>
            <a:t>Apr – Jul ‘25</a:t>
          </a:r>
        </a:p>
      </dgm:t>
    </dgm:pt>
    <dgm:pt modelId="{18EAACDE-2C2D-46B6-B818-0427D2E6C781}" type="parTrans" cxnId="{DF10F57E-88D4-47BC-AFEA-AA66FA63BCC4}">
      <dgm:prSet/>
      <dgm:spPr/>
      <dgm:t>
        <a:bodyPr/>
        <a:lstStyle/>
        <a:p>
          <a:endParaRPr lang="en-US"/>
        </a:p>
      </dgm:t>
    </dgm:pt>
    <dgm:pt modelId="{C1272CA8-0D7F-4083-BE85-90C2079449F2}" type="sibTrans" cxnId="{DF10F57E-88D4-47BC-AFEA-AA66FA63BCC4}">
      <dgm:prSet/>
      <dgm:spPr/>
      <dgm:t>
        <a:bodyPr/>
        <a:lstStyle/>
        <a:p>
          <a:endParaRPr lang="en-US"/>
        </a:p>
      </dgm:t>
    </dgm:pt>
    <dgm:pt modelId="{3EF6B301-EF54-42AB-AA67-459D87D3BC6B}" type="pres">
      <dgm:prSet presAssocID="{006D90BD-9C8A-4972-A5BF-3EEF263AC700}" presName="linear" presStyleCnt="0">
        <dgm:presLayoutVars>
          <dgm:animLvl val="lvl"/>
          <dgm:resizeHandles val="exact"/>
        </dgm:presLayoutVars>
      </dgm:prSet>
      <dgm:spPr/>
    </dgm:pt>
    <dgm:pt modelId="{DD80DA81-B274-4F84-B238-4279CD3A50E5}" type="pres">
      <dgm:prSet presAssocID="{CC98BF8A-9928-4D90-BA84-31C1DE3A41B1}" presName="parentText" presStyleLbl="node1" presStyleIdx="0" presStyleCnt="3" custLinFactNeighborY="-5595">
        <dgm:presLayoutVars>
          <dgm:chMax val="0"/>
          <dgm:bulletEnabled val="1"/>
        </dgm:presLayoutVars>
      </dgm:prSet>
      <dgm:spPr/>
    </dgm:pt>
    <dgm:pt modelId="{A237D18E-72AC-4433-8913-36A2280075DA}" type="pres">
      <dgm:prSet presAssocID="{CC98BF8A-9928-4D90-BA84-31C1DE3A41B1}" presName="childText" presStyleLbl="revTx" presStyleIdx="0" presStyleCnt="3">
        <dgm:presLayoutVars>
          <dgm:bulletEnabled val="1"/>
        </dgm:presLayoutVars>
      </dgm:prSet>
      <dgm:spPr/>
    </dgm:pt>
    <dgm:pt modelId="{FBE3E844-D6E2-42AE-B8A2-6E642B6C707C}" type="pres">
      <dgm:prSet presAssocID="{5090C6CB-C658-42C4-84E4-06B17BA176E2}" presName="parentText" presStyleLbl="node1" presStyleIdx="1" presStyleCnt="3">
        <dgm:presLayoutVars>
          <dgm:chMax val="0"/>
          <dgm:bulletEnabled val="1"/>
        </dgm:presLayoutVars>
      </dgm:prSet>
      <dgm:spPr/>
    </dgm:pt>
    <dgm:pt modelId="{D957461C-1BFF-4D09-B0FD-F81378202EDB}" type="pres">
      <dgm:prSet presAssocID="{5090C6CB-C658-42C4-84E4-06B17BA176E2}" presName="childText" presStyleLbl="revTx" presStyleIdx="1" presStyleCnt="3">
        <dgm:presLayoutVars>
          <dgm:bulletEnabled val="1"/>
        </dgm:presLayoutVars>
      </dgm:prSet>
      <dgm:spPr/>
    </dgm:pt>
    <dgm:pt modelId="{5A6ECECE-1E5B-4067-863D-07631B36DC17}" type="pres">
      <dgm:prSet presAssocID="{243A19AF-A50A-436D-A1B9-E7C53867DE1A}" presName="parentText" presStyleLbl="node1" presStyleIdx="2" presStyleCnt="3">
        <dgm:presLayoutVars>
          <dgm:chMax val="0"/>
          <dgm:bulletEnabled val="1"/>
        </dgm:presLayoutVars>
      </dgm:prSet>
      <dgm:spPr/>
    </dgm:pt>
    <dgm:pt modelId="{95E961E7-FCD2-43E7-8DA0-40C741F02D1F}" type="pres">
      <dgm:prSet presAssocID="{243A19AF-A50A-436D-A1B9-E7C53867DE1A}" presName="childText" presStyleLbl="revTx" presStyleIdx="2" presStyleCnt="3">
        <dgm:presLayoutVars>
          <dgm:bulletEnabled val="1"/>
        </dgm:presLayoutVars>
      </dgm:prSet>
      <dgm:spPr/>
    </dgm:pt>
  </dgm:ptLst>
  <dgm:cxnLst>
    <dgm:cxn modelId="{C68EF602-9015-45AC-AD52-88B7FA23552B}" srcId="{006D90BD-9C8A-4972-A5BF-3EEF263AC700}" destId="{CC98BF8A-9928-4D90-BA84-31C1DE3A41B1}" srcOrd="0" destOrd="0" parTransId="{4223A6EE-975F-4089-B58F-8C5370BB0320}" sibTransId="{0D7FC446-9A5B-4384-8111-0C840C36C952}"/>
    <dgm:cxn modelId="{BD862D06-EA46-4C1D-B939-D6C8850A64F8}" srcId="{006D90BD-9C8A-4972-A5BF-3EEF263AC700}" destId="{243A19AF-A50A-436D-A1B9-E7C53867DE1A}" srcOrd="2" destOrd="0" parTransId="{06F2287C-763A-4257-90A6-702A90FF07CC}" sibTransId="{8750BED6-D6E8-48A7-87CB-D00FC4FAA64F}"/>
    <dgm:cxn modelId="{08458514-6123-43BC-9B1A-15DB7BFFF396}" type="presOf" srcId="{6BED1AD3-C881-452A-8123-5354F988CDEE}" destId="{A237D18E-72AC-4433-8913-36A2280075DA}" srcOrd="0" destOrd="0" presId="urn:microsoft.com/office/officeart/2005/8/layout/vList2"/>
    <dgm:cxn modelId="{5346A733-224B-4B97-A7F4-A9459C7C3D08}" type="presOf" srcId="{243A19AF-A50A-436D-A1B9-E7C53867DE1A}" destId="{5A6ECECE-1E5B-4067-863D-07631B36DC17}" srcOrd="0" destOrd="0" presId="urn:microsoft.com/office/officeart/2005/8/layout/vList2"/>
    <dgm:cxn modelId="{78618B3A-471C-42C9-8B3F-68A1DCD02E68}" type="presOf" srcId="{006D90BD-9C8A-4972-A5BF-3EEF263AC700}" destId="{3EF6B301-EF54-42AB-AA67-459D87D3BC6B}" srcOrd="0" destOrd="0" presId="urn:microsoft.com/office/officeart/2005/8/layout/vList2"/>
    <dgm:cxn modelId="{2C16E34B-4810-4414-BF85-72A367FDEC16}" srcId="{5090C6CB-C658-42C4-84E4-06B17BA176E2}" destId="{9740F025-4629-4CF8-9408-541C9344C902}" srcOrd="0" destOrd="0" parTransId="{66BE9846-0D7E-442C-B3B3-655B9806E587}" sibTransId="{BF5005B3-A04A-41A1-8952-304AA1A1BFD7}"/>
    <dgm:cxn modelId="{95712C76-9DED-4A76-800C-32B49931DBF2}" type="presOf" srcId="{5090C6CB-C658-42C4-84E4-06B17BA176E2}" destId="{FBE3E844-D6E2-42AE-B8A2-6E642B6C707C}" srcOrd="0" destOrd="0" presId="urn:microsoft.com/office/officeart/2005/8/layout/vList2"/>
    <dgm:cxn modelId="{DF10F57E-88D4-47BC-AFEA-AA66FA63BCC4}" srcId="{243A19AF-A50A-436D-A1B9-E7C53867DE1A}" destId="{C95E71D0-0545-47DB-B4DF-C311C4B6ECD5}" srcOrd="0" destOrd="0" parTransId="{18EAACDE-2C2D-46B6-B818-0427D2E6C781}" sibTransId="{C1272CA8-0D7F-4083-BE85-90C2079449F2}"/>
    <dgm:cxn modelId="{420EE385-7A28-4C8A-8BE7-86A32FC40C18}" type="presOf" srcId="{CC98BF8A-9928-4D90-BA84-31C1DE3A41B1}" destId="{DD80DA81-B274-4F84-B238-4279CD3A50E5}" srcOrd="0" destOrd="0" presId="urn:microsoft.com/office/officeart/2005/8/layout/vList2"/>
    <dgm:cxn modelId="{291E9389-43B4-4455-AD9D-21510F6CE8A8}" srcId="{CC98BF8A-9928-4D90-BA84-31C1DE3A41B1}" destId="{6BED1AD3-C881-452A-8123-5354F988CDEE}" srcOrd="0" destOrd="0" parTransId="{10A0B712-C76E-4BD5-A905-15EF4050778D}" sibTransId="{76416FDB-1426-41FA-A7A0-CB19F16F7AEE}"/>
    <dgm:cxn modelId="{243CEB9A-519F-49CC-8A15-8DDF1E7C7776}" srcId="{006D90BD-9C8A-4972-A5BF-3EEF263AC700}" destId="{5090C6CB-C658-42C4-84E4-06B17BA176E2}" srcOrd="1" destOrd="0" parTransId="{F476245F-3F4F-4A40-BB7A-EDCE7DC8B092}" sibTransId="{8488A655-A3CA-458E-88E8-C314A9E618F7}"/>
    <dgm:cxn modelId="{73F6EC9A-B6B6-43C9-8D77-61B3BD68D96E}" type="presOf" srcId="{C95E71D0-0545-47DB-B4DF-C311C4B6ECD5}" destId="{95E961E7-FCD2-43E7-8DA0-40C741F02D1F}" srcOrd="0" destOrd="0" presId="urn:microsoft.com/office/officeart/2005/8/layout/vList2"/>
    <dgm:cxn modelId="{5F64C7EC-4575-4092-A44E-8CCB5C83B00F}" type="presOf" srcId="{9740F025-4629-4CF8-9408-541C9344C902}" destId="{D957461C-1BFF-4D09-B0FD-F81378202EDB}" srcOrd="0" destOrd="0" presId="urn:microsoft.com/office/officeart/2005/8/layout/vList2"/>
    <dgm:cxn modelId="{EE498EFC-5491-46FA-B1F0-6A94DEDB0EE9}" type="presParOf" srcId="{3EF6B301-EF54-42AB-AA67-459D87D3BC6B}" destId="{DD80DA81-B274-4F84-B238-4279CD3A50E5}" srcOrd="0" destOrd="0" presId="urn:microsoft.com/office/officeart/2005/8/layout/vList2"/>
    <dgm:cxn modelId="{C7D06555-EC53-4733-A52B-924AD658917E}" type="presParOf" srcId="{3EF6B301-EF54-42AB-AA67-459D87D3BC6B}" destId="{A237D18E-72AC-4433-8913-36A2280075DA}" srcOrd="1" destOrd="0" presId="urn:microsoft.com/office/officeart/2005/8/layout/vList2"/>
    <dgm:cxn modelId="{EBB69CCF-A483-46E4-B562-F6F77F21A6A8}" type="presParOf" srcId="{3EF6B301-EF54-42AB-AA67-459D87D3BC6B}" destId="{FBE3E844-D6E2-42AE-B8A2-6E642B6C707C}" srcOrd="2" destOrd="0" presId="urn:microsoft.com/office/officeart/2005/8/layout/vList2"/>
    <dgm:cxn modelId="{552DDDB9-8637-444D-9BEC-20B781D671DB}" type="presParOf" srcId="{3EF6B301-EF54-42AB-AA67-459D87D3BC6B}" destId="{D957461C-1BFF-4D09-B0FD-F81378202EDB}" srcOrd="3" destOrd="0" presId="urn:microsoft.com/office/officeart/2005/8/layout/vList2"/>
    <dgm:cxn modelId="{9E4D7368-5BCA-4AB3-9509-BD91EA3E05D5}" type="presParOf" srcId="{3EF6B301-EF54-42AB-AA67-459D87D3BC6B}" destId="{5A6ECECE-1E5B-4067-863D-07631B36DC17}" srcOrd="4" destOrd="0" presId="urn:microsoft.com/office/officeart/2005/8/layout/vList2"/>
    <dgm:cxn modelId="{60E8D922-401A-4D51-AC57-65657B1249F8}" type="presParOf" srcId="{3EF6B301-EF54-42AB-AA67-459D87D3BC6B}" destId="{95E961E7-FCD2-43E7-8DA0-40C741F02D1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0ECA7DE-313C-421C-A642-30D6A9338879}" type="doc">
      <dgm:prSet loTypeId="urn:microsoft.com/office/officeart/2005/8/layout/radial5" loCatId="cycle" qsTypeId="urn:microsoft.com/office/officeart/2005/8/quickstyle/simple1" qsCatId="simple" csTypeId="urn:microsoft.com/office/officeart/2005/8/colors/colorful1" csCatId="colorful" phldr="1"/>
      <dgm:spPr/>
      <dgm:t>
        <a:bodyPr/>
        <a:lstStyle/>
        <a:p>
          <a:endParaRPr lang="en-US"/>
        </a:p>
      </dgm:t>
    </dgm:pt>
    <dgm:pt modelId="{DDF20250-440E-48F5-8A0D-FFC7507AD12C}">
      <dgm:prSet phldrT="[Text]"/>
      <dgm:spPr/>
      <dgm:t>
        <a:bodyPr/>
        <a:lstStyle/>
        <a:p>
          <a:r>
            <a:rPr lang="en-US"/>
            <a:t>Albacore</a:t>
          </a:r>
        </a:p>
        <a:p>
          <a:endParaRPr lang="en-US"/>
        </a:p>
      </dgm:t>
    </dgm:pt>
    <dgm:pt modelId="{6A37C7A0-D344-4F54-A32C-3CAD5F9FA96C}" type="parTrans" cxnId="{B4AB8955-F8C2-4F74-91BB-8FB5EA40B904}">
      <dgm:prSet/>
      <dgm:spPr/>
      <dgm:t>
        <a:bodyPr/>
        <a:lstStyle/>
        <a:p>
          <a:endParaRPr lang="en-US"/>
        </a:p>
      </dgm:t>
    </dgm:pt>
    <dgm:pt modelId="{C65DDDE0-19A7-4AD8-9059-807236A171E4}" type="sibTrans" cxnId="{B4AB8955-F8C2-4F74-91BB-8FB5EA40B904}">
      <dgm:prSet/>
      <dgm:spPr/>
      <dgm:t>
        <a:bodyPr/>
        <a:lstStyle/>
        <a:p>
          <a:endParaRPr lang="en-US"/>
        </a:p>
      </dgm:t>
    </dgm:pt>
    <dgm:pt modelId="{A9A2F883-B102-423C-860D-E041A49B4E47}">
      <dgm:prSet phldrT="[Text]"/>
      <dgm:spPr>
        <a:solidFill>
          <a:schemeClr val="bg1">
            <a:lumMod val="75000"/>
          </a:schemeClr>
        </a:solidFill>
      </dgm:spPr>
      <dgm:t>
        <a:bodyPr/>
        <a:lstStyle/>
        <a:p>
          <a:r>
            <a:rPr lang="en-US"/>
            <a:t>Horizon</a:t>
          </a:r>
        </a:p>
      </dgm:t>
    </dgm:pt>
    <dgm:pt modelId="{C341216C-7E3B-4A14-B5AC-B512FEDF84F2}" type="parTrans" cxnId="{31A2A6AF-0A66-425F-A857-8C8BB7F31CBA}">
      <dgm:prSet/>
      <dgm:spPr>
        <a:solidFill>
          <a:schemeClr val="bg1">
            <a:lumMod val="75000"/>
          </a:schemeClr>
        </a:solidFill>
      </dgm:spPr>
      <dgm:t>
        <a:bodyPr/>
        <a:lstStyle/>
        <a:p>
          <a:endParaRPr lang="en-US"/>
        </a:p>
      </dgm:t>
    </dgm:pt>
    <dgm:pt modelId="{F11DAC4D-D5DA-46C4-AF0A-58A13BF68818}" type="sibTrans" cxnId="{31A2A6AF-0A66-425F-A857-8C8BB7F31CBA}">
      <dgm:prSet/>
      <dgm:spPr/>
      <dgm:t>
        <a:bodyPr/>
        <a:lstStyle/>
        <a:p>
          <a:endParaRPr lang="en-US"/>
        </a:p>
      </dgm:t>
    </dgm:pt>
    <dgm:pt modelId="{18F18EF2-FC7F-4E16-A78E-4E1AAB377C74}">
      <dgm:prSet phldrT="[Text]"/>
      <dgm:spPr>
        <a:solidFill>
          <a:schemeClr val="accent3"/>
        </a:solidFill>
      </dgm:spPr>
      <dgm:t>
        <a:bodyPr/>
        <a:lstStyle/>
        <a:p>
          <a:r>
            <a:rPr lang="en-US"/>
            <a:t>Sea Shadow</a:t>
          </a:r>
        </a:p>
      </dgm:t>
    </dgm:pt>
    <dgm:pt modelId="{AD7AD5FE-63E8-4125-9ED4-2C7E16081D03}" type="parTrans" cxnId="{4F237CDB-6C20-4BDB-B8DF-E92AEF044CAB}">
      <dgm:prSet/>
      <dgm:spPr>
        <a:solidFill>
          <a:schemeClr val="accent3"/>
        </a:solidFill>
      </dgm:spPr>
      <dgm:t>
        <a:bodyPr/>
        <a:lstStyle/>
        <a:p>
          <a:endParaRPr lang="en-US"/>
        </a:p>
      </dgm:t>
    </dgm:pt>
    <dgm:pt modelId="{4D3C497C-3C98-40CA-99E0-260DF16D0979}" type="sibTrans" cxnId="{4F237CDB-6C20-4BDB-B8DF-E92AEF044CAB}">
      <dgm:prSet/>
      <dgm:spPr/>
      <dgm:t>
        <a:bodyPr/>
        <a:lstStyle/>
        <a:p>
          <a:endParaRPr lang="en-US"/>
        </a:p>
      </dgm:t>
    </dgm:pt>
    <dgm:pt modelId="{4978FC27-A41D-452C-9098-71649B4305DB}">
      <dgm:prSet phldrT="[Text]"/>
      <dgm:spPr>
        <a:solidFill>
          <a:schemeClr val="bg1">
            <a:lumMod val="75000"/>
          </a:schemeClr>
        </a:solidFill>
      </dgm:spPr>
      <dgm:t>
        <a:bodyPr/>
        <a:lstStyle/>
        <a:p>
          <a:r>
            <a:rPr lang="en-US"/>
            <a:t>Seawolf</a:t>
          </a:r>
        </a:p>
      </dgm:t>
    </dgm:pt>
    <dgm:pt modelId="{E8AA0B2C-3E35-46FB-BC9A-74FD9C7C8049}" type="parTrans" cxnId="{B724DE5B-2CE4-4C58-8153-D323C77C1BCD}">
      <dgm:prSet/>
      <dgm:spPr>
        <a:solidFill>
          <a:schemeClr val="bg1">
            <a:lumMod val="75000"/>
          </a:schemeClr>
        </a:solidFill>
      </dgm:spPr>
      <dgm:t>
        <a:bodyPr/>
        <a:lstStyle/>
        <a:p>
          <a:endParaRPr lang="en-US"/>
        </a:p>
      </dgm:t>
    </dgm:pt>
    <dgm:pt modelId="{15455ED4-2FAA-4045-B8D0-B4872686AE9B}" type="sibTrans" cxnId="{B724DE5B-2CE4-4C58-8153-D323C77C1BCD}">
      <dgm:prSet/>
      <dgm:spPr/>
      <dgm:t>
        <a:bodyPr/>
        <a:lstStyle/>
        <a:p>
          <a:endParaRPr lang="en-US"/>
        </a:p>
      </dgm:t>
    </dgm:pt>
    <dgm:pt modelId="{2931F865-5DDD-487A-8D25-C615F39C808B}">
      <dgm:prSet phldrT="[Text]"/>
      <dgm:spPr>
        <a:solidFill>
          <a:schemeClr val="bg1">
            <a:lumMod val="75000"/>
          </a:schemeClr>
        </a:solidFill>
      </dgm:spPr>
      <dgm:t>
        <a:bodyPr/>
        <a:lstStyle/>
        <a:p>
          <a:r>
            <a:rPr lang="en-US"/>
            <a:t>Artemis</a:t>
          </a:r>
        </a:p>
      </dgm:t>
    </dgm:pt>
    <dgm:pt modelId="{DAE3767B-F628-4027-9B4B-9D724B96CC21}" type="parTrans" cxnId="{3F427B47-4061-4ED1-B467-A25DBFAD0642}">
      <dgm:prSet/>
      <dgm:spPr>
        <a:solidFill>
          <a:schemeClr val="bg1">
            <a:lumMod val="75000"/>
          </a:schemeClr>
        </a:solidFill>
      </dgm:spPr>
      <dgm:t>
        <a:bodyPr/>
        <a:lstStyle/>
        <a:p>
          <a:endParaRPr lang="en-US"/>
        </a:p>
      </dgm:t>
    </dgm:pt>
    <dgm:pt modelId="{1F39649A-6E53-47D4-BB5E-7B1B479254F3}" type="sibTrans" cxnId="{3F427B47-4061-4ED1-B467-A25DBFAD0642}">
      <dgm:prSet/>
      <dgm:spPr/>
      <dgm:t>
        <a:bodyPr/>
        <a:lstStyle/>
        <a:p>
          <a:endParaRPr lang="en-US"/>
        </a:p>
      </dgm:t>
    </dgm:pt>
    <dgm:pt modelId="{7D03D2F0-8259-4B5B-A043-D886B5CDD001}">
      <dgm:prSet/>
      <dgm:spPr/>
      <dgm:t>
        <a:bodyPr/>
        <a:lstStyle/>
        <a:p>
          <a:r>
            <a:rPr lang="en-US"/>
            <a:t>Apollo</a:t>
          </a:r>
        </a:p>
      </dgm:t>
    </dgm:pt>
    <dgm:pt modelId="{E837FB4B-57B9-4D43-B7B7-04F69926E5ED}" type="parTrans" cxnId="{C7145605-07AD-4C06-ACD1-45CADA70DEE5}">
      <dgm:prSet/>
      <dgm:spPr/>
      <dgm:t>
        <a:bodyPr/>
        <a:lstStyle/>
        <a:p>
          <a:endParaRPr lang="en-US"/>
        </a:p>
      </dgm:t>
    </dgm:pt>
    <dgm:pt modelId="{B23AD38F-F4F1-465E-90D5-282F0CC3AEBD}" type="sibTrans" cxnId="{C7145605-07AD-4C06-ACD1-45CADA70DEE5}">
      <dgm:prSet/>
      <dgm:spPr/>
      <dgm:t>
        <a:bodyPr/>
        <a:lstStyle/>
        <a:p>
          <a:endParaRPr lang="en-US"/>
        </a:p>
      </dgm:t>
    </dgm:pt>
    <dgm:pt modelId="{F3FCF726-4BC3-4FBE-B5AF-33F9F67EED43}">
      <dgm:prSet/>
      <dgm:spPr>
        <a:solidFill>
          <a:schemeClr val="bg1">
            <a:lumMod val="75000"/>
          </a:schemeClr>
        </a:solidFill>
      </dgm:spPr>
      <dgm:t>
        <a:bodyPr/>
        <a:lstStyle/>
        <a:p>
          <a:r>
            <a:rPr lang="en-US"/>
            <a:t>Ceres Tiger Team</a:t>
          </a:r>
        </a:p>
      </dgm:t>
    </dgm:pt>
    <dgm:pt modelId="{0326ECF1-BC3E-4297-BEBF-8572EB1DE41B}" type="parTrans" cxnId="{DFA6756B-8D68-43D4-A318-1D0E6520E3DE}">
      <dgm:prSet/>
      <dgm:spPr>
        <a:solidFill>
          <a:schemeClr val="bg1">
            <a:lumMod val="75000"/>
          </a:schemeClr>
        </a:solidFill>
      </dgm:spPr>
      <dgm:t>
        <a:bodyPr/>
        <a:lstStyle/>
        <a:p>
          <a:endParaRPr lang="en-US"/>
        </a:p>
      </dgm:t>
    </dgm:pt>
    <dgm:pt modelId="{245CC3D5-96EA-4E84-A75F-C7046E5D589A}" type="sibTrans" cxnId="{DFA6756B-8D68-43D4-A318-1D0E6520E3DE}">
      <dgm:prSet/>
      <dgm:spPr/>
      <dgm:t>
        <a:bodyPr/>
        <a:lstStyle/>
        <a:p>
          <a:endParaRPr lang="en-US"/>
        </a:p>
      </dgm:t>
    </dgm:pt>
    <dgm:pt modelId="{6D4BC953-F4CB-4D55-8449-75B49B9A28D8}">
      <dgm:prSet/>
      <dgm:spPr>
        <a:solidFill>
          <a:schemeClr val="bg1">
            <a:lumMod val="75000"/>
          </a:schemeClr>
        </a:solidFill>
      </dgm:spPr>
      <dgm:t>
        <a:bodyPr/>
        <a:lstStyle/>
        <a:p>
          <a:r>
            <a:rPr lang="en-US"/>
            <a:t>Phoenix</a:t>
          </a:r>
        </a:p>
      </dgm:t>
    </dgm:pt>
    <dgm:pt modelId="{F8E9A623-8434-45EC-821F-E6488339E4AF}" type="parTrans" cxnId="{40E42F35-E08A-42B5-A9B2-E937EDAF4387}">
      <dgm:prSet/>
      <dgm:spPr>
        <a:solidFill>
          <a:schemeClr val="bg1">
            <a:lumMod val="75000"/>
          </a:schemeClr>
        </a:solidFill>
      </dgm:spPr>
      <dgm:t>
        <a:bodyPr/>
        <a:lstStyle/>
        <a:p>
          <a:endParaRPr lang="en-US"/>
        </a:p>
      </dgm:t>
    </dgm:pt>
    <dgm:pt modelId="{5D9CA2D9-505F-4F38-96C9-0FC1D75E87A2}" type="sibTrans" cxnId="{40E42F35-E08A-42B5-A9B2-E937EDAF4387}">
      <dgm:prSet/>
      <dgm:spPr/>
      <dgm:t>
        <a:bodyPr/>
        <a:lstStyle/>
        <a:p>
          <a:endParaRPr lang="en-US"/>
        </a:p>
      </dgm:t>
    </dgm:pt>
    <dgm:pt modelId="{0401243C-8E06-4902-8794-123F6B6D786C}" type="pres">
      <dgm:prSet presAssocID="{B0ECA7DE-313C-421C-A642-30D6A9338879}" presName="Name0" presStyleCnt="0">
        <dgm:presLayoutVars>
          <dgm:chMax val="1"/>
          <dgm:dir/>
          <dgm:animLvl val="ctr"/>
          <dgm:resizeHandles val="exact"/>
        </dgm:presLayoutVars>
      </dgm:prSet>
      <dgm:spPr/>
    </dgm:pt>
    <dgm:pt modelId="{5755B5C8-BD34-4C1E-A096-04DC5235F8EF}" type="pres">
      <dgm:prSet presAssocID="{DDF20250-440E-48F5-8A0D-FFC7507AD12C}" presName="centerShape" presStyleLbl="node0" presStyleIdx="0" presStyleCnt="1"/>
      <dgm:spPr/>
    </dgm:pt>
    <dgm:pt modelId="{AF7D266B-92F0-439C-AB51-BF52E45F3DE7}" type="pres">
      <dgm:prSet presAssocID="{C341216C-7E3B-4A14-B5AC-B512FEDF84F2}" presName="parTrans" presStyleLbl="sibTrans2D1" presStyleIdx="0" presStyleCnt="7"/>
      <dgm:spPr/>
    </dgm:pt>
    <dgm:pt modelId="{5570EB65-93F0-402D-A9B6-38BC69660CD3}" type="pres">
      <dgm:prSet presAssocID="{C341216C-7E3B-4A14-B5AC-B512FEDF84F2}" presName="connectorText" presStyleLbl="sibTrans2D1" presStyleIdx="0" presStyleCnt="7"/>
      <dgm:spPr/>
    </dgm:pt>
    <dgm:pt modelId="{D47FF139-245D-485A-B4FC-C6C1D768EFE6}" type="pres">
      <dgm:prSet presAssocID="{A9A2F883-B102-423C-860D-E041A49B4E47}" presName="node" presStyleLbl="node1" presStyleIdx="0" presStyleCnt="7">
        <dgm:presLayoutVars>
          <dgm:bulletEnabled val="1"/>
        </dgm:presLayoutVars>
      </dgm:prSet>
      <dgm:spPr/>
    </dgm:pt>
    <dgm:pt modelId="{EB25A161-D701-4AA4-BCEE-86D7CAA359F1}" type="pres">
      <dgm:prSet presAssocID="{AD7AD5FE-63E8-4125-9ED4-2C7E16081D03}" presName="parTrans" presStyleLbl="sibTrans2D1" presStyleIdx="1" presStyleCnt="7"/>
      <dgm:spPr/>
    </dgm:pt>
    <dgm:pt modelId="{9E5615E3-D661-40BE-9DCC-016816E229FF}" type="pres">
      <dgm:prSet presAssocID="{AD7AD5FE-63E8-4125-9ED4-2C7E16081D03}" presName="connectorText" presStyleLbl="sibTrans2D1" presStyleIdx="1" presStyleCnt="7"/>
      <dgm:spPr/>
    </dgm:pt>
    <dgm:pt modelId="{0C91EE67-AEEF-4E14-AC25-3A8F068A8C19}" type="pres">
      <dgm:prSet presAssocID="{18F18EF2-FC7F-4E16-A78E-4E1AAB377C74}" presName="node" presStyleLbl="node1" presStyleIdx="1" presStyleCnt="7">
        <dgm:presLayoutVars>
          <dgm:bulletEnabled val="1"/>
        </dgm:presLayoutVars>
      </dgm:prSet>
      <dgm:spPr/>
    </dgm:pt>
    <dgm:pt modelId="{A36C3326-BDAB-4A02-93A6-E1E0791E090C}" type="pres">
      <dgm:prSet presAssocID="{E8AA0B2C-3E35-46FB-BC9A-74FD9C7C8049}" presName="parTrans" presStyleLbl="sibTrans2D1" presStyleIdx="2" presStyleCnt="7"/>
      <dgm:spPr/>
    </dgm:pt>
    <dgm:pt modelId="{795C09AF-1B64-4A98-97B3-D5F46B2000EC}" type="pres">
      <dgm:prSet presAssocID="{E8AA0B2C-3E35-46FB-BC9A-74FD9C7C8049}" presName="connectorText" presStyleLbl="sibTrans2D1" presStyleIdx="2" presStyleCnt="7"/>
      <dgm:spPr/>
    </dgm:pt>
    <dgm:pt modelId="{B3DDBF62-3E1D-4369-A00C-FBA015ADBC39}" type="pres">
      <dgm:prSet presAssocID="{4978FC27-A41D-452C-9098-71649B4305DB}" presName="node" presStyleLbl="node1" presStyleIdx="2" presStyleCnt="7">
        <dgm:presLayoutVars>
          <dgm:bulletEnabled val="1"/>
        </dgm:presLayoutVars>
      </dgm:prSet>
      <dgm:spPr/>
    </dgm:pt>
    <dgm:pt modelId="{C8B712F4-E725-4DB7-8811-C6B14AD7CE54}" type="pres">
      <dgm:prSet presAssocID="{E837FB4B-57B9-4D43-B7B7-04F69926E5ED}" presName="parTrans" presStyleLbl="sibTrans2D1" presStyleIdx="3" presStyleCnt="7"/>
      <dgm:spPr/>
    </dgm:pt>
    <dgm:pt modelId="{101F4066-B6FB-43F5-A96E-E4BB34A418CA}" type="pres">
      <dgm:prSet presAssocID="{E837FB4B-57B9-4D43-B7B7-04F69926E5ED}" presName="connectorText" presStyleLbl="sibTrans2D1" presStyleIdx="3" presStyleCnt="7"/>
      <dgm:spPr/>
    </dgm:pt>
    <dgm:pt modelId="{E750BFDA-5BFA-453B-AABB-DAE0212E1332}" type="pres">
      <dgm:prSet presAssocID="{7D03D2F0-8259-4B5B-A043-D886B5CDD001}" presName="node" presStyleLbl="node1" presStyleIdx="3" presStyleCnt="7">
        <dgm:presLayoutVars>
          <dgm:bulletEnabled val="1"/>
        </dgm:presLayoutVars>
      </dgm:prSet>
      <dgm:spPr/>
    </dgm:pt>
    <dgm:pt modelId="{F82BD1BA-7A59-4A2F-9EBF-3B2C590C1A15}" type="pres">
      <dgm:prSet presAssocID="{DAE3767B-F628-4027-9B4B-9D724B96CC21}" presName="parTrans" presStyleLbl="sibTrans2D1" presStyleIdx="4" presStyleCnt="7"/>
      <dgm:spPr/>
    </dgm:pt>
    <dgm:pt modelId="{39B23DF5-5E93-4A05-9A79-22ED5029BE14}" type="pres">
      <dgm:prSet presAssocID="{DAE3767B-F628-4027-9B4B-9D724B96CC21}" presName="connectorText" presStyleLbl="sibTrans2D1" presStyleIdx="4" presStyleCnt="7"/>
      <dgm:spPr/>
    </dgm:pt>
    <dgm:pt modelId="{915B203B-FFF1-498B-B23E-4A15337615E7}" type="pres">
      <dgm:prSet presAssocID="{2931F865-5DDD-487A-8D25-C615F39C808B}" presName="node" presStyleLbl="node1" presStyleIdx="4" presStyleCnt="7">
        <dgm:presLayoutVars>
          <dgm:bulletEnabled val="1"/>
        </dgm:presLayoutVars>
      </dgm:prSet>
      <dgm:spPr/>
    </dgm:pt>
    <dgm:pt modelId="{4E6A3D9F-FF7D-47DC-A98D-F8010800E1EE}" type="pres">
      <dgm:prSet presAssocID="{F8E9A623-8434-45EC-821F-E6488339E4AF}" presName="parTrans" presStyleLbl="sibTrans2D1" presStyleIdx="5" presStyleCnt="7"/>
      <dgm:spPr/>
    </dgm:pt>
    <dgm:pt modelId="{55A05D16-70AD-4517-9110-DF56FCAFD744}" type="pres">
      <dgm:prSet presAssocID="{F8E9A623-8434-45EC-821F-E6488339E4AF}" presName="connectorText" presStyleLbl="sibTrans2D1" presStyleIdx="5" presStyleCnt="7"/>
      <dgm:spPr/>
    </dgm:pt>
    <dgm:pt modelId="{35452DDB-2CB4-4EBE-8DDD-5852AEA42189}" type="pres">
      <dgm:prSet presAssocID="{6D4BC953-F4CB-4D55-8449-75B49B9A28D8}" presName="node" presStyleLbl="node1" presStyleIdx="5" presStyleCnt="7">
        <dgm:presLayoutVars>
          <dgm:bulletEnabled val="1"/>
        </dgm:presLayoutVars>
      </dgm:prSet>
      <dgm:spPr/>
    </dgm:pt>
    <dgm:pt modelId="{1F086B4E-50B3-4EF4-8AC6-3659F0648844}" type="pres">
      <dgm:prSet presAssocID="{0326ECF1-BC3E-4297-BEBF-8572EB1DE41B}" presName="parTrans" presStyleLbl="sibTrans2D1" presStyleIdx="6" presStyleCnt="7"/>
      <dgm:spPr/>
    </dgm:pt>
    <dgm:pt modelId="{B9EAEC5E-8AFB-4C9E-B81B-0D95E0475F62}" type="pres">
      <dgm:prSet presAssocID="{0326ECF1-BC3E-4297-BEBF-8572EB1DE41B}" presName="connectorText" presStyleLbl="sibTrans2D1" presStyleIdx="6" presStyleCnt="7"/>
      <dgm:spPr/>
    </dgm:pt>
    <dgm:pt modelId="{037B0656-AB5F-4B97-9F8B-6534D817279B}" type="pres">
      <dgm:prSet presAssocID="{F3FCF726-4BC3-4FBE-B5AF-33F9F67EED43}" presName="node" presStyleLbl="node1" presStyleIdx="6" presStyleCnt="7">
        <dgm:presLayoutVars>
          <dgm:bulletEnabled val="1"/>
        </dgm:presLayoutVars>
      </dgm:prSet>
      <dgm:spPr/>
    </dgm:pt>
  </dgm:ptLst>
  <dgm:cxnLst>
    <dgm:cxn modelId="{C7145605-07AD-4C06-ACD1-45CADA70DEE5}" srcId="{DDF20250-440E-48F5-8A0D-FFC7507AD12C}" destId="{7D03D2F0-8259-4B5B-A043-D886B5CDD001}" srcOrd="3" destOrd="0" parTransId="{E837FB4B-57B9-4D43-B7B7-04F69926E5ED}" sibTransId="{B23AD38F-F4F1-465E-90D5-282F0CC3AEBD}"/>
    <dgm:cxn modelId="{9A4D5806-78FB-4C06-B1BD-2775F199A5FF}" type="presOf" srcId="{E837FB4B-57B9-4D43-B7B7-04F69926E5ED}" destId="{101F4066-B6FB-43F5-A96E-E4BB34A418CA}" srcOrd="1" destOrd="0" presId="urn:microsoft.com/office/officeart/2005/8/layout/radial5"/>
    <dgm:cxn modelId="{BD4F710A-8D4F-4C4E-9D2D-9BA1632B1988}" type="presOf" srcId="{AD7AD5FE-63E8-4125-9ED4-2C7E16081D03}" destId="{9E5615E3-D661-40BE-9DCC-016816E229FF}" srcOrd="1" destOrd="0" presId="urn:microsoft.com/office/officeart/2005/8/layout/radial5"/>
    <dgm:cxn modelId="{8FE5B417-8190-45E0-8CDA-D4F973F4F859}" type="presOf" srcId="{18F18EF2-FC7F-4E16-A78E-4E1AAB377C74}" destId="{0C91EE67-AEEF-4E14-AC25-3A8F068A8C19}" srcOrd="0" destOrd="0" presId="urn:microsoft.com/office/officeart/2005/8/layout/radial5"/>
    <dgm:cxn modelId="{78F81528-5E2F-4B2A-8337-F0EC5566B7DD}" type="presOf" srcId="{B0ECA7DE-313C-421C-A642-30D6A9338879}" destId="{0401243C-8E06-4902-8794-123F6B6D786C}" srcOrd="0" destOrd="0" presId="urn:microsoft.com/office/officeart/2005/8/layout/radial5"/>
    <dgm:cxn modelId="{F7A78E28-82C6-42EE-AFB1-3DA6922B0442}" type="presOf" srcId="{E8AA0B2C-3E35-46FB-BC9A-74FD9C7C8049}" destId="{A36C3326-BDAB-4A02-93A6-E1E0791E090C}" srcOrd="0" destOrd="0" presId="urn:microsoft.com/office/officeart/2005/8/layout/radial5"/>
    <dgm:cxn modelId="{414E562B-6C21-4399-99D8-3BA07C2FEF89}" type="presOf" srcId="{DAE3767B-F628-4027-9B4B-9D724B96CC21}" destId="{F82BD1BA-7A59-4A2F-9EBF-3B2C590C1A15}" srcOrd="0" destOrd="0" presId="urn:microsoft.com/office/officeart/2005/8/layout/radial5"/>
    <dgm:cxn modelId="{04E8DB2C-C61D-4B54-B9BC-C1ED2294B904}" type="presOf" srcId="{F3FCF726-4BC3-4FBE-B5AF-33F9F67EED43}" destId="{037B0656-AB5F-4B97-9F8B-6534D817279B}" srcOrd="0" destOrd="0" presId="urn:microsoft.com/office/officeart/2005/8/layout/radial5"/>
    <dgm:cxn modelId="{40E42F35-E08A-42B5-A9B2-E937EDAF4387}" srcId="{DDF20250-440E-48F5-8A0D-FFC7507AD12C}" destId="{6D4BC953-F4CB-4D55-8449-75B49B9A28D8}" srcOrd="5" destOrd="0" parTransId="{F8E9A623-8434-45EC-821F-E6488339E4AF}" sibTransId="{5D9CA2D9-505F-4F38-96C9-0FC1D75E87A2}"/>
    <dgm:cxn modelId="{B724DE5B-2CE4-4C58-8153-D323C77C1BCD}" srcId="{DDF20250-440E-48F5-8A0D-FFC7507AD12C}" destId="{4978FC27-A41D-452C-9098-71649B4305DB}" srcOrd="2" destOrd="0" parTransId="{E8AA0B2C-3E35-46FB-BC9A-74FD9C7C8049}" sibTransId="{15455ED4-2FAA-4045-B8D0-B4872686AE9B}"/>
    <dgm:cxn modelId="{F43D5B5E-D963-4385-BE36-E93A88A2192C}" type="presOf" srcId="{E837FB4B-57B9-4D43-B7B7-04F69926E5ED}" destId="{C8B712F4-E725-4DB7-8811-C6B14AD7CE54}" srcOrd="0" destOrd="0" presId="urn:microsoft.com/office/officeart/2005/8/layout/radial5"/>
    <dgm:cxn modelId="{B4649F5E-B59C-4394-A72E-2A176CC9922A}" type="presOf" srcId="{E8AA0B2C-3E35-46FB-BC9A-74FD9C7C8049}" destId="{795C09AF-1B64-4A98-97B3-D5F46B2000EC}" srcOrd="1" destOrd="0" presId="urn:microsoft.com/office/officeart/2005/8/layout/radial5"/>
    <dgm:cxn modelId="{DBBF7760-D7BE-4948-8EA1-28FA6318C875}" type="presOf" srcId="{7D03D2F0-8259-4B5B-A043-D886B5CDD001}" destId="{E750BFDA-5BFA-453B-AABB-DAE0212E1332}" srcOrd="0" destOrd="0" presId="urn:microsoft.com/office/officeart/2005/8/layout/radial5"/>
    <dgm:cxn modelId="{F4DCAD42-4D65-419C-9266-D3893C819428}" type="presOf" srcId="{F8E9A623-8434-45EC-821F-E6488339E4AF}" destId="{55A05D16-70AD-4517-9110-DF56FCAFD744}" srcOrd="1" destOrd="0" presId="urn:microsoft.com/office/officeart/2005/8/layout/radial5"/>
    <dgm:cxn modelId="{3F427B47-4061-4ED1-B467-A25DBFAD0642}" srcId="{DDF20250-440E-48F5-8A0D-FFC7507AD12C}" destId="{2931F865-5DDD-487A-8D25-C615F39C808B}" srcOrd="4" destOrd="0" parTransId="{DAE3767B-F628-4027-9B4B-9D724B96CC21}" sibTransId="{1F39649A-6E53-47D4-BB5E-7B1B479254F3}"/>
    <dgm:cxn modelId="{DFA6756B-8D68-43D4-A318-1D0E6520E3DE}" srcId="{DDF20250-440E-48F5-8A0D-FFC7507AD12C}" destId="{F3FCF726-4BC3-4FBE-B5AF-33F9F67EED43}" srcOrd="6" destOrd="0" parTransId="{0326ECF1-BC3E-4297-BEBF-8572EB1DE41B}" sibTransId="{245CC3D5-96EA-4E84-A75F-C7046E5D589A}"/>
    <dgm:cxn modelId="{0DEA206F-E0EE-47BE-9BD6-89382A8B6CF7}" type="presOf" srcId="{C341216C-7E3B-4A14-B5AC-B512FEDF84F2}" destId="{AF7D266B-92F0-439C-AB51-BF52E45F3DE7}" srcOrd="0" destOrd="0" presId="urn:microsoft.com/office/officeart/2005/8/layout/radial5"/>
    <dgm:cxn modelId="{B4AB8955-F8C2-4F74-91BB-8FB5EA40B904}" srcId="{B0ECA7DE-313C-421C-A642-30D6A9338879}" destId="{DDF20250-440E-48F5-8A0D-FFC7507AD12C}" srcOrd="0" destOrd="0" parTransId="{6A37C7A0-D344-4F54-A32C-3CAD5F9FA96C}" sibTransId="{C65DDDE0-19A7-4AD8-9059-807236A171E4}"/>
    <dgm:cxn modelId="{20D54E7B-7354-498E-802C-95291A5C4061}" type="presOf" srcId="{0326ECF1-BC3E-4297-BEBF-8572EB1DE41B}" destId="{B9EAEC5E-8AFB-4C9E-B81B-0D95E0475F62}" srcOrd="1" destOrd="0" presId="urn:microsoft.com/office/officeart/2005/8/layout/radial5"/>
    <dgm:cxn modelId="{0E883B84-CFF8-4177-B610-064035336513}" type="presOf" srcId="{C341216C-7E3B-4A14-B5AC-B512FEDF84F2}" destId="{5570EB65-93F0-402D-A9B6-38BC69660CD3}" srcOrd="1" destOrd="0" presId="urn:microsoft.com/office/officeart/2005/8/layout/radial5"/>
    <dgm:cxn modelId="{DF83B885-E10C-43C1-B100-096DAB3311AA}" type="presOf" srcId="{F8E9A623-8434-45EC-821F-E6488339E4AF}" destId="{4E6A3D9F-FF7D-47DC-A98D-F8010800E1EE}" srcOrd="0" destOrd="0" presId="urn:microsoft.com/office/officeart/2005/8/layout/radial5"/>
    <dgm:cxn modelId="{371AFE89-BAB2-4B02-9B32-479C36B16009}" type="presOf" srcId="{AD7AD5FE-63E8-4125-9ED4-2C7E16081D03}" destId="{EB25A161-D701-4AA4-BCEE-86D7CAA359F1}" srcOrd="0" destOrd="0" presId="urn:microsoft.com/office/officeart/2005/8/layout/radial5"/>
    <dgm:cxn modelId="{31A2A6AF-0A66-425F-A857-8C8BB7F31CBA}" srcId="{DDF20250-440E-48F5-8A0D-FFC7507AD12C}" destId="{A9A2F883-B102-423C-860D-E041A49B4E47}" srcOrd="0" destOrd="0" parTransId="{C341216C-7E3B-4A14-B5AC-B512FEDF84F2}" sibTransId="{F11DAC4D-D5DA-46C4-AF0A-58A13BF68818}"/>
    <dgm:cxn modelId="{AECD98C0-14D1-485A-84B2-B309FABDB78F}" type="presOf" srcId="{DAE3767B-F628-4027-9B4B-9D724B96CC21}" destId="{39B23DF5-5E93-4A05-9A79-22ED5029BE14}" srcOrd="1" destOrd="0" presId="urn:microsoft.com/office/officeart/2005/8/layout/radial5"/>
    <dgm:cxn modelId="{87CCAFC1-E471-4DFC-8A3E-6E0601E8107D}" type="presOf" srcId="{DDF20250-440E-48F5-8A0D-FFC7507AD12C}" destId="{5755B5C8-BD34-4C1E-A096-04DC5235F8EF}" srcOrd="0" destOrd="0" presId="urn:microsoft.com/office/officeart/2005/8/layout/radial5"/>
    <dgm:cxn modelId="{11F3B6C9-2EE9-4708-9B2F-F60202B7ED6A}" type="presOf" srcId="{0326ECF1-BC3E-4297-BEBF-8572EB1DE41B}" destId="{1F086B4E-50B3-4EF4-8AC6-3659F0648844}" srcOrd="0" destOrd="0" presId="urn:microsoft.com/office/officeart/2005/8/layout/radial5"/>
    <dgm:cxn modelId="{F61DF9CD-7A3C-4A47-950B-F13217554916}" type="presOf" srcId="{2931F865-5DDD-487A-8D25-C615F39C808B}" destId="{915B203B-FFF1-498B-B23E-4A15337615E7}" srcOrd="0" destOrd="0" presId="urn:microsoft.com/office/officeart/2005/8/layout/radial5"/>
    <dgm:cxn modelId="{4F237CDB-6C20-4BDB-B8DF-E92AEF044CAB}" srcId="{DDF20250-440E-48F5-8A0D-FFC7507AD12C}" destId="{18F18EF2-FC7F-4E16-A78E-4E1AAB377C74}" srcOrd="1" destOrd="0" parTransId="{AD7AD5FE-63E8-4125-9ED4-2C7E16081D03}" sibTransId="{4D3C497C-3C98-40CA-99E0-260DF16D0979}"/>
    <dgm:cxn modelId="{925077DC-4E83-480B-AE3A-699EDBD036A9}" type="presOf" srcId="{6D4BC953-F4CB-4D55-8449-75B49B9A28D8}" destId="{35452DDB-2CB4-4EBE-8DDD-5852AEA42189}" srcOrd="0" destOrd="0" presId="urn:microsoft.com/office/officeart/2005/8/layout/radial5"/>
    <dgm:cxn modelId="{02CA2EE3-F37F-4C3E-A8A6-071A28008F1B}" type="presOf" srcId="{A9A2F883-B102-423C-860D-E041A49B4E47}" destId="{D47FF139-245D-485A-B4FC-C6C1D768EFE6}" srcOrd="0" destOrd="0" presId="urn:microsoft.com/office/officeart/2005/8/layout/radial5"/>
    <dgm:cxn modelId="{56B49BF2-1F2D-47FB-97CF-CE62D73FB06C}" type="presOf" srcId="{4978FC27-A41D-452C-9098-71649B4305DB}" destId="{B3DDBF62-3E1D-4369-A00C-FBA015ADBC39}" srcOrd="0" destOrd="0" presId="urn:microsoft.com/office/officeart/2005/8/layout/radial5"/>
    <dgm:cxn modelId="{ED1C8A17-98F5-40D6-8433-6FA23B3E4D7C}" type="presParOf" srcId="{0401243C-8E06-4902-8794-123F6B6D786C}" destId="{5755B5C8-BD34-4C1E-A096-04DC5235F8EF}" srcOrd="0" destOrd="0" presId="urn:microsoft.com/office/officeart/2005/8/layout/radial5"/>
    <dgm:cxn modelId="{9F1E5F21-6FB0-499E-B887-B7927CD19929}" type="presParOf" srcId="{0401243C-8E06-4902-8794-123F6B6D786C}" destId="{AF7D266B-92F0-439C-AB51-BF52E45F3DE7}" srcOrd="1" destOrd="0" presId="urn:microsoft.com/office/officeart/2005/8/layout/radial5"/>
    <dgm:cxn modelId="{CC13C5B0-E79B-4BB4-BC2D-626F7569B55C}" type="presParOf" srcId="{AF7D266B-92F0-439C-AB51-BF52E45F3DE7}" destId="{5570EB65-93F0-402D-A9B6-38BC69660CD3}" srcOrd="0" destOrd="0" presId="urn:microsoft.com/office/officeart/2005/8/layout/radial5"/>
    <dgm:cxn modelId="{510F1449-81A5-4D15-A4D2-F96743F61D95}" type="presParOf" srcId="{0401243C-8E06-4902-8794-123F6B6D786C}" destId="{D47FF139-245D-485A-B4FC-C6C1D768EFE6}" srcOrd="2" destOrd="0" presId="urn:microsoft.com/office/officeart/2005/8/layout/radial5"/>
    <dgm:cxn modelId="{E8080FE8-3135-4226-86B8-E0CF6A4B7058}" type="presParOf" srcId="{0401243C-8E06-4902-8794-123F6B6D786C}" destId="{EB25A161-D701-4AA4-BCEE-86D7CAA359F1}" srcOrd="3" destOrd="0" presId="urn:microsoft.com/office/officeart/2005/8/layout/radial5"/>
    <dgm:cxn modelId="{6CD49E99-9883-409A-A70F-111CEC0C3E75}" type="presParOf" srcId="{EB25A161-D701-4AA4-BCEE-86D7CAA359F1}" destId="{9E5615E3-D661-40BE-9DCC-016816E229FF}" srcOrd="0" destOrd="0" presId="urn:microsoft.com/office/officeart/2005/8/layout/radial5"/>
    <dgm:cxn modelId="{BB30A517-0207-424F-BF25-F480FE444CB4}" type="presParOf" srcId="{0401243C-8E06-4902-8794-123F6B6D786C}" destId="{0C91EE67-AEEF-4E14-AC25-3A8F068A8C19}" srcOrd="4" destOrd="0" presId="urn:microsoft.com/office/officeart/2005/8/layout/radial5"/>
    <dgm:cxn modelId="{35F14BEE-E630-4452-B9B4-D450D4BC8ED9}" type="presParOf" srcId="{0401243C-8E06-4902-8794-123F6B6D786C}" destId="{A36C3326-BDAB-4A02-93A6-E1E0791E090C}" srcOrd="5" destOrd="0" presId="urn:microsoft.com/office/officeart/2005/8/layout/radial5"/>
    <dgm:cxn modelId="{423ADB1E-CECF-4E20-95FF-DA2078D514DB}" type="presParOf" srcId="{A36C3326-BDAB-4A02-93A6-E1E0791E090C}" destId="{795C09AF-1B64-4A98-97B3-D5F46B2000EC}" srcOrd="0" destOrd="0" presId="urn:microsoft.com/office/officeart/2005/8/layout/radial5"/>
    <dgm:cxn modelId="{016595F0-0859-410D-8D05-902EEF3787F8}" type="presParOf" srcId="{0401243C-8E06-4902-8794-123F6B6D786C}" destId="{B3DDBF62-3E1D-4369-A00C-FBA015ADBC39}" srcOrd="6" destOrd="0" presId="urn:microsoft.com/office/officeart/2005/8/layout/radial5"/>
    <dgm:cxn modelId="{D0404F31-08C2-46DC-AB8C-786E7F24A956}" type="presParOf" srcId="{0401243C-8E06-4902-8794-123F6B6D786C}" destId="{C8B712F4-E725-4DB7-8811-C6B14AD7CE54}" srcOrd="7" destOrd="0" presId="urn:microsoft.com/office/officeart/2005/8/layout/radial5"/>
    <dgm:cxn modelId="{37E12286-02BF-48F2-BF42-E36CE1A3C07D}" type="presParOf" srcId="{C8B712F4-E725-4DB7-8811-C6B14AD7CE54}" destId="{101F4066-B6FB-43F5-A96E-E4BB34A418CA}" srcOrd="0" destOrd="0" presId="urn:microsoft.com/office/officeart/2005/8/layout/radial5"/>
    <dgm:cxn modelId="{9BE9EF88-3C95-4F7E-93CA-5809C6ECACB8}" type="presParOf" srcId="{0401243C-8E06-4902-8794-123F6B6D786C}" destId="{E750BFDA-5BFA-453B-AABB-DAE0212E1332}" srcOrd="8" destOrd="0" presId="urn:microsoft.com/office/officeart/2005/8/layout/radial5"/>
    <dgm:cxn modelId="{C6BB78B9-448C-40A4-9477-D99464BCC002}" type="presParOf" srcId="{0401243C-8E06-4902-8794-123F6B6D786C}" destId="{F82BD1BA-7A59-4A2F-9EBF-3B2C590C1A15}" srcOrd="9" destOrd="0" presId="urn:microsoft.com/office/officeart/2005/8/layout/radial5"/>
    <dgm:cxn modelId="{EA9D8BDB-D89D-4F41-8E12-D1733F7E6F42}" type="presParOf" srcId="{F82BD1BA-7A59-4A2F-9EBF-3B2C590C1A15}" destId="{39B23DF5-5E93-4A05-9A79-22ED5029BE14}" srcOrd="0" destOrd="0" presId="urn:microsoft.com/office/officeart/2005/8/layout/radial5"/>
    <dgm:cxn modelId="{83DB5CE1-6D57-4E95-827F-DB41E10454C4}" type="presParOf" srcId="{0401243C-8E06-4902-8794-123F6B6D786C}" destId="{915B203B-FFF1-498B-B23E-4A15337615E7}" srcOrd="10" destOrd="0" presId="urn:microsoft.com/office/officeart/2005/8/layout/radial5"/>
    <dgm:cxn modelId="{369E0F6B-AEEB-42CE-8807-2BD5F38B73B6}" type="presParOf" srcId="{0401243C-8E06-4902-8794-123F6B6D786C}" destId="{4E6A3D9F-FF7D-47DC-A98D-F8010800E1EE}" srcOrd="11" destOrd="0" presId="urn:microsoft.com/office/officeart/2005/8/layout/radial5"/>
    <dgm:cxn modelId="{1B02E7DE-30BB-492B-A652-340AC69B7419}" type="presParOf" srcId="{4E6A3D9F-FF7D-47DC-A98D-F8010800E1EE}" destId="{55A05D16-70AD-4517-9110-DF56FCAFD744}" srcOrd="0" destOrd="0" presId="urn:microsoft.com/office/officeart/2005/8/layout/radial5"/>
    <dgm:cxn modelId="{5D07E383-A3D4-4AA0-8F36-0CE5C8CD824A}" type="presParOf" srcId="{0401243C-8E06-4902-8794-123F6B6D786C}" destId="{35452DDB-2CB4-4EBE-8DDD-5852AEA42189}" srcOrd="12" destOrd="0" presId="urn:microsoft.com/office/officeart/2005/8/layout/radial5"/>
    <dgm:cxn modelId="{FB683A89-391F-4188-BE03-A6D1C105E8A2}" type="presParOf" srcId="{0401243C-8E06-4902-8794-123F6B6D786C}" destId="{1F086B4E-50B3-4EF4-8AC6-3659F0648844}" srcOrd="13" destOrd="0" presId="urn:microsoft.com/office/officeart/2005/8/layout/radial5"/>
    <dgm:cxn modelId="{1EA7DD9F-70E3-4684-A7AF-472AA7FCDFDB}" type="presParOf" srcId="{1F086B4E-50B3-4EF4-8AC6-3659F0648844}" destId="{B9EAEC5E-8AFB-4C9E-B81B-0D95E0475F62}" srcOrd="0" destOrd="0" presId="urn:microsoft.com/office/officeart/2005/8/layout/radial5"/>
    <dgm:cxn modelId="{647CCA9B-B9F2-4F14-946C-C4794A106DBE}" type="presParOf" srcId="{0401243C-8E06-4902-8794-123F6B6D786C}" destId="{037B0656-AB5F-4B97-9F8B-6534D817279B}"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ECA7DE-313C-421C-A642-30D6A9338879}" type="doc">
      <dgm:prSet loTypeId="urn:microsoft.com/office/officeart/2005/8/layout/radial5" loCatId="cycle" qsTypeId="urn:microsoft.com/office/officeart/2005/8/quickstyle/simple1" qsCatId="simple" csTypeId="urn:microsoft.com/office/officeart/2005/8/colors/colorful1" csCatId="colorful" phldr="1"/>
      <dgm:spPr/>
      <dgm:t>
        <a:bodyPr/>
        <a:lstStyle/>
        <a:p>
          <a:endParaRPr lang="en-US"/>
        </a:p>
      </dgm:t>
    </dgm:pt>
    <dgm:pt modelId="{DDF20250-440E-48F5-8A0D-FFC7507AD12C}">
      <dgm:prSet phldrT="[Text]"/>
      <dgm:spPr/>
      <dgm:t>
        <a:bodyPr/>
        <a:lstStyle/>
        <a:p>
          <a:r>
            <a:rPr lang="en-US"/>
            <a:t>Albacore</a:t>
          </a:r>
        </a:p>
        <a:p>
          <a:endParaRPr lang="en-US"/>
        </a:p>
      </dgm:t>
    </dgm:pt>
    <dgm:pt modelId="{6A37C7A0-D344-4F54-A32C-3CAD5F9FA96C}" type="parTrans" cxnId="{B4AB8955-F8C2-4F74-91BB-8FB5EA40B904}">
      <dgm:prSet/>
      <dgm:spPr/>
      <dgm:t>
        <a:bodyPr/>
        <a:lstStyle/>
        <a:p>
          <a:endParaRPr lang="en-US"/>
        </a:p>
      </dgm:t>
    </dgm:pt>
    <dgm:pt modelId="{C65DDDE0-19A7-4AD8-9059-807236A171E4}" type="sibTrans" cxnId="{B4AB8955-F8C2-4F74-91BB-8FB5EA40B904}">
      <dgm:prSet/>
      <dgm:spPr/>
      <dgm:t>
        <a:bodyPr/>
        <a:lstStyle/>
        <a:p>
          <a:endParaRPr lang="en-US"/>
        </a:p>
      </dgm:t>
    </dgm:pt>
    <dgm:pt modelId="{A9A2F883-B102-423C-860D-E041A49B4E47}">
      <dgm:prSet phldrT="[Text]"/>
      <dgm:spPr>
        <a:solidFill>
          <a:schemeClr val="bg1">
            <a:lumMod val="75000"/>
          </a:schemeClr>
        </a:solidFill>
      </dgm:spPr>
      <dgm:t>
        <a:bodyPr/>
        <a:lstStyle/>
        <a:p>
          <a:r>
            <a:rPr lang="en-US"/>
            <a:t>Horizon</a:t>
          </a:r>
        </a:p>
      </dgm:t>
    </dgm:pt>
    <dgm:pt modelId="{C341216C-7E3B-4A14-B5AC-B512FEDF84F2}" type="parTrans" cxnId="{31A2A6AF-0A66-425F-A857-8C8BB7F31CBA}">
      <dgm:prSet/>
      <dgm:spPr>
        <a:solidFill>
          <a:schemeClr val="bg1">
            <a:lumMod val="75000"/>
          </a:schemeClr>
        </a:solidFill>
      </dgm:spPr>
      <dgm:t>
        <a:bodyPr/>
        <a:lstStyle/>
        <a:p>
          <a:endParaRPr lang="en-US"/>
        </a:p>
      </dgm:t>
    </dgm:pt>
    <dgm:pt modelId="{F11DAC4D-D5DA-46C4-AF0A-58A13BF68818}" type="sibTrans" cxnId="{31A2A6AF-0A66-425F-A857-8C8BB7F31CBA}">
      <dgm:prSet/>
      <dgm:spPr/>
      <dgm:t>
        <a:bodyPr/>
        <a:lstStyle/>
        <a:p>
          <a:endParaRPr lang="en-US"/>
        </a:p>
      </dgm:t>
    </dgm:pt>
    <dgm:pt modelId="{18F18EF2-FC7F-4E16-A78E-4E1AAB377C74}">
      <dgm:prSet phldrT="[Text]"/>
      <dgm:spPr>
        <a:solidFill>
          <a:schemeClr val="accent3"/>
        </a:solidFill>
      </dgm:spPr>
      <dgm:t>
        <a:bodyPr/>
        <a:lstStyle/>
        <a:p>
          <a:r>
            <a:rPr lang="en-US"/>
            <a:t>Sea Shadow</a:t>
          </a:r>
        </a:p>
      </dgm:t>
    </dgm:pt>
    <dgm:pt modelId="{AD7AD5FE-63E8-4125-9ED4-2C7E16081D03}" type="parTrans" cxnId="{4F237CDB-6C20-4BDB-B8DF-E92AEF044CAB}">
      <dgm:prSet/>
      <dgm:spPr>
        <a:solidFill>
          <a:schemeClr val="accent3"/>
        </a:solidFill>
      </dgm:spPr>
      <dgm:t>
        <a:bodyPr/>
        <a:lstStyle/>
        <a:p>
          <a:endParaRPr lang="en-US"/>
        </a:p>
      </dgm:t>
    </dgm:pt>
    <dgm:pt modelId="{4D3C497C-3C98-40CA-99E0-260DF16D0979}" type="sibTrans" cxnId="{4F237CDB-6C20-4BDB-B8DF-E92AEF044CAB}">
      <dgm:prSet/>
      <dgm:spPr/>
      <dgm:t>
        <a:bodyPr/>
        <a:lstStyle/>
        <a:p>
          <a:endParaRPr lang="en-US"/>
        </a:p>
      </dgm:t>
    </dgm:pt>
    <dgm:pt modelId="{4978FC27-A41D-452C-9098-71649B4305DB}">
      <dgm:prSet phldrT="[Text]"/>
      <dgm:spPr>
        <a:solidFill>
          <a:schemeClr val="bg1">
            <a:lumMod val="75000"/>
          </a:schemeClr>
        </a:solidFill>
      </dgm:spPr>
      <dgm:t>
        <a:bodyPr/>
        <a:lstStyle/>
        <a:p>
          <a:r>
            <a:rPr lang="en-US"/>
            <a:t>Seawolf</a:t>
          </a:r>
        </a:p>
      </dgm:t>
    </dgm:pt>
    <dgm:pt modelId="{E8AA0B2C-3E35-46FB-BC9A-74FD9C7C8049}" type="parTrans" cxnId="{B724DE5B-2CE4-4C58-8153-D323C77C1BCD}">
      <dgm:prSet/>
      <dgm:spPr>
        <a:solidFill>
          <a:schemeClr val="bg1">
            <a:lumMod val="75000"/>
          </a:schemeClr>
        </a:solidFill>
      </dgm:spPr>
      <dgm:t>
        <a:bodyPr/>
        <a:lstStyle/>
        <a:p>
          <a:endParaRPr lang="en-US"/>
        </a:p>
      </dgm:t>
    </dgm:pt>
    <dgm:pt modelId="{15455ED4-2FAA-4045-B8D0-B4872686AE9B}" type="sibTrans" cxnId="{B724DE5B-2CE4-4C58-8153-D323C77C1BCD}">
      <dgm:prSet/>
      <dgm:spPr/>
      <dgm:t>
        <a:bodyPr/>
        <a:lstStyle/>
        <a:p>
          <a:endParaRPr lang="en-US"/>
        </a:p>
      </dgm:t>
    </dgm:pt>
    <dgm:pt modelId="{2931F865-5DDD-487A-8D25-C615F39C808B}">
      <dgm:prSet phldrT="[Text]"/>
      <dgm:spPr>
        <a:solidFill>
          <a:schemeClr val="bg1">
            <a:lumMod val="75000"/>
          </a:schemeClr>
        </a:solidFill>
      </dgm:spPr>
      <dgm:t>
        <a:bodyPr/>
        <a:lstStyle/>
        <a:p>
          <a:r>
            <a:rPr lang="en-US"/>
            <a:t>Artemis</a:t>
          </a:r>
        </a:p>
      </dgm:t>
    </dgm:pt>
    <dgm:pt modelId="{DAE3767B-F628-4027-9B4B-9D724B96CC21}" type="parTrans" cxnId="{3F427B47-4061-4ED1-B467-A25DBFAD0642}">
      <dgm:prSet/>
      <dgm:spPr>
        <a:solidFill>
          <a:schemeClr val="bg1">
            <a:lumMod val="75000"/>
          </a:schemeClr>
        </a:solidFill>
      </dgm:spPr>
      <dgm:t>
        <a:bodyPr/>
        <a:lstStyle/>
        <a:p>
          <a:endParaRPr lang="en-US"/>
        </a:p>
      </dgm:t>
    </dgm:pt>
    <dgm:pt modelId="{1F39649A-6E53-47D4-BB5E-7B1B479254F3}" type="sibTrans" cxnId="{3F427B47-4061-4ED1-B467-A25DBFAD0642}">
      <dgm:prSet/>
      <dgm:spPr/>
      <dgm:t>
        <a:bodyPr/>
        <a:lstStyle/>
        <a:p>
          <a:endParaRPr lang="en-US"/>
        </a:p>
      </dgm:t>
    </dgm:pt>
    <dgm:pt modelId="{7D03D2F0-8259-4B5B-A043-D886B5CDD001}">
      <dgm:prSet/>
      <dgm:spPr>
        <a:solidFill>
          <a:schemeClr val="bg1">
            <a:lumMod val="75000"/>
          </a:schemeClr>
        </a:solidFill>
      </dgm:spPr>
      <dgm:t>
        <a:bodyPr/>
        <a:lstStyle/>
        <a:p>
          <a:r>
            <a:rPr lang="en-US"/>
            <a:t>Apollo</a:t>
          </a:r>
        </a:p>
      </dgm:t>
    </dgm:pt>
    <dgm:pt modelId="{E837FB4B-57B9-4D43-B7B7-04F69926E5ED}" type="parTrans" cxnId="{C7145605-07AD-4C06-ACD1-45CADA70DEE5}">
      <dgm:prSet/>
      <dgm:spPr>
        <a:solidFill>
          <a:schemeClr val="bg1">
            <a:lumMod val="75000"/>
          </a:schemeClr>
        </a:solidFill>
      </dgm:spPr>
      <dgm:t>
        <a:bodyPr/>
        <a:lstStyle/>
        <a:p>
          <a:endParaRPr lang="en-US"/>
        </a:p>
      </dgm:t>
    </dgm:pt>
    <dgm:pt modelId="{B23AD38F-F4F1-465E-90D5-282F0CC3AEBD}" type="sibTrans" cxnId="{C7145605-07AD-4C06-ACD1-45CADA70DEE5}">
      <dgm:prSet/>
      <dgm:spPr/>
      <dgm:t>
        <a:bodyPr/>
        <a:lstStyle/>
        <a:p>
          <a:endParaRPr lang="en-US"/>
        </a:p>
      </dgm:t>
    </dgm:pt>
    <dgm:pt modelId="{F3FCF726-4BC3-4FBE-B5AF-33F9F67EED43}">
      <dgm:prSet/>
      <dgm:spPr>
        <a:solidFill>
          <a:schemeClr val="bg1">
            <a:lumMod val="75000"/>
          </a:schemeClr>
        </a:solidFill>
      </dgm:spPr>
      <dgm:t>
        <a:bodyPr/>
        <a:lstStyle/>
        <a:p>
          <a:r>
            <a:rPr lang="en-US"/>
            <a:t>Ceres Tiger Team</a:t>
          </a:r>
        </a:p>
      </dgm:t>
    </dgm:pt>
    <dgm:pt modelId="{0326ECF1-BC3E-4297-BEBF-8572EB1DE41B}" type="parTrans" cxnId="{DFA6756B-8D68-43D4-A318-1D0E6520E3DE}">
      <dgm:prSet/>
      <dgm:spPr>
        <a:solidFill>
          <a:schemeClr val="bg1">
            <a:lumMod val="75000"/>
          </a:schemeClr>
        </a:solidFill>
      </dgm:spPr>
      <dgm:t>
        <a:bodyPr/>
        <a:lstStyle/>
        <a:p>
          <a:endParaRPr lang="en-US"/>
        </a:p>
      </dgm:t>
    </dgm:pt>
    <dgm:pt modelId="{245CC3D5-96EA-4E84-A75F-C7046E5D589A}" type="sibTrans" cxnId="{DFA6756B-8D68-43D4-A318-1D0E6520E3DE}">
      <dgm:prSet/>
      <dgm:spPr/>
      <dgm:t>
        <a:bodyPr/>
        <a:lstStyle/>
        <a:p>
          <a:endParaRPr lang="en-US"/>
        </a:p>
      </dgm:t>
    </dgm:pt>
    <dgm:pt modelId="{6D4BC953-F4CB-4D55-8449-75B49B9A28D8}">
      <dgm:prSet/>
      <dgm:spPr>
        <a:solidFill>
          <a:schemeClr val="bg1">
            <a:lumMod val="75000"/>
          </a:schemeClr>
        </a:solidFill>
      </dgm:spPr>
      <dgm:t>
        <a:bodyPr/>
        <a:lstStyle/>
        <a:p>
          <a:r>
            <a:rPr lang="en-US"/>
            <a:t>Phoenix</a:t>
          </a:r>
        </a:p>
      </dgm:t>
    </dgm:pt>
    <dgm:pt modelId="{F8E9A623-8434-45EC-821F-E6488339E4AF}" type="parTrans" cxnId="{40E42F35-E08A-42B5-A9B2-E937EDAF4387}">
      <dgm:prSet/>
      <dgm:spPr>
        <a:solidFill>
          <a:schemeClr val="bg1">
            <a:lumMod val="75000"/>
          </a:schemeClr>
        </a:solidFill>
      </dgm:spPr>
      <dgm:t>
        <a:bodyPr/>
        <a:lstStyle/>
        <a:p>
          <a:endParaRPr lang="en-US"/>
        </a:p>
      </dgm:t>
    </dgm:pt>
    <dgm:pt modelId="{5D9CA2D9-505F-4F38-96C9-0FC1D75E87A2}" type="sibTrans" cxnId="{40E42F35-E08A-42B5-A9B2-E937EDAF4387}">
      <dgm:prSet/>
      <dgm:spPr/>
      <dgm:t>
        <a:bodyPr/>
        <a:lstStyle/>
        <a:p>
          <a:endParaRPr lang="en-US"/>
        </a:p>
      </dgm:t>
    </dgm:pt>
    <dgm:pt modelId="{0401243C-8E06-4902-8794-123F6B6D786C}" type="pres">
      <dgm:prSet presAssocID="{B0ECA7DE-313C-421C-A642-30D6A9338879}" presName="Name0" presStyleCnt="0">
        <dgm:presLayoutVars>
          <dgm:chMax val="1"/>
          <dgm:dir/>
          <dgm:animLvl val="ctr"/>
          <dgm:resizeHandles val="exact"/>
        </dgm:presLayoutVars>
      </dgm:prSet>
      <dgm:spPr/>
    </dgm:pt>
    <dgm:pt modelId="{5755B5C8-BD34-4C1E-A096-04DC5235F8EF}" type="pres">
      <dgm:prSet presAssocID="{DDF20250-440E-48F5-8A0D-FFC7507AD12C}" presName="centerShape" presStyleLbl="node0" presStyleIdx="0" presStyleCnt="1"/>
      <dgm:spPr/>
    </dgm:pt>
    <dgm:pt modelId="{AF7D266B-92F0-439C-AB51-BF52E45F3DE7}" type="pres">
      <dgm:prSet presAssocID="{C341216C-7E3B-4A14-B5AC-B512FEDF84F2}" presName="parTrans" presStyleLbl="sibTrans2D1" presStyleIdx="0" presStyleCnt="7"/>
      <dgm:spPr/>
    </dgm:pt>
    <dgm:pt modelId="{5570EB65-93F0-402D-A9B6-38BC69660CD3}" type="pres">
      <dgm:prSet presAssocID="{C341216C-7E3B-4A14-B5AC-B512FEDF84F2}" presName="connectorText" presStyleLbl="sibTrans2D1" presStyleIdx="0" presStyleCnt="7"/>
      <dgm:spPr/>
    </dgm:pt>
    <dgm:pt modelId="{D47FF139-245D-485A-B4FC-C6C1D768EFE6}" type="pres">
      <dgm:prSet presAssocID="{A9A2F883-B102-423C-860D-E041A49B4E47}" presName="node" presStyleLbl="node1" presStyleIdx="0" presStyleCnt="7">
        <dgm:presLayoutVars>
          <dgm:bulletEnabled val="1"/>
        </dgm:presLayoutVars>
      </dgm:prSet>
      <dgm:spPr/>
    </dgm:pt>
    <dgm:pt modelId="{EB25A161-D701-4AA4-BCEE-86D7CAA359F1}" type="pres">
      <dgm:prSet presAssocID="{AD7AD5FE-63E8-4125-9ED4-2C7E16081D03}" presName="parTrans" presStyleLbl="sibTrans2D1" presStyleIdx="1" presStyleCnt="7"/>
      <dgm:spPr/>
    </dgm:pt>
    <dgm:pt modelId="{9E5615E3-D661-40BE-9DCC-016816E229FF}" type="pres">
      <dgm:prSet presAssocID="{AD7AD5FE-63E8-4125-9ED4-2C7E16081D03}" presName="connectorText" presStyleLbl="sibTrans2D1" presStyleIdx="1" presStyleCnt="7"/>
      <dgm:spPr/>
    </dgm:pt>
    <dgm:pt modelId="{0C91EE67-AEEF-4E14-AC25-3A8F068A8C19}" type="pres">
      <dgm:prSet presAssocID="{18F18EF2-FC7F-4E16-A78E-4E1AAB377C74}" presName="node" presStyleLbl="node1" presStyleIdx="1" presStyleCnt="7">
        <dgm:presLayoutVars>
          <dgm:bulletEnabled val="1"/>
        </dgm:presLayoutVars>
      </dgm:prSet>
      <dgm:spPr/>
    </dgm:pt>
    <dgm:pt modelId="{A36C3326-BDAB-4A02-93A6-E1E0791E090C}" type="pres">
      <dgm:prSet presAssocID="{E8AA0B2C-3E35-46FB-BC9A-74FD9C7C8049}" presName="parTrans" presStyleLbl="sibTrans2D1" presStyleIdx="2" presStyleCnt="7"/>
      <dgm:spPr/>
    </dgm:pt>
    <dgm:pt modelId="{795C09AF-1B64-4A98-97B3-D5F46B2000EC}" type="pres">
      <dgm:prSet presAssocID="{E8AA0B2C-3E35-46FB-BC9A-74FD9C7C8049}" presName="connectorText" presStyleLbl="sibTrans2D1" presStyleIdx="2" presStyleCnt="7"/>
      <dgm:spPr/>
    </dgm:pt>
    <dgm:pt modelId="{B3DDBF62-3E1D-4369-A00C-FBA015ADBC39}" type="pres">
      <dgm:prSet presAssocID="{4978FC27-A41D-452C-9098-71649B4305DB}" presName="node" presStyleLbl="node1" presStyleIdx="2" presStyleCnt="7">
        <dgm:presLayoutVars>
          <dgm:bulletEnabled val="1"/>
        </dgm:presLayoutVars>
      </dgm:prSet>
      <dgm:spPr/>
    </dgm:pt>
    <dgm:pt modelId="{C8B712F4-E725-4DB7-8811-C6B14AD7CE54}" type="pres">
      <dgm:prSet presAssocID="{E837FB4B-57B9-4D43-B7B7-04F69926E5ED}" presName="parTrans" presStyleLbl="sibTrans2D1" presStyleIdx="3" presStyleCnt="7"/>
      <dgm:spPr/>
    </dgm:pt>
    <dgm:pt modelId="{101F4066-B6FB-43F5-A96E-E4BB34A418CA}" type="pres">
      <dgm:prSet presAssocID="{E837FB4B-57B9-4D43-B7B7-04F69926E5ED}" presName="connectorText" presStyleLbl="sibTrans2D1" presStyleIdx="3" presStyleCnt="7"/>
      <dgm:spPr/>
    </dgm:pt>
    <dgm:pt modelId="{E750BFDA-5BFA-453B-AABB-DAE0212E1332}" type="pres">
      <dgm:prSet presAssocID="{7D03D2F0-8259-4B5B-A043-D886B5CDD001}" presName="node" presStyleLbl="node1" presStyleIdx="3" presStyleCnt="7">
        <dgm:presLayoutVars>
          <dgm:bulletEnabled val="1"/>
        </dgm:presLayoutVars>
      </dgm:prSet>
      <dgm:spPr/>
    </dgm:pt>
    <dgm:pt modelId="{F82BD1BA-7A59-4A2F-9EBF-3B2C590C1A15}" type="pres">
      <dgm:prSet presAssocID="{DAE3767B-F628-4027-9B4B-9D724B96CC21}" presName="parTrans" presStyleLbl="sibTrans2D1" presStyleIdx="4" presStyleCnt="7"/>
      <dgm:spPr/>
    </dgm:pt>
    <dgm:pt modelId="{39B23DF5-5E93-4A05-9A79-22ED5029BE14}" type="pres">
      <dgm:prSet presAssocID="{DAE3767B-F628-4027-9B4B-9D724B96CC21}" presName="connectorText" presStyleLbl="sibTrans2D1" presStyleIdx="4" presStyleCnt="7"/>
      <dgm:spPr/>
    </dgm:pt>
    <dgm:pt modelId="{915B203B-FFF1-498B-B23E-4A15337615E7}" type="pres">
      <dgm:prSet presAssocID="{2931F865-5DDD-487A-8D25-C615F39C808B}" presName="node" presStyleLbl="node1" presStyleIdx="4" presStyleCnt="7">
        <dgm:presLayoutVars>
          <dgm:bulletEnabled val="1"/>
        </dgm:presLayoutVars>
      </dgm:prSet>
      <dgm:spPr/>
    </dgm:pt>
    <dgm:pt modelId="{4E6A3D9F-FF7D-47DC-A98D-F8010800E1EE}" type="pres">
      <dgm:prSet presAssocID="{F8E9A623-8434-45EC-821F-E6488339E4AF}" presName="parTrans" presStyleLbl="sibTrans2D1" presStyleIdx="5" presStyleCnt="7"/>
      <dgm:spPr/>
    </dgm:pt>
    <dgm:pt modelId="{55A05D16-70AD-4517-9110-DF56FCAFD744}" type="pres">
      <dgm:prSet presAssocID="{F8E9A623-8434-45EC-821F-E6488339E4AF}" presName="connectorText" presStyleLbl="sibTrans2D1" presStyleIdx="5" presStyleCnt="7"/>
      <dgm:spPr/>
    </dgm:pt>
    <dgm:pt modelId="{35452DDB-2CB4-4EBE-8DDD-5852AEA42189}" type="pres">
      <dgm:prSet presAssocID="{6D4BC953-F4CB-4D55-8449-75B49B9A28D8}" presName="node" presStyleLbl="node1" presStyleIdx="5" presStyleCnt="7">
        <dgm:presLayoutVars>
          <dgm:bulletEnabled val="1"/>
        </dgm:presLayoutVars>
      </dgm:prSet>
      <dgm:spPr/>
    </dgm:pt>
    <dgm:pt modelId="{1F086B4E-50B3-4EF4-8AC6-3659F0648844}" type="pres">
      <dgm:prSet presAssocID="{0326ECF1-BC3E-4297-BEBF-8572EB1DE41B}" presName="parTrans" presStyleLbl="sibTrans2D1" presStyleIdx="6" presStyleCnt="7"/>
      <dgm:spPr/>
    </dgm:pt>
    <dgm:pt modelId="{B9EAEC5E-8AFB-4C9E-B81B-0D95E0475F62}" type="pres">
      <dgm:prSet presAssocID="{0326ECF1-BC3E-4297-BEBF-8572EB1DE41B}" presName="connectorText" presStyleLbl="sibTrans2D1" presStyleIdx="6" presStyleCnt="7"/>
      <dgm:spPr/>
    </dgm:pt>
    <dgm:pt modelId="{037B0656-AB5F-4B97-9F8B-6534D817279B}" type="pres">
      <dgm:prSet presAssocID="{F3FCF726-4BC3-4FBE-B5AF-33F9F67EED43}" presName="node" presStyleLbl="node1" presStyleIdx="6" presStyleCnt="7">
        <dgm:presLayoutVars>
          <dgm:bulletEnabled val="1"/>
        </dgm:presLayoutVars>
      </dgm:prSet>
      <dgm:spPr/>
    </dgm:pt>
  </dgm:ptLst>
  <dgm:cxnLst>
    <dgm:cxn modelId="{C7145605-07AD-4C06-ACD1-45CADA70DEE5}" srcId="{DDF20250-440E-48F5-8A0D-FFC7507AD12C}" destId="{7D03D2F0-8259-4B5B-A043-D886B5CDD001}" srcOrd="3" destOrd="0" parTransId="{E837FB4B-57B9-4D43-B7B7-04F69926E5ED}" sibTransId="{B23AD38F-F4F1-465E-90D5-282F0CC3AEBD}"/>
    <dgm:cxn modelId="{9A4D5806-78FB-4C06-B1BD-2775F199A5FF}" type="presOf" srcId="{E837FB4B-57B9-4D43-B7B7-04F69926E5ED}" destId="{101F4066-B6FB-43F5-A96E-E4BB34A418CA}" srcOrd="1" destOrd="0" presId="urn:microsoft.com/office/officeart/2005/8/layout/radial5"/>
    <dgm:cxn modelId="{BD4F710A-8D4F-4C4E-9D2D-9BA1632B1988}" type="presOf" srcId="{AD7AD5FE-63E8-4125-9ED4-2C7E16081D03}" destId="{9E5615E3-D661-40BE-9DCC-016816E229FF}" srcOrd="1" destOrd="0" presId="urn:microsoft.com/office/officeart/2005/8/layout/radial5"/>
    <dgm:cxn modelId="{8FE5B417-8190-45E0-8CDA-D4F973F4F859}" type="presOf" srcId="{18F18EF2-FC7F-4E16-A78E-4E1AAB377C74}" destId="{0C91EE67-AEEF-4E14-AC25-3A8F068A8C19}" srcOrd="0" destOrd="0" presId="urn:microsoft.com/office/officeart/2005/8/layout/radial5"/>
    <dgm:cxn modelId="{78F81528-5E2F-4B2A-8337-F0EC5566B7DD}" type="presOf" srcId="{B0ECA7DE-313C-421C-A642-30D6A9338879}" destId="{0401243C-8E06-4902-8794-123F6B6D786C}" srcOrd="0" destOrd="0" presId="urn:microsoft.com/office/officeart/2005/8/layout/radial5"/>
    <dgm:cxn modelId="{F7A78E28-82C6-42EE-AFB1-3DA6922B0442}" type="presOf" srcId="{E8AA0B2C-3E35-46FB-BC9A-74FD9C7C8049}" destId="{A36C3326-BDAB-4A02-93A6-E1E0791E090C}" srcOrd="0" destOrd="0" presId="urn:microsoft.com/office/officeart/2005/8/layout/radial5"/>
    <dgm:cxn modelId="{414E562B-6C21-4399-99D8-3BA07C2FEF89}" type="presOf" srcId="{DAE3767B-F628-4027-9B4B-9D724B96CC21}" destId="{F82BD1BA-7A59-4A2F-9EBF-3B2C590C1A15}" srcOrd="0" destOrd="0" presId="urn:microsoft.com/office/officeart/2005/8/layout/radial5"/>
    <dgm:cxn modelId="{04E8DB2C-C61D-4B54-B9BC-C1ED2294B904}" type="presOf" srcId="{F3FCF726-4BC3-4FBE-B5AF-33F9F67EED43}" destId="{037B0656-AB5F-4B97-9F8B-6534D817279B}" srcOrd="0" destOrd="0" presId="urn:microsoft.com/office/officeart/2005/8/layout/radial5"/>
    <dgm:cxn modelId="{40E42F35-E08A-42B5-A9B2-E937EDAF4387}" srcId="{DDF20250-440E-48F5-8A0D-FFC7507AD12C}" destId="{6D4BC953-F4CB-4D55-8449-75B49B9A28D8}" srcOrd="5" destOrd="0" parTransId="{F8E9A623-8434-45EC-821F-E6488339E4AF}" sibTransId="{5D9CA2D9-505F-4F38-96C9-0FC1D75E87A2}"/>
    <dgm:cxn modelId="{B724DE5B-2CE4-4C58-8153-D323C77C1BCD}" srcId="{DDF20250-440E-48F5-8A0D-FFC7507AD12C}" destId="{4978FC27-A41D-452C-9098-71649B4305DB}" srcOrd="2" destOrd="0" parTransId="{E8AA0B2C-3E35-46FB-BC9A-74FD9C7C8049}" sibTransId="{15455ED4-2FAA-4045-B8D0-B4872686AE9B}"/>
    <dgm:cxn modelId="{F43D5B5E-D963-4385-BE36-E93A88A2192C}" type="presOf" srcId="{E837FB4B-57B9-4D43-B7B7-04F69926E5ED}" destId="{C8B712F4-E725-4DB7-8811-C6B14AD7CE54}" srcOrd="0" destOrd="0" presId="urn:microsoft.com/office/officeart/2005/8/layout/radial5"/>
    <dgm:cxn modelId="{B4649F5E-B59C-4394-A72E-2A176CC9922A}" type="presOf" srcId="{E8AA0B2C-3E35-46FB-BC9A-74FD9C7C8049}" destId="{795C09AF-1B64-4A98-97B3-D5F46B2000EC}" srcOrd="1" destOrd="0" presId="urn:microsoft.com/office/officeart/2005/8/layout/radial5"/>
    <dgm:cxn modelId="{DBBF7760-D7BE-4948-8EA1-28FA6318C875}" type="presOf" srcId="{7D03D2F0-8259-4B5B-A043-D886B5CDD001}" destId="{E750BFDA-5BFA-453B-AABB-DAE0212E1332}" srcOrd="0" destOrd="0" presId="urn:microsoft.com/office/officeart/2005/8/layout/radial5"/>
    <dgm:cxn modelId="{F4DCAD42-4D65-419C-9266-D3893C819428}" type="presOf" srcId="{F8E9A623-8434-45EC-821F-E6488339E4AF}" destId="{55A05D16-70AD-4517-9110-DF56FCAFD744}" srcOrd="1" destOrd="0" presId="urn:microsoft.com/office/officeart/2005/8/layout/radial5"/>
    <dgm:cxn modelId="{3F427B47-4061-4ED1-B467-A25DBFAD0642}" srcId="{DDF20250-440E-48F5-8A0D-FFC7507AD12C}" destId="{2931F865-5DDD-487A-8D25-C615F39C808B}" srcOrd="4" destOrd="0" parTransId="{DAE3767B-F628-4027-9B4B-9D724B96CC21}" sibTransId="{1F39649A-6E53-47D4-BB5E-7B1B479254F3}"/>
    <dgm:cxn modelId="{DFA6756B-8D68-43D4-A318-1D0E6520E3DE}" srcId="{DDF20250-440E-48F5-8A0D-FFC7507AD12C}" destId="{F3FCF726-4BC3-4FBE-B5AF-33F9F67EED43}" srcOrd="6" destOrd="0" parTransId="{0326ECF1-BC3E-4297-BEBF-8572EB1DE41B}" sibTransId="{245CC3D5-96EA-4E84-A75F-C7046E5D589A}"/>
    <dgm:cxn modelId="{0DEA206F-E0EE-47BE-9BD6-89382A8B6CF7}" type="presOf" srcId="{C341216C-7E3B-4A14-B5AC-B512FEDF84F2}" destId="{AF7D266B-92F0-439C-AB51-BF52E45F3DE7}" srcOrd="0" destOrd="0" presId="urn:microsoft.com/office/officeart/2005/8/layout/radial5"/>
    <dgm:cxn modelId="{B4AB8955-F8C2-4F74-91BB-8FB5EA40B904}" srcId="{B0ECA7DE-313C-421C-A642-30D6A9338879}" destId="{DDF20250-440E-48F5-8A0D-FFC7507AD12C}" srcOrd="0" destOrd="0" parTransId="{6A37C7A0-D344-4F54-A32C-3CAD5F9FA96C}" sibTransId="{C65DDDE0-19A7-4AD8-9059-807236A171E4}"/>
    <dgm:cxn modelId="{20D54E7B-7354-498E-802C-95291A5C4061}" type="presOf" srcId="{0326ECF1-BC3E-4297-BEBF-8572EB1DE41B}" destId="{B9EAEC5E-8AFB-4C9E-B81B-0D95E0475F62}" srcOrd="1" destOrd="0" presId="urn:microsoft.com/office/officeart/2005/8/layout/radial5"/>
    <dgm:cxn modelId="{0E883B84-CFF8-4177-B610-064035336513}" type="presOf" srcId="{C341216C-7E3B-4A14-B5AC-B512FEDF84F2}" destId="{5570EB65-93F0-402D-A9B6-38BC69660CD3}" srcOrd="1" destOrd="0" presId="urn:microsoft.com/office/officeart/2005/8/layout/radial5"/>
    <dgm:cxn modelId="{DF83B885-E10C-43C1-B100-096DAB3311AA}" type="presOf" srcId="{F8E9A623-8434-45EC-821F-E6488339E4AF}" destId="{4E6A3D9F-FF7D-47DC-A98D-F8010800E1EE}" srcOrd="0" destOrd="0" presId="urn:microsoft.com/office/officeart/2005/8/layout/radial5"/>
    <dgm:cxn modelId="{371AFE89-BAB2-4B02-9B32-479C36B16009}" type="presOf" srcId="{AD7AD5FE-63E8-4125-9ED4-2C7E16081D03}" destId="{EB25A161-D701-4AA4-BCEE-86D7CAA359F1}" srcOrd="0" destOrd="0" presId="urn:microsoft.com/office/officeart/2005/8/layout/radial5"/>
    <dgm:cxn modelId="{31A2A6AF-0A66-425F-A857-8C8BB7F31CBA}" srcId="{DDF20250-440E-48F5-8A0D-FFC7507AD12C}" destId="{A9A2F883-B102-423C-860D-E041A49B4E47}" srcOrd="0" destOrd="0" parTransId="{C341216C-7E3B-4A14-B5AC-B512FEDF84F2}" sibTransId="{F11DAC4D-D5DA-46C4-AF0A-58A13BF68818}"/>
    <dgm:cxn modelId="{AECD98C0-14D1-485A-84B2-B309FABDB78F}" type="presOf" srcId="{DAE3767B-F628-4027-9B4B-9D724B96CC21}" destId="{39B23DF5-5E93-4A05-9A79-22ED5029BE14}" srcOrd="1" destOrd="0" presId="urn:microsoft.com/office/officeart/2005/8/layout/radial5"/>
    <dgm:cxn modelId="{87CCAFC1-E471-4DFC-8A3E-6E0601E8107D}" type="presOf" srcId="{DDF20250-440E-48F5-8A0D-FFC7507AD12C}" destId="{5755B5C8-BD34-4C1E-A096-04DC5235F8EF}" srcOrd="0" destOrd="0" presId="urn:microsoft.com/office/officeart/2005/8/layout/radial5"/>
    <dgm:cxn modelId="{11F3B6C9-2EE9-4708-9B2F-F60202B7ED6A}" type="presOf" srcId="{0326ECF1-BC3E-4297-BEBF-8572EB1DE41B}" destId="{1F086B4E-50B3-4EF4-8AC6-3659F0648844}" srcOrd="0" destOrd="0" presId="urn:microsoft.com/office/officeart/2005/8/layout/radial5"/>
    <dgm:cxn modelId="{F61DF9CD-7A3C-4A47-950B-F13217554916}" type="presOf" srcId="{2931F865-5DDD-487A-8D25-C615F39C808B}" destId="{915B203B-FFF1-498B-B23E-4A15337615E7}" srcOrd="0" destOrd="0" presId="urn:microsoft.com/office/officeart/2005/8/layout/radial5"/>
    <dgm:cxn modelId="{4F237CDB-6C20-4BDB-B8DF-E92AEF044CAB}" srcId="{DDF20250-440E-48F5-8A0D-FFC7507AD12C}" destId="{18F18EF2-FC7F-4E16-A78E-4E1AAB377C74}" srcOrd="1" destOrd="0" parTransId="{AD7AD5FE-63E8-4125-9ED4-2C7E16081D03}" sibTransId="{4D3C497C-3C98-40CA-99E0-260DF16D0979}"/>
    <dgm:cxn modelId="{925077DC-4E83-480B-AE3A-699EDBD036A9}" type="presOf" srcId="{6D4BC953-F4CB-4D55-8449-75B49B9A28D8}" destId="{35452DDB-2CB4-4EBE-8DDD-5852AEA42189}" srcOrd="0" destOrd="0" presId="urn:microsoft.com/office/officeart/2005/8/layout/radial5"/>
    <dgm:cxn modelId="{02CA2EE3-F37F-4C3E-A8A6-071A28008F1B}" type="presOf" srcId="{A9A2F883-B102-423C-860D-E041A49B4E47}" destId="{D47FF139-245D-485A-B4FC-C6C1D768EFE6}" srcOrd="0" destOrd="0" presId="urn:microsoft.com/office/officeart/2005/8/layout/radial5"/>
    <dgm:cxn modelId="{56B49BF2-1F2D-47FB-97CF-CE62D73FB06C}" type="presOf" srcId="{4978FC27-A41D-452C-9098-71649B4305DB}" destId="{B3DDBF62-3E1D-4369-A00C-FBA015ADBC39}" srcOrd="0" destOrd="0" presId="urn:microsoft.com/office/officeart/2005/8/layout/radial5"/>
    <dgm:cxn modelId="{ED1C8A17-98F5-40D6-8433-6FA23B3E4D7C}" type="presParOf" srcId="{0401243C-8E06-4902-8794-123F6B6D786C}" destId="{5755B5C8-BD34-4C1E-A096-04DC5235F8EF}" srcOrd="0" destOrd="0" presId="urn:microsoft.com/office/officeart/2005/8/layout/radial5"/>
    <dgm:cxn modelId="{9F1E5F21-6FB0-499E-B887-B7927CD19929}" type="presParOf" srcId="{0401243C-8E06-4902-8794-123F6B6D786C}" destId="{AF7D266B-92F0-439C-AB51-BF52E45F3DE7}" srcOrd="1" destOrd="0" presId="urn:microsoft.com/office/officeart/2005/8/layout/radial5"/>
    <dgm:cxn modelId="{CC13C5B0-E79B-4BB4-BC2D-626F7569B55C}" type="presParOf" srcId="{AF7D266B-92F0-439C-AB51-BF52E45F3DE7}" destId="{5570EB65-93F0-402D-A9B6-38BC69660CD3}" srcOrd="0" destOrd="0" presId="urn:microsoft.com/office/officeart/2005/8/layout/radial5"/>
    <dgm:cxn modelId="{510F1449-81A5-4D15-A4D2-F96743F61D95}" type="presParOf" srcId="{0401243C-8E06-4902-8794-123F6B6D786C}" destId="{D47FF139-245D-485A-B4FC-C6C1D768EFE6}" srcOrd="2" destOrd="0" presId="urn:microsoft.com/office/officeart/2005/8/layout/radial5"/>
    <dgm:cxn modelId="{E8080FE8-3135-4226-86B8-E0CF6A4B7058}" type="presParOf" srcId="{0401243C-8E06-4902-8794-123F6B6D786C}" destId="{EB25A161-D701-4AA4-BCEE-86D7CAA359F1}" srcOrd="3" destOrd="0" presId="urn:microsoft.com/office/officeart/2005/8/layout/radial5"/>
    <dgm:cxn modelId="{6CD49E99-9883-409A-A70F-111CEC0C3E75}" type="presParOf" srcId="{EB25A161-D701-4AA4-BCEE-86D7CAA359F1}" destId="{9E5615E3-D661-40BE-9DCC-016816E229FF}" srcOrd="0" destOrd="0" presId="urn:microsoft.com/office/officeart/2005/8/layout/radial5"/>
    <dgm:cxn modelId="{BB30A517-0207-424F-BF25-F480FE444CB4}" type="presParOf" srcId="{0401243C-8E06-4902-8794-123F6B6D786C}" destId="{0C91EE67-AEEF-4E14-AC25-3A8F068A8C19}" srcOrd="4" destOrd="0" presId="urn:microsoft.com/office/officeart/2005/8/layout/radial5"/>
    <dgm:cxn modelId="{35F14BEE-E630-4452-B9B4-D450D4BC8ED9}" type="presParOf" srcId="{0401243C-8E06-4902-8794-123F6B6D786C}" destId="{A36C3326-BDAB-4A02-93A6-E1E0791E090C}" srcOrd="5" destOrd="0" presId="urn:microsoft.com/office/officeart/2005/8/layout/radial5"/>
    <dgm:cxn modelId="{423ADB1E-CECF-4E20-95FF-DA2078D514DB}" type="presParOf" srcId="{A36C3326-BDAB-4A02-93A6-E1E0791E090C}" destId="{795C09AF-1B64-4A98-97B3-D5F46B2000EC}" srcOrd="0" destOrd="0" presId="urn:microsoft.com/office/officeart/2005/8/layout/radial5"/>
    <dgm:cxn modelId="{016595F0-0859-410D-8D05-902EEF3787F8}" type="presParOf" srcId="{0401243C-8E06-4902-8794-123F6B6D786C}" destId="{B3DDBF62-3E1D-4369-A00C-FBA015ADBC39}" srcOrd="6" destOrd="0" presId="urn:microsoft.com/office/officeart/2005/8/layout/radial5"/>
    <dgm:cxn modelId="{D0404F31-08C2-46DC-AB8C-786E7F24A956}" type="presParOf" srcId="{0401243C-8E06-4902-8794-123F6B6D786C}" destId="{C8B712F4-E725-4DB7-8811-C6B14AD7CE54}" srcOrd="7" destOrd="0" presId="urn:microsoft.com/office/officeart/2005/8/layout/radial5"/>
    <dgm:cxn modelId="{37E12286-02BF-48F2-BF42-E36CE1A3C07D}" type="presParOf" srcId="{C8B712F4-E725-4DB7-8811-C6B14AD7CE54}" destId="{101F4066-B6FB-43F5-A96E-E4BB34A418CA}" srcOrd="0" destOrd="0" presId="urn:microsoft.com/office/officeart/2005/8/layout/radial5"/>
    <dgm:cxn modelId="{9BE9EF88-3C95-4F7E-93CA-5809C6ECACB8}" type="presParOf" srcId="{0401243C-8E06-4902-8794-123F6B6D786C}" destId="{E750BFDA-5BFA-453B-AABB-DAE0212E1332}" srcOrd="8" destOrd="0" presId="urn:microsoft.com/office/officeart/2005/8/layout/radial5"/>
    <dgm:cxn modelId="{C6BB78B9-448C-40A4-9477-D99464BCC002}" type="presParOf" srcId="{0401243C-8E06-4902-8794-123F6B6D786C}" destId="{F82BD1BA-7A59-4A2F-9EBF-3B2C590C1A15}" srcOrd="9" destOrd="0" presId="urn:microsoft.com/office/officeart/2005/8/layout/radial5"/>
    <dgm:cxn modelId="{EA9D8BDB-D89D-4F41-8E12-D1733F7E6F42}" type="presParOf" srcId="{F82BD1BA-7A59-4A2F-9EBF-3B2C590C1A15}" destId="{39B23DF5-5E93-4A05-9A79-22ED5029BE14}" srcOrd="0" destOrd="0" presId="urn:microsoft.com/office/officeart/2005/8/layout/radial5"/>
    <dgm:cxn modelId="{83DB5CE1-6D57-4E95-827F-DB41E10454C4}" type="presParOf" srcId="{0401243C-8E06-4902-8794-123F6B6D786C}" destId="{915B203B-FFF1-498B-B23E-4A15337615E7}" srcOrd="10" destOrd="0" presId="urn:microsoft.com/office/officeart/2005/8/layout/radial5"/>
    <dgm:cxn modelId="{369E0F6B-AEEB-42CE-8807-2BD5F38B73B6}" type="presParOf" srcId="{0401243C-8E06-4902-8794-123F6B6D786C}" destId="{4E6A3D9F-FF7D-47DC-A98D-F8010800E1EE}" srcOrd="11" destOrd="0" presId="urn:microsoft.com/office/officeart/2005/8/layout/radial5"/>
    <dgm:cxn modelId="{1B02E7DE-30BB-492B-A652-340AC69B7419}" type="presParOf" srcId="{4E6A3D9F-FF7D-47DC-A98D-F8010800E1EE}" destId="{55A05D16-70AD-4517-9110-DF56FCAFD744}" srcOrd="0" destOrd="0" presId="urn:microsoft.com/office/officeart/2005/8/layout/radial5"/>
    <dgm:cxn modelId="{5D07E383-A3D4-4AA0-8F36-0CE5C8CD824A}" type="presParOf" srcId="{0401243C-8E06-4902-8794-123F6B6D786C}" destId="{35452DDB-2CB4-4EBE-8DDD-5852AEA42189}" srcOrd="12" destOrd="0" presId="urn:microsoft.com/office/officeart/2005/8/layout/radial5"/>
    <dgm:cxn modelId="{FB683A89-391F-4188-BE03-A6D1C105E8A2}" type="presParOf" srcId="{0401243C-8E06-4902-8794-123F6B6D786C}" destId="{1F086B4E-50B3-4EF4-8AC6-3659F0648844}" srcOrd="13" destOrd="0" presId="urn:microsoft.com/office/officeart/2005/8/layout/radial5"/>
    <dgm:cxn modelId="{1EA7DD9F-70E3-4684-A7AF-472AA7FCDFDB}" type="presParOf" srcId="{1F086B4E-50B3-4EF4-8AC6-3659F0648844}" destId="{B9EAEC5E-8AFB-4C9E-B81B-0D95E0475F62}" srcOrd="0" destOrd="0" presId="urn:microsoft.com/office/officeart/2005/8/layout/radial5"/>
    <dgm:cxn modelId="{647CCA9B-B9F2-4F14-946C-C4794A106DBE}" type="presParOf" srcId="{0401243C-8E06-4902-8794-123F6B6D786C}" destId="{037B0656-AB5F-4B97-9F8B-6534D817279B}"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06D90BD-9C8A-4972-A5BF-3EEF263AC700}" type="doc">
      <dgm:prSet loTypeId="urn:microsoft.com/office/officeart/2005/8/layout/vList2" loCatId="list" qsTypeId="urn:microsoft.com/office/officeart/2005/8/quickstyle/simple1" qsCatId="simple" csTypeId="urn:microsoft.com/office/officeart/2005/8/colors/accent4_3" csCatId="accent4" phldr="1"/>
      <dgm:spPr/>
      <dgm:t>
        <a:bodyPr/>
        <a:lstStyle/>
        <a:p>
          <a:endParaRPr lang="en-US"/>
        </a:p>
      </dgm:t>
    </dgm:pt>
    <dgm:pt modelId="{CC98BF8A-9928-4D90-BA84-31C1DE3A41B1}">
      <dgm:prSet phldrT="[Text]"/>
      <dgm:spPr/>
      <dgm:t>
        <a:bodyPr/>
        <a:lstStyle/>
        <a:p>
          <a:r>
            <a:rPr lang="en-US"/>
            <a:t>PI28: DevOps + Infrastructure</a:t>
          </a:r>
        </a:p>
      </dgm:t>
    </dgm:pt>
    <dgm:pt modelId="{4223A6EE-975F-4089-B58F-8C5370BB0320}" type="parTrans" cxnId="{C68EF602-9015-45AC-AD52-88B7FA23552B}">
      <dgm:prSet/>
      <dgm:spPr/>
      <dgm:t>
        <a:bodyPr/>
        <a:lstStyle/>
        <a:p>
          <a:endParaRPr lang="en-US"/>
        </a:p>
      </dgm:t>
    </dgm:pt>
    <dgm:pt modelId="{0D7FC446-9A5B-4384-8111-0C840C36C952}" type="sibTrans" cxnId="{C68EF602-9015-45AC-AD52-88B7FA23552B}">
      <dgm:prSet/>
      <dgm:spPr/>
      <dgm:t>
        <a:bodyPr/>
        <a:lstStyle/>
        <a:p>
          <a:endParaRPr lang="en-US"/>
        </a:p>
      </dgm:t>
    </dgm:pt>
    <dgm:pt modelId="{6BED1AD3-C881-452A-8123-5354F988CDEE}">
      <dgm:prSet phldrT="[Text]"/>
      <dgm:spPr/>
      <dgm:t>
        <a:bodyPr/>
        <a:lstStyle/>
        <a:p>
          <a:pPr>
            <a:buNone/>
          </a:pPr>
          <a:r>
            <a:rPr lang="en-US">
              <a:solidFill>
                <a:schemeClr val="bg1"/>
              </a:solidFill>
            </a:rPr>
            <a:t>Oct ‘24 – Jan ‘25</a:t>
          </a:r>
        </a:p>
      </dgm:t>
    </dgm:pt>
    <dgm:pt modelId="{10A0B712-C76E-4BD5-A905-15EF4050778D}" type="parTrans" cxnId="{291E9389-43B4-4455-AD9D-21510F6CE8A8}">
      <dgm:prSet/>
      <dgm:spPr/>
      <dgm:t>
        <a:bodyPr/>
        <a:lstStyle/>
        <a:p>
          <a:endParaRPr lang="en-US"/>
        </a:p>
      </dgm:t>
    </dgm:pt>
    <dgm:pt modelId="{76416FDB-1426-41FA-A7A0-CB19F16F7AEE}" type="sibTrans" cxnId="{291E9389-43B4-4455-AD9D-21510F6CE8A8}">
      <dgm:prSet/>
      <dgm:spPr/>
      <dgm:t>
        <a:bodyPr/>
        <a:lstStyle/>
        <a:p>
          <a:endParaRPr lang="en-US"/>
        </a:p>
      </dgm:t>
    </dgm:pt>
    <dgm:pt modelId="{5090C6CB-C658-42C4-84E4-06B17BA176E2}">
      <dgm:prSet phldrT="[Text]"/>
      <dgm:spPr/>
      <dgm:t>
        <a:bodyPr/>
        <a:lstStyle/>
        <a:p>
          <a:r>
            <a:rPr lang="en-US"/>
            <a:t>PI29: Security + ML Infrastructure</a:t>
          </a:r>
        </a:p>
      </dgm:t>
    </dgm:pt>
    <dgm:pt modelId="{F476245F-3F4F-4A40-BB7A-EDCE7DC8B092}" type="parTrans" cxnId="{243CEB9A-519F-49CC-8A15-8DDF1E7C7776}">
      <dgm:prSet/>
      <dgm:spPr/>
      <dgm:t>
        <a:bodyPr/>
        <a:lstStyle/>
        <a:p>
          <a:endParaRPr lang="en-US"/>
        </a:p>
      </dgm:t>
    </dgm:pt>
    <dgm:pt modelId="{8488A655-A3CA-458E-88E8-C314A9E618F7}" type="sibTrans" cxnId="{243CEB9A-519F-49CC-8A15-8DDF1E7C7776}">
      <dgm:prSet/>
      <dgm:spPr/>
      <dgm:t>
        <a:bodyPr/>
        <a:lstStyle/>
        <a:p>
          <a:endParaRPr lang="en-US"/>
        </a:p>
      </dgm:t>
    </dgm:pt>
    <dgm:pt modelId="{9740F025-4629-4CF8-9408-541C9344C902}">
      <dgm:prSet phldrT="[Text]"/>
      <dgm:spPr/>
      <dgm:t>
        <a:bodyPr/>
        <a:lstStyle/>
        <a:p>
          <a:pPr>
            <a:buNone/>
          </a:pPr>
          <a:r>
            <a:rPr lang="en-US">
              <a:solidFill>
                <a:schemeClr val="bg1"/>
              </a:solidFill>
            </a:rPr>
            <a:t>Jan – Apr ’25</a:t>
          </a:r>
        </a:p>
      </dgm:t>
    </dgm:pt>
    <dgm:pt modelId="{66BE9846-0D7E-442C-B3B3-655B9806E587}" type="parTrans" cxnId="{2C16E34B-4810-4414-BF85-72A367FDEC16}">
      <dgm:prSet/>
      <dgm:spPr/>
      <dgm:t>
        <a:bodyPr/>
        <a:lstStyle/>
        <a:p>
          <a:endParaRPr lang="en-US"/>
        </a:p>
      </dgm:t>
    </dgm:pt>
    <dgm:pt modelId="{BF5005B3-A04A-41A1-8952-304AA1A1BFD7}" type="sibTrans" cxnId="{2C16E34B-4810-4414-BF85-72A367FDEC16}">
      <dgm:prSet/>
      <dgm:spPr/>
      <dgm:t>
        <a:bodyPr/>
        <a:lstStyle/>
        <a:p>
          <a:endParaRPr lang="en-US"/>
        </a:p>
      </dgm:t>
    </dgm:pt>
    <dgm:pt modelId="{243A19AF-A50A-436D-A1B9-E7C53867DE1A}">
      <dgm:prSet phldrT="[Text]"/>
      <dgm:spPr/>
      <dgm:t>
        <a:bodyPr/>
        <a:lstStyle/>
        <a:p>
          <a:r>
            <a:rPr lang="en-US"/>
            <a:t>PI30: Production Infrastructure</a:t>
          </a:r>
        </a:p>
      </dgm:t>
    </dgm:pt>
    <dgm:pt modelId="{06F2287C-763A-4257-90A6-702A90FF07CC}" type="parTrans" cxnId="{BD862D06-EA46-4C1D-B939-D6C8850A64F8}">
      <dgm:prSet/>
      <dgm:spPr/>
      <dgm:t>
        <a:bodyPr/>
        <a:lstStyle/>
        <a:p>
          <a:endParaRPr lang="en-US"/>
        </a:p>
      </dgm:t>
    </dgm:pt>
    <dgm:pt modelId="{8750BED6-D6E8-48A7-87CB-D00FC4FAA64F}" type="sibTrans" cxnId="{BD862D06-EA46-4C1D-B939-D6C8850A64F8}">
      <dgm:prSet/>
      <dgm:spPr/>
      <dgm:t>
        <a:bodyPr/>
        <a:lstStyle/>
        <a:p>
          <a:endParaRPr lang="en-US"/>
        </a:p>
      </dgm:t>
    </dgm:pt>
    <dgm:pt modelId="{C95E71D0-0545-47DB-B4DF-C311C4B6ECD5}">
      <dgm:prSet phldrT="[Text]"/>
      <dgm:spPr/>
      <dgm:t>
        <a:bodyPr/>
        <a:lstStyle/>
        <a:p>
          <a:pPr>
            <a:buNone/>
          </a:pPr>
          <a:r>
            <a:rPr lang="en-US">
              <a:solidFill>
                <a:schemeClr val="bg1"/>
              </a:solidFill>
            </a:rPr>
            <a:t>Apr – Jul ‘25</a:t>
          </a:r>
        </a:p>
      </dgm:t>
    </dgm:pt>
    <dgm:pt modelId="{18EAACDE-2C2D-46B6-B818-0427D2E6C781}" type="parTrans" cxnId="{DF10F57E-88D4-47BC-AFEA-AA66FA63BCC4}">
      <dgm:prSet/>
      <dgm:spPr/>
      <dgm:t>
        <a:bodyPr/>
        <a:lstStyle/>
        <a:p>
          <a:endParaRPr lang="en-US"/>
        </a:p>
      </dgm:t>
    </dgm:pt>
    <dgm:pt modelId="{C1272CA8-0D7F-4083-BE85-90C2079449F2}" type="sibTrans" cxnId="{DF10F57E-88D4-47BC-AFEA-AA66FA63BCC4}">
      <dgm:prSet/>
      <dgm:spPr/>
      <dgm:t>
        <a:bodyPr/>
        <a:lstStyle/>
        <a:p>
          <a:endParaRPr lang="en-US"/>
        </a:p>
      </dgm:t>
    </dgm:pt>
    <dgm:pt modelId="{3EF6B301-EF54-42AB-AA67-459D87D3BC6B}" type="pres">
      <dgm:prSet presAssocID="{006D90BD-9C8A-4972-A5BF-3EEF263AC700}" presName="linear" presStyleCnt="0">
        <dgm:presLayoutVars>
          <dgm:animLvl val="lvl"/>
          <dgm:resizeHandles val="exact"/>
        </dgm:presLayoutVars>
      </dgm:prSet>
      <dgm:spPr/>
    </dgm:pt>
    <dgm:pt modelId="{DD80DA81-B274-4F84-B238-4279CD3A50E5}" type="pres">
      <dgm:prSet presAssocID="{CC98BF8A-9928-4D90-BA84-31C1DE3A41B1}" presName="parentText" presStyleLbl="node1" presStyleIdx="0" presStyleCnt="3">
        <dgm:presLayoutVars>
          <dgm:chMax val="0"/>
          <dgm:bulletEnabled val="1"/>
        </dgm:presLayoutVars>
      </dgm:prSet>
      <dgm:spPr/>
    </dgm:pt>
    <dgm:pt modelId="{A237D18E-72AC-4433-8913-36A2280075DA}" type="pres">
      <dgm:prSet presAssocID="{CC98BF8A-9928-4D90-BA84-31C1DE3A41B1}" presName="childText" presStyleLbl="revTx" presStyleIdx="0" presStyleCnt="3">
        <dgm:presLayoutVars>
          <dgm:bulletEnabled val="1"/>
        </dgm:presLayoutVars>
      </dgm:prSet>
      <dgm:spPr/>
    </dgm:pt>
    <dgm:pt modelId="{FBE3E844-D6E2-42AE-B8A2-6E642B6C707C}" type="pres">
      <dgm:prSet presAssocID="{5090C6CB-C658-42C4-84E4-06B17BA176E2}" presName="parentText" presStyleLbl="node1" presStyleIdx="1" presStyleCnt="3">
        <dgm:presLayoutVars>
          <dgm:chMax val="0"/>
          <dgm:bulletEnabled val="1"/>
        </dgm:presLayoutVars>
      </dgm:prSet>
      <dgm:spPr/>
    </dgm:pt>
    <dgm:pt modelId="{D957461C-1BFF-4D09-B0FD-F81378202EDB}" type="pres">
      <dgm:prSet presAssocID="{5090C6CB-C658-42C4-84E4-06B17BA176E2}" presName="childText" presStyleLbl="revTx" presStyleIdx="1" presStyleCnt="3">
        <dgm:presLayoutVars>
          <dgm:bulletEnabled val="1"/>
        </dgm:presLayoutVars>
      </dgm:prSet>
      <dgm:spPr/>
    </dgm:pt>
    <dgm:pt modelId="{5A6ECECE-1E5B-4067-863D-07631B36DC17}" type="pres">
      <dgm:prSet presAssocID="{243A19AF-A50A-436D-A1B9-E7C53867DE1A}" presName="parentText" presStyleLbl="node1" presStyleIdx="2" presStyleCnt="3">
        <dgm:presLayoutVars>
          <dgm:chMax val="0"/>
          <dgm:bulletEnabled val="1"/>
        </dgm:presLayoutVars>
      </dgm:prSet>
      <dgm:spPr/>
    </dgm:pt>
    <dgm:pt modelId="{95E961E7-FCD2-43E7-8DA0-40C741F02D1F}" type="pres">
      <dgm:prSet presAssocID="{243A19AF-A50A-436D-A1B9-E7C53867DE1A}" presName="childText" presStyleLbl="revTx" presStyleIdx="2" presStyleCnt="3">
        <dgm:presLayoutVars>
          <dgm:bulletEnabled val="1"/>
        </dgm:presLayoutVars>
      </dgm:prSet>
      <dgm:spPr/>
    </dgm:pt>
  </dgm:ptLst>
  <dgm:cxnLst>
    <dgm:cxn modelId="{C68EF602-9015-45AC-AD52-88B7FA23552B}" srcId="{006D90BD-9C8A-4972-A5BF-3EEF263AC700}" destId="{CC98BF8A-9928-4D90-BA84-31C1DE3A41B1}" srcOrd="0" destOrd="0" parTransId="{4223A6EE-975F-4089-B58F-8C5370BB0320}" sibTransId="{0D7FC446-9A5B-4384-8111-0C840C36C952}"/>
    <dgm:cxn modelId="{BD862D06-EA46-4C1D-B939-D6C8850A64F8}" srcId="{006D90BD-9C8A-4972-A5BF-3EEF263AC700}" destId="{243A19AF-A50A-436D-A1B9-E7C53867DE1A}" srcOrd="2" destOrd="0" parTransId="{06F2287C-763A-4257-90A6-702A90FF07CC}" sibTransId="{8750BED6-D6E8-48A7-87CB-D00FC4FAA64F}"/>
    <dgm:cxn modelId="{08458514-6123-43BC-9B1A-15DB7BFFF396}" type="presOf" srcId="{6BED1AD3-C881-452A-8123-5354F988CDEE}" destId="{A237D18E-72AC-4433-8913-36A2280075DA}" srcOrd="0" destOrd="0" presId="urn:microsoft.com/office/officeart/2005/8/layout/vList2"/>
    <dgm:cxn modelId="{5346A733-224B-4B97-A7F4-A9459C7C3D08}" type="presOf" srcId="{243A19AF-A50A-436D-A1B9-E7C53867DE1A}" destId="{5A6ECECE-1E5B-4067-863D-07631B36DC17}" srcOrd="0" destOrd="0" presId="urn:microsoft.com/office/officeart/2005/8/layout/vList2"/>
    <dgm:cxn modelId="{78618B3A-471C-42C9-8B3F-68A1DCD02E68}" type="presOf" srcId="{006D90BD-9C8A-4972-A5BF-3EEF263AC700}" destId="{3EF6B301-EF54-42AB-AA67-459D87D3BC6B}" srcOrd="0" destOrd="0" presId="urn:microsoft.com/office/officeart/2005/8/layout/vList2"/>
    <dgm:cxn modelId="{2C16E34B-4810-4414-BF85-72A367FDEC16}" srcId="{5090C6CB-C658-42C4-84E4-06B17BA176E2}" destId="{9740F025-4629-4CF8-9408-541C9344C902}" srcOrd="0" destOrd="0" parTransId="{66BE9846-0D7E-442C-B3B3-655B9806E587}" sibTransId="{BF5005B3-A04A-41A1-8952-304AA1A1BFD7}"/>
    <dgm:cxn modelId="{95712C76-9DED-4A76-800C-32B49931DBF2}" type="presOf" srcId="{5090C6CB-C658-42C4-84E4-06B17BA176E2}" destId="{FBE3E844-D6E2-42AE-B8A2-6E642B6C707C}" srcOrd="0" destOrd="0" presId="urn:microsoft.com/office/officeart/2005/8/layout/vList2"/>
    <dgm:cxn modelId="{DF10F57E-88D4-47BC-AFEA-AA66FA63BCC4}" srcId="{243A19AF-A50A-436D-A1B9-E7C53867DE1A}" destId="{C95E71D0-0545-47DB-B4DF-C311C4B6ECD5}" srcOrd="0" destOrd="0" parTransId="{18EAACDE-2C2D-46B6-B818-0427D2E6C781}" sibTransId="{C1272CA8-0D7F-4083-BE85-90C2079449F2}"/>
    <dgm:cxn modelId="{420EE385-7A28-4C8A-8BE7-86A32FC40C18}" type="presOf" srcId="{CC98BF8A-9928-4D90-BA84-31C1DE3A41B1}" destId="{DD80DA81-B274-4F84-B238-4279CD3A50E5}" srcOrd="0" destOrd="0" presId="urn:microsoft.com/office/officeart/2005/8/layout/vList2"/>
    <dgm:cxn modelId="{291E9389-43B4-4455-AD9D-21510F6CE8A8}" srcId="{CC98BF8A-9928-4D90-BA84-31C1DE3A41B1}" destId="{6BED1AD3-C881-452A-8123-5354F988CDEE}" srcOrd="0" destOrd="0" parTransId="{10A0B712-C76E-4BD5-A905-15EF4050778D}" sibTransId="{76416FDB-1426-41FA-A7A0-CB19F16F7AEE}"/>
    <dgm:cxn modelId="{243CEB9A-519F-49CC-8A15-8DDF1E7C7776}" srcId="{006D90BD-9C8A-4972-A5BF-3EEF263AC700}" destId="{5090C6CB-C658-42C4-84E4-06B17BA176E2}" srcOrd="1" destOrd="0" parTransId="{F476245F-3F4F-4A40-BB7A-EDCE7DC8B092}" sibTransId="{8488A655-A3CA-458E-88E8-C314A9E618F7}"/>
    <dgm:cxn modelId="{73F6EC9A-B6B6-43C9-8D77-61B3BD68D96E}" type="presOf" srcId="{C95E71D0-0545-47DB-B4DF-C311C4B6ECD5}" destId="{95E961E7-FCD2-43E7-8DA0-40C741F02D1F}" srcOrd="0" destOrd="0" presId="urn:microsoft.com/office/officeart/2005/8/layout/vList2"/>
    <dgm:cxn modelId="{5F64C7EC-4575-4092-A44E-8CCB5C83B00F}" type="presOf" srcId="{9740F025-4629-4CF8-9408-541C9344C902}" destId="{D957461C-1BFF-4D09-B0FD-F81378202EDB}" srcOrd="0" destOrd="0" presId="urn:microsoft.com/office/officeart/2005/8/layout/vList2"/>
    <dgm:cxn modelId="{EE498EFC-5491-46FA-B1F0-6A94DEDB0EE9}" type="presParOf" srcId="{3EF6B301-EF54-42AB-AA67-459D87D3BC6B}" destId="{DD80DA81-B274-4F84-B238-4279CD3A50E5}" srcOrd="0" destOrd="0" presId="urn:microsoft.com/office/officeart/2005/8/layout/vList2"/>
    <dgm:cxn modelId="{C7D06555-EC53-4733-A52B-924AD658917E}" type="presParOf" srcId="{3EF6B301-EF54-42AB-AA67-459D87D3BC6B}" destId="{A237D18E-72AC-4433-8913-36A2280075DA}" srcOrd="1" destOrd="0" presId="urn:microsoft.com/office/officeart/2005/8/layout/vList2"/>
    <dgm:cxn modelId="{EBB69CCF-A483-46E4-B562-F6F77F21A6A8}" type="presParOf" srcId="{3EF6B301-EF54-42AB-AA67-459D87D3BC6B}" destId="{FBE3E844-D6E2-42AE-B8A2-6E642B6C707C}" srcOrd="2" destOrd="0" presId="urn:microsoft.com/office/officeart/2005/8/layout/vList2"/>
    <dgm:cxn modelId="{552DDDB9-8637-444D-9BEC-20B781D671DB}" type="presParOf" srcId="{3EF6B301-EF54-42AB-AA67-459D87D3BC6B}" destId="{D957461C-1BFF-4D09-B0FD-F81378202EDB}" srcOrd="3" destOrd="0" presId="urn:microsoft.com/office/officeart/2005/8/layout/vList2"/>
    <dgm:cxn modelId="{9E4D7368-5BCA-4AB3-9509-BD91EA3E05D5}" type="presParOf" srcId="{3EF6B301-EF54-42AB-AA67-459D87D3BC6B}" destId="{5A6ECECE-1E5B-4067-863D-07631B36DC17}" srcOrd="4" destOrd="0" presId="urn:microsoft.com/office/officeart/2005/8/layout/vList2"/>
    <dgm:cxn modelId="{60E8D922-401A-4D51-AC57-65657B1249F8}" type="presParOf" srcId="{3EF6B301-EF54-42AB-AA67-459D87D3BC6B}" destId="{95E961E7-FCD2-43E7-8DA0-40C741F02D1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06D90BD-9C8A-4972-A5BF-3EEF263AC700}" type="doc">
      <dgm:prSet loTypeId="urn:microsoft.com/office/officeart/2005/8/layout/vList2" loCatId="list" qsTypeId="urn:microsoft.com/office/officeart/2005/8/quickstyle/simple1" qsCatId="simple" csTypeId="urn:microsoft.com/office/officeart/2005/8/colors/accent4_3" csCatId="accent4" phldr="1"/>
      <dgm:spPr/>
      <dgm:t>
        <a:bodyPr/>
        <a:lstStyle/>
        <a:p>
          <a:endParaRPr lang="en-US"/>
        </a:p>
      </dgm:t>
    </dgm:pt>
    <dgm:pt modelId="{CC98BF8A-9928-4D90-BA84-31C1DE3A41B1}">
      <dgm:prSet phldrT="[Text]" custT="1"/>
      <dgm:spPr/>
      <dgm:t>
        <a:bodyPr/>
        <a:lstStyle/>
        <a:p>
          <a:r>
            <a:rPr lang="en-US" sz="1300"/>
            <a:t>PI28</a:t>
          </a:r>
          <a:r>
            <a:rPr lang="en-US" sz="1600">
              <a:solidFill>
                <a:schemeClr val="bg1"/>
              </a:solidFill>
              <a:latin typeface="+mj-lt"/>
            </a:rPr>
            <a:t>: </a:t>
          </a:r>
          <a:r>
            <a:rPr lang="en-US" sz="1200" b="1" i="0">
              <a:solidFill>
                <a:schemeClr val="bg1"/>
              </a:solidFill>
              <a:effectLst/>
              <a:latin typeface="+mj-lt"/>
            </a:rPr>
            <a:t>Analysis of geospatial services integration into GDA Data Catalog</a:t>
          </a:r>
          <a:endParaRPr lang="en-US" sz="1200">
            <a:solidFill>
              <a:schemeClr val="bg1"/>
            </a:solidFill>
            <a:latin typeface="+mj-lt"/>
          </a:endParaRPr>
        </a:p>
      </dgm:t>
    </dgm:pt>
    <dgm:pt modelId="{4223A6EE-975F-4089-B58F-8C5370BB0320}" type="parTrans" cxnId="{C68EF602-9015-45AC-AD52-88B7FA23552B}">
      <dgm:prSet/>
      <dgm:spPr/>
      <dgm:t>
        <a:bodyPr/>
        <a:lstStyle/>
        <a:p>
          <a:endParaRPr lang="en-US"/>
        </a:p>
      </dgm:t>
    </dgm:pt>
    <dgm:pt modelId="{0D7FC446-9A5B-4384-8111-0C840C36C952}" type="sibTrans" cxnId="{C68EF602-9015-45AC-AD52-88B7FA23552B}">
      <dgm:prSet/>
      <dgm:spPr/>
      <dgm:t>
        <a:bodyPr/>
        <a:lstStyle/>
        <a:p>
          <a:endParaRPr lang="en-US"/>
        </a:p>
      </dgm:t>
    </dgm:pt>
    <dgm:pt modelId="{6BED1AD3-C881-452A-8123-5354F988CDEE}">
      <dgm:prSet phldrT="[Text]"/>
      <dgm:spPr/>
      <dgm:t>
        <a:bodyPr/>
        <a:lstStyle/>
        <a:p>
          <a:pPr>
            <a:buNone/>
          </a:pPr>
          <a:r>
            <a:rPr lang="en-US">
              <a:solidFill>
                <a:schemeClr val="bg1"/>
              </a:solidFill>
            </a:rPr>
            <a:t>Oct ‘24 – Jan ’25</a:t>
          </a:r>
        </a:p>
      </dgm:t>
    </dgm:pt>
    <dgm:pt modelId="{10A0B712-C76E-4BD5-A905-15EF4050778D}" type="parTrans" cxnId="{291E9389-43B4-4455-AD9D-21510F6CE8A8}">
      <dgm:prSet/>
      <dgm:spPr/>
      <dgm:t>
        <a:bodyPr/>
        <a:lstStyle/>
        <a:p>
          <a:endParaRPr lang="en-US"/>
        </a:p>
      </dgm:t>
    </dgm:pt>
    <dgm:pt modelId="{76416FDB-1426-41FA-A7A0-CB19F16F7AEE}" type="sibTrans" cxnId="{291E9389-43B4-4455-AD9D-21510F6CE8A8}">
      <dgm:prSet/>
      <dgm:spPr/>
      <dgm:t>
        <a:bodyPr/>
        <a:lstStyle/>
        <a:p>
          <a:endParaRPr lang="en-US"/>
        </a:p>
      </dgm:t>
    </dgm:pt>
    <dgm:pt modelId="{E2248DBA-9BC0-43E0-8DA5-AD58B25C8596}">
      <dgm:prSet phldrT="[Text]"/>
      <dgm:spPr/>
      <dgm:t>
        <a:bodyPr/>
        <a:lstStyle/>
        <a:p>
          <a:pPr>
            <a:buNone/>
          </a:pPr>
          <a:endParaRPr lang="en-US">
            <a:solidFill>
              <a:schemeClr val="bg1"/>
            </a:solidFill>
          </a:endParaRPr>
        </a:p>
      </dgm:t>
    </dgm:pt>
    <dgm:pt modelId="{FC129FE8-EC19-4060-9413-C47381256C29}" type="parTrans" cxnId="{3F504816-131F-4B93-9D63-AF0DDBBF11E9}">
      <dgm:prSet/>
      <dgm:spPr/>
      <dgm:t>
        <a:bodyPr/>
        <a:lstStyle/>
        <a:p>
          <a:endParaRPr lang="en-US"/>
        </a:p>
      </dgm:t>
    </dgm:pt>
    <dgm:pt modelId="{3C3A62DE-0E30-4FBD-8B57-05ED974A4D98}" type="sibTrans" cxnId="{3F504816-131F-4B93-9D63-AF0DDBBF11E9}">
      <dgm:prSet/>
      <dgm:spPr/>
      <dgm:t>
        <a:bodyPr/>
        <a:lstStyle/>
        <a:p>
          <a:endParaRPr lang="en-US"/>
        </a:p>
      </dgm:t>
    </dgm:pt>
    <dgm:pt modelId="{71371D34-4729-43C5-928A-E1E4CC234B9F}">
      <dgm:prSet phldrT="[Text]"/>
      <dgm:spPr/>
      <dgm:t>
        <a:bodyPr/>
        <a:lstStyle/>
        <a:p>
          <a:pPr>
            <a:buNone/>
          </a:pPr>
          <a:endParaRPr lang="en-US">
            <a:solidFill>
              <a:schemeClr val="bg1"/>
            </a:solidFill>
          </a:endParaRPr>
        </a:p>
      </dgm:t>
    </dgm:pt>
    <dgm:pt modelId="{42BB9A21-0C20-4CED-8F6F-058EC57F643B}" type="parTrans" cxnId="{D4500043-8A7D-46BB-927B-A0FD66264C7E}">
      <dgm:prSet/>
      <dgm:spPr/>
      <dgm:t>
        <a:bodyPr/>
        <a:lstStyle/>
        <a:p>
          <a:endParaRPr lang="en-US"/>
        </a:p>
      </dgm:t>
    </dgm:pt>
    <dgm:pt modelId="{AB3E52E0-1F4B-4B5E-9062-8433036EFE78}" type="sibTrans" cxnId="{D4500043-8A7D-46BB-927B-A0FD66264C7E}">
      <dgm:prSet/>
      <dgm:spPr/>
      <dgm:t>
        <a:bodyPr/>
        <a:lstStyle/>
        <a:p>
          <a:endParaRPr lang="en-US"/>
        </a:p>
      </dgm:t>
    </dgm:pt>
    <dgm:pt modelId="{E4CCD472-9A7F-4B55-8059-E1A20219054C}">
      <dgm:prSet phldrT="[Text]"/>
      <dgm:spPr/>
      <dgm:t>
        <a:bodyPr/>
        <a:lstStyle/>
        <a:p>
          <a:pPr>
            <a:buNone/>
          </a:pPr>
          <a:endParaRPr lang="en-US">
            <a:solidFill>
              <a:schemeClr val="bg1"/>
            </a:solidFill>
          </a:endParaRPr>
        </a:p>
      </dgm:t>
    </dgm:pt>
    <dgm:pt modelId="{0B36645D-8C39-4DCF-8FA4-198BF894A641}" type="parTrans" cxnId="{4292D58A-24BD-47E5-B965-A750A98FE2B6}">
      <dgm:prSet/>
      <dgm:spPr/>
      <dgm:t>
        <a:bodyPr/>
        <a:lstStyle/>
        <a:p>
          <a:endParaRPr lang="en-US"/>
        </a:p>
      </dgm:t>
    </dgm:pt>
    <dgm:pt modelId="{DDDDF9FE-51E9-454A-8B95-B6FF347F07A8}" type="sibTrans" cxnId="{4292D58A-24BD-47E5-B965-A750A98FE2B6}">
      <dgm:prSet/>
      <dgm:spPr/>
      <dgm:t>
        <a:bodyPr/>
        <a:lstStyle/>
        <a:p>
          <a:endParaRPr lang="en-US"/>
        </a:p>
      </dgm:t>
    </dgm:pt>
    <dgm:pt modelId="{9033AC97-3243-42CD-BA8E-32711C0F511D}">
      <dgm:prSet phldrT="[Text]"/>
      <dgm:spPr/>
      <dgm:t>
        <a:bodyPr/>
        <a:lstStyle/>
        <a:p>
          <a:pPr>
            <a:buNone/>
          </a:pPr>
          <a:endParaRPr lang="en-US">
            <a:solidFill>
              <a:schemeClr val="bg1"/>
            </a:solidFill>
          </a:endParaRPr>
        </a:p>
      </dgm:t>
    </dgm:pt>
    <dgm:pt modelId="{27405097-7864-4828-9F2E-D811D14E245A}" type="parTrans" cxnId="{BA4FC358-5D18-48DA-8AC6-F5D69F63B110}">
      <dgm:prSet/>
      <dgm:spPr/>
      <dgm:t>
        <a:bodyPr/>
        <a:lstStyle/>
        <a:p>
          <a:endParaRPr lang="en-US"/>
        </a:p>
      </dgm:t>
    </dgm:pt>
    <dgm:pt modelId="{39543415-2C18-43AE-9B04-F2FF996310F2}" type="sibTrans" cxnId="{BA4FC358-5D18-48DA-8AC6-F5D69F63B110}">
      <dgm:prSet/>
      <dgm:spPr/>
      <dgm:t>
        <a:bodyPr/>
        <a:lstStyle/>
        <a:p>
          <a:endParaRPr lang="en-US"/>
        </a:p>
      </dgm:t>
    </dgm:pt>
    <dgm:pt modelId="{3EF6B301-EF54-42AB-AA67-459D87D3BC6B}" type="pres">
      <dgm:prSet presAssocID="{006D90BD-9C8A-4972-A5BF-3EEF263AC700}" presName="linear" presStyleCnt="0">
        <dgm:presLayoutVars>
          <dgm:animLvl val="lvl"/>
          <dgm:resizeHandles val="exact"/>
        </dgm:presLayoutVars>
      </dgm:prSet>
      <dgm:spPr/>
    </dgm:pt>
    <dgm:pt modelId="{DD80DA81-B274-4F84-B238-4279CD3A50E5}" type="pres">
      <dgm:prSet presAssocID="{CC98BF8A-9928-4D90-BA84-31C1DE3A41B1}" presName="parentText" presStyleLbl="node1" presStyleIdx="0" presStyleCnt="1" custLinFactY="-35145" custLinFactNeighborX="365" custLinFactNeighborY="-100000">
        <dgm:presLayoutVars>
          <dgm:chMax val="0"/>
          <dgm:bulletEnabled val="1"/>
        </dgm:presLayoutVars>
      </dgm:prSet>
      <dgm:spPr/>
    </dgm:pt>
    <dgm:pt modelId="{A237D18E-72AC-4433-8913-36A2280075DA}" type="pres">
      <dgm:prSet presAssocID="{CC98BF8A-9928-4D90-BA84-31C1DE3A41B1}" presName="childText" presStyleLbl="revTx" presStyleIdx="0" presStyleCnt="1">
        <dgm:presLayoutVars>
          <dgm:bulletEnabled val="1"/>
        </dgm:presLayoutVars>
      </dgm:prSet>
      <dgm:spPr/>
    </dgm:pt>
  </dgm:ptLst>
  <dgm:cxnLst>
    <dgm:cxn modelId="{C68EF602-9015-45AC-AD52-88B7FA23552B}" srcId="{006D90BD-9C8A-4972-A5BF-3EEF263AC700}" destId="{CC98BF8A-9928-4D90-BA84-31C1DE3A41B1}" srcOrd="0" destOrd="0" parTransId="{4223A6EE-975F-4089-B58F-8C5370BB0320}" sibTransId="{0D7FC446-9A5B-4384-8111-0C840C36C952}"/>
    <dgm:cxn modelId="{8F368713-FAB5-4E6E-8690-A1FCB84F5199}" type="presOf" srcId="{71371D34-4729-43C5-928A-E1E4CC234B9F}" destId="{A237D18E-72AC-4433-8913-36A2280075DA}" srcOrd="0" destOrd="1" presId="urn:microsoft.com/office/officeart/2005/8/layout/vList2"/>
    <dgm:cxn modelId="{08458514-6123-43BC-9B1A-15DB7BFFF396}" type="presOf" srcId="{6BED1AD3-C881-452A-8123-5354F988CDEE}" destId="{A237D18E-72AC-4433-8913-36A2280075DA}" srcOrd="0" destOrd="0" presId="urn:microsoft.com/office/officeart/2005/8/layout/vList2"/>
    <dgm:cxn modelId="{2EBC1416-DFAE-45E6-8E18-C14044C7A617}" type="presOf" srcId="{E2248DBA-9BC0-43E0-8DA5-AD58B25C8596}" destId="{A237D18E-72AC-4433-8913-36A2280075DA}" srcOrd="0" destOrd="4" presId="urn:microsoft.com/office/officeart/2005/8/layout/vList2"/>
    <dgm:cxn modelId="{3F504816-131F-4B93-9D63-AF0DDBBF11E9}" srcId="{CC98BF8A-9928-4D90-BA84-31C1DE3A41B1}" destId="{E2248DBA-9BC0-43E0-8DA5-AD58B25C8596}" srcOrd="4" destOrd="0" parTransId="{FC129FE8-EC19-4060-9413-C47381256C29}" sibTransId="{3C3A62DE-0E30-4FBD-8B57-05ED974A4D98}"/>
    <dgm:cxn modelId="{78618B3A-471C-42C9-8B3F-68A1DCD02E68}" type="presOf" srcId="{006D90BD-9C8A-4972-A5BF-3EEF263AC700}" destId="{3EF6B301-EF54-42AB-AA67-459D87D3BC6B}" srcOrd="0" destOrd="0" presId="urn:microsoft.com/office/officeart/2005/8/layout/vList2"/>
    <dgm:cxn modelId="{521D223B-CD04-4F63-8C2D-8DE15042FAC4}" type="presOf" srcId="{E4CCD472-9A7F-4B55-8059-E1A20219054C}" destId="{A237D18E-72AC-4433-8913-36A2280075DA}" srcOrd="0" destOrd="2" presId="urn:microsoft.com/office/officeart/2005/8/layout/vList2"/>
    <dgm:cxn modelId="{D4500043-8A7D-46BB-927B-A0FD66264C7E}" srcId="{CC98BF8A-9928-4D90-BA84-31C1DE3A41B1}" destId="{71371D34-4729-43C5-928A-E1E4CC234B9F}" srcOrd="1" destOrd="0" parTransId="{42BB9A21-0C20-4CED-8F6F-058EC57F643B}" sibTransId="{AB3E52E0-1F4B-4B5E-9062-8433036EFE78}"/>
    <dgm:cxn modelId="{BA4FC358-5D18-48DA-8AC6-F5D69F63B110}" srcId="{CC98BF8A-9928-4D90-BA84-31C1DE3A41B1}" destId="{9033AC97-3243-42CD-BA8E-32711C0F511D}" srcOrd="3" destOrd="0" parTransId="{27405097-7864-4828-9F2E-D811D14E245A}" sibTransId="{39543415-2C18-43AE-9B04-F2FF996310F2}"/>
    <dgm:cxn modelId="{420EE385-7A28-4C8A-8BE7-86A32FC40C18}" type="presOf" srcId="{CC98BF8A-9928-4D90-BA84-31C1DE3A41B1}" destId="{DD80DA81-B274-4F84-B238-4279CD3A50E5}" srcOrd="0" destOrd="0" presId="urn:microsoft.com/office/officeart/2005/8/layout/vList2"/>
    <dgm:cxn modelId="{291E9389-43B4-4455-AD9D-21510F6CE8A8}" srcId="{CC98BF8A-9928-4D90-BA84-31C1DE3A41B1}" destId="{6BED1AD3-C881-452A-8123-5354F988CDEE}" srcOrd="0" destOrd="0" parTransId="{10A0B712-C76E-4BD5-A905-15EF4050778D}" sibTransId="{76416FDB-1426-41FA-A7A0-CB19F16F7AEE}"/>
    <dgm:cxn modelId="{4292D58A-24BD-47E5-B965-A750A98FE2B6}" srcId="{CC98BF8A-9928-4D90-BA84-31C1DE3A41B1}" destId="{E4CCD472-9A7F-4B55-8059-E1A20219054C}" srcOrd="2" destOrd="0" parTransId="{0B36645D-8C39-4DCF-8FA4-198BF894A641}" sibTransId="{DDDDF9FE-51E9-454A-8B95-B6FF347F07A8}"/>
    <dgm:cxn modelId="{3815F4EF-5B40-4217-915D-21877A906DC8}" type="presOf" srcId="{9033AC97-3243-42CD-BA8E-32711C0F511D}" destId="{A237D18E-72AC-4433-8913-36A2280075DA}" srcOrd="0" destOrd="3" presId="urn:microsoft.com/office/officeart/2005/8/layout/vList2"/>
    <dgm:cxn modelId="{EE498EFC-5491-46FA-B1F0-6A94DEDB0EE9}" type="presParOf" srcId="{3EF6B301-EF54-42AB-AA67-459D87D3BC6B}" destId="{DD80DA81-B274-4F84-B238-4279CD3A50E5}" srcOrd="0" destOrd="0" presId="urn:microsoft.com/office/officeart/2005/8/layout/vList2"/>
    <dgm:cxn modelId="{C7D06555-EC53-4733-A52B-924AD658917E}" type="presParOf" srcId="{3EF6B301-EF54-42AB-AA67-459D87D3BC6B}" destId="{A237D18E-72AC-4433-8913-36A2280075D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C412F8-1F8B-4ECB-89B3-79B98C6650A3}" type="doc">
      <dgm:prSet loTypeId="urn:microsoft.com/office/officeart/2005/8/layout/pList1" loCatId="list" qsTypeId="urn:microsoft.com/office/officeart/2005/8/quickstyle/simple5" qsCatId="simple" csTypeId="urn:microsoft.com/office/officeart/2005/8/colors/colorful4" csCatId="colorful" phldr="1"/>
      <dgm:spPr/>
      <dgm:t>
        <a:bodyPr/>
        <a:lstStyle/>
        <a:p>
          <a:endParaRPr lang="en-US"/>
        </a:p>
      </dgm:t>
    </dgm:pt>
    <dgm:pt modelId="{75EAE0A3-CB06-4478-B045-D742E7A40433}">
      <dgm:prSet/>
      <dgm:spPr/>
      <dgm:t>
        <a:bodyPr/>
        <a:lstStyle/>
        <a:p>
          <a:r>
            <a:rPr lang="en-US"/>
            <a:t>GIS Big Data Processing </a:t>
          </a:r>
        </a:p>
      </dgm:t>
    </dgm:pt>
    <dgm:pt modelId="{B0C2107D-6541-497C-9C43-DA460830FC84}" type="parTrans" cxnId="{5CA21AF8-48CE-48ED-BCE8-59DBAE9C6D2D}">
      <dgm:prSet/>
      <dgm:spPr/>
      <dgm:t>
        <a:bodyPr/>
        <a:lstStyle/>
        <a:p>
          <a:endParaRPr lang="en-US"/>
        </a:p>
      </dgm:t>
    </dgm:pt>
    <dgm:pt modelId="{527342AC-084D-487C-BE89-30EC06248C74}" type="sibTrans" cxnId="{5CA21AF8-48CE-48ED-BCE8-59DBAE9C6D2D}">
      <dgm:prSet/>
      <dgm:spPr/>
      <dgm:t>
        <a:bodyPr/>
        <a:lstStyle/>
        <a:p>
          <a:endParaRPr lang="en-US"/>
        </a:p>
      </dgm:t>
    </dgm:pt>
    <dgm:pt modelId="{54D82A01-F473-49AC-99BB-CEDFC9B404D3}">
      <dgm:prSet/>
      <dgm:spPr/>
      <dgm:t>
        <a:bodyPr/>
        <a:lstStyle/>
        <a:p>
          <a:r>
            <a:rPr lang="en-US"/>
            <a:t>Data Model Change control based on the NASIS system</a:t>
          </a:r>
        </a:p>
      </dgm:t>
    </dgm:pt>
    <dgm:pt modelId="{C701B9C5-A5AA-4AF4-995B-A17FDDE929D5}" type="parTrans" cxnId="{6465DDAE-03C3-438F-9D49-CF5D712786D9}">
      <dgm:prSet/>
      <dgm:spPr/>
      <dgm:t>
        <a:bodyPr/>
        <a:lstStyle/>
        <a:p>
          <a:endParaRPr lang="en-US"/>
        </a:p>
      </dgm:t>
    </dgm:pt>
    <dgm:pt modelId="{E0D293B5-BB09-47A6-BD08-DD0E75AA3938}" type="sibTrans" cxnId="{6465DDAE-03C3-438F-9D49-CF5D712786D9}">
      <dgm:prSet/>
      <dgm:spPr/>
      <dgm:t>
        <a:bodyPr/>
        <a:lstStyle/>
        <a:p>
          <a:endParaRPr lang="en-US"/>
        </a:p>
      </dgm:t>
    </dgm:pt>
    <dgm:pt modelId="{EEE6AA37-0A53-47C4-B0D5-AF92BBEE2C32}">
      <dgm:prSet/>
      <dgm:spPr/>
      <dgm:t>
        <a:bodyPr/>
        <a:lstStyle/>
        <a:p>
          <a:r>
            <a:rPr lang="en-US"/>
            <a:t>Implement Mathematics, Fuzzy Logic Model Reasoning</a:t>
          </a:r>
        </a:p>
      </dgm:t>
    </dgm:pt>
    <dgm:pt modelId="{5283A172-D3DF-4F30-9F30-A089BA612E29}" type="parTrans" cxnId="{DAFE7747-BFB8-4F15-B6BB-5F100848596D}">
      <dgm:prSet/>
      <dgm:spPr/>
      <dgm:t>
        <a:bodyPr/>
        <a:lstStyle/>
        <a:p>
          <a:endParaRPr lang="en-US"/>
        </a:p>
      </dgm:t>
    </dgm:pt>
    <dgm:pt modelId="{34E2CD4A-2FCA-4863-B4F3-4B8D16396523}" type="sibTrans" cxnId="{DAFE7747-BFB8-4F15-B6BB-5F100848596D}">
      <dgm:prSet/>
      <dgm:spPr/>
      <dgm:t>
        <a:bodyPr/>
        <a:lstStyle/>
        <a:p>
          <a:endParaRPr lang="en-US"/>
        </a:p>
      </dgm:t>
    </dgm:pt>
    <dgm:pt modelId="{981E58E0-F4DE-4C77-BF6F-02E8D5E0829F}">
      <dgm:prSet/>
      <dgm:spPr/>
      <dgm:t>
        <a:bodyPr/>
        <a:lstStyle/>
        <a:p>
          <a:r>
            <a:rPr lang="en-US"/>
            <a:t>Publishing data externally and internally to states</a:t>
          </a:r>
        </a:p>
      </dgm:t>
    </dgm:pt>
    <dgm:pt modelId="{49A23229-6276-40B0-931E-2C503520C187}" type="parTrans" cxnId="{76AF9E34-04A5-494E-8BC3-BE037C69DF21}">
      <dgm:prSet/>
      <dgm:spPr/>
      <dgm:t>
        <a:bodyPr/>
        <a:lstStyle/>
        <a:p>
          <a:endParaRPr lang="en-US"/>
        </a:p>
      </dgm:t>
    </dgm:pt>
    <dgm:pt modelId="{087F1B5E-CC2F-41E2-A3EB-83AAC6327945}" type="sibTrans" cxnId="{76AF9E34-04A5-494E-8BC3-BE037C69DF21}">
      <dgm:prSet/>
      <dgm:spPr/>
      <dgm:t>
        <a:bodyPr/>
        <a:lstStyle/>
        <a:p>
          <a:endParaRPr lang="en-US"/>
        </a:p>
      </dgm:t>
    </dgm:pt>
    <dgm:pt modelId="{DA4FA9FB-A3FA-47C0-A96F-80EC17DDA0C5}">
      <dgm:prSet/>
      <dgm:spPr/>
      <dgm:t>
        <a:bodyPr/>
        <a:lstStyle/>
        <a:p>
          <a:r>
            <a:rPr lang="en-US"/>
            <a:t>Address Compliance Issues, Infrastructure Updates </a:t>
          </a:r>
        </a:p>
      </dgm:t>
    </dgm:pt>
    <dgm:pt modelId="{CE2E3630-B0F2-40D2-A0B1-AF3C648E9E49}" type="parTrans" cxnId="{6F4B93D1-B99D-4A8A-8AAC-54C3DD4FA922}">
      <dgm:prSet/>
      <dgm:spPr/>
      <dgm:t>
        <a:bodyPr/>
        <a:lstStyle/>
        <a:p>
          <a:endParaRPr lang="en-US"/>
        </a:p>
      </dgm:t>
    </dgm:pt>
    <dgm:pt modelId="{EB2A6C2C-FB63-4568-85A0-52EE0BFF53B4}" type="sibTrans" cxnId="{6F4B93D1-B99D-4A8A-8AAC-54C3DD4FA922}">
      <dgm:prSet/>
      <dgm:spPr/>
      <dgm:t>
        <a:bodyPr/>
        <a:lstStyle/>
        <a:p>
          <a:endParaRPr lang="en-US"/>
        </a:p>
      </dgm:t>
    </dgm:pt>
    <dgm:pt modelId="{D9D50D60-9860-42AD-AA8A-F22FE82AFC9B}">
      <dgm:prSet/>
      <dgm:spPr/>
      <dgm:t>
        <a:bodyPr/>
        <a:lstStyle/>
        <a:p>
          <a:r>
            <a:rPr lang="en-US"/>
            <a:t>Session Management– Persistence/ Common Libraries</a:t>
          </a:r>
        </a:p>
      </dgm:t>
    </dgm:pt>
    <dgm:pt modelId="{0B77D335-053E-4FFA-81BB-920C1A129557}" type="parTrans" cxnId="{5740EC76-1379-4322-BAAD-920A0F2C2695}">
      <dgm:prSet/>
      <dgm:spPr/>
      <dgm:t>
        <a:bodyPr/>
        <a:lstStyle/>
        <a:p>
          <a:endParaRPr lang="en-US"/>
        </a:p>
      </dgm:t>
    </dgm:pt>
    <dgm:pt modelId="{928BDFE7-B50C-4335-B931-72BE78029F5F}" type="sibTrans" cxnId="{5740EC76-1379-4322-BAAD-920A0F2C2695}">
      <dgm:prSet/>
      <dgm:spPr/>
      <dgm:t>
        <a:bodyPr/>
        <a:lstStyle/>
        <a:p>
          <a:endParaRPr lang="en-US"/>
        </a:p>
      </dgm:t>
    </dgm:pt>
    <dgm:pt modelId="{6C413324-9CCC-4E04-AB89-281C24E01365}">
      <dgm:prSet/>
      <dgm:spPr/>
      <dgm:t>
        <a:bodyPr/>
        <a:lstStyle/>
        <a:p>
          <a:r>
            <a:rPr lang="en-US"/>
            <a:t>Health Checks/Best Practices</a:t>
          </a:r>
        </a:p>
      </dgm:t>
    </dgm:pt>
    <dgm:pt modelId="{3BC894C6-5628-4766-9018-D306B9E111E1}" type="parTrans" cxnId="{14449E90-9D03-4632-8C85-1FD9338051E6}">
      <dgm:prSet/>
      <dgm:spPr/>
      <dgm:t>
        <a:bodyPr/>
        <a:lstStyle/>
        <a:p>
          <a:endParaRPr lang="en-US"/>
        </a:p>
      </dgm:t>
    </dgm:pt>
    <dgm:pt modelId="{64D5A116-13C8-4937-BB92-810799555B32}" type="sibTrans" cxnId="{14449E90-9D03-4632-8C85-1FD9338051E6}">
      <dgm:prSet/>
      <dgm:spPr/>
      <dgm:t>
        <a:bodyPr/>
        <a:lstStyle/>
        <a:p>
          <a:endParaRPr lang="en-US"/>
        </a:p>
      </dgm:t>
    </dgm:pt>
    <dgm:pt modelId="{7BF2BDFF-D45F-46FE-A61B-8E9E7AAF472A}">
      <dgm:prSet/>
      <dgm:spPr/>
      <dgm:t>
        <a:bodyPr/>
        <a:lstStyle/>
        <a:p>
          <a:r>
            <a:rPr lang="en-US"/>
            <a:t>Workflow management and QA Code Checks</a:t>
          </a:r>
        </a:p>
      </dgm:t>
    </dgm:pt>
    <dgm:pt modelId="{9388B1D0-219D-475E-A913-C37F9E819B04}" type="parTrans" cxnId="{A1A37486-681C-4582-9841-5F9C782ABB65}">
      <dgm:prSet/>
      <dgm:spPr/>
      <dgm:t>
        <a:bodyPr/>
        <a:lstStyle/>
        <a:p>
          <a:endParaRPr lang="en-US"/>
        </a:p>
      </dgm:t>
    </dgm:pt>
    <dgm:pt modelId="{ACE06797-7163-4B5A-897D-E3B860CCDB23}" type="sibTrans" cxnId="{A1A37486-681C-4582-9841-5F9C782ABB65}">
      <dgm:prSet/>
      <dgm:spPr/>
      <dgm:t>
        <a:bodyPr/>
        <a:lstStyle/>
        <a:p>
          <a:endParaRPr lang="en-US"/>
        </a:p>
      </dgm:t>
    </dgm:pt>
    <dgm:pt modelId="{589E9E04-F4CF-452A-9842-9E005C638A94}">
      <dgm:prSet/>
      <dgm:spPr/>
      <dgm:t>
        <a:bodyPr/>
        <a:lstStyle/>
        <a:p>
          <a:r>
            <a:rPr lang="en-US"/>
            <a:t>Data Catalog (GDA)</a:t>
          </a:r>
        </a:p>
      </dgm:t>
    </dgm:pt>
    <dgm:pt modelId="{F440AD4C-5DAA-41D8-8330-B7DFBD4206B5}" type="parTrans" cxnId="{EB6F2D6C-DA3C-4B0B-B591-F3DBCE8BB972}">
      <dgm:prSet/>
      <dgm:spPr/>
      <dgm:t>
        <a:bodyPr/>
        <a:lstStyle/>
        <a:p>
          <a:endParaRPr lang="en-US"/>
        </a:p>
      </dgm:t>
    </dgm:pt>
    <dgm:pt modelId="{0CE94193-F496-43EE-B470-B3405DB68B8F}" type="sibTrans" cxnId="{EB6F2D6C-DA3C-4B0B-B591-F3DBCE8BB972}">
      <dgm:prSet/>
      <dgm:spPr/>
      <dgm:t>
        <a:bodyPr/>
        <a:lstStyle/>
        <a:p>
          <a:endParaRPr lang="en-US"/>
        </a:p>
      </dgm:t>
    </dgm:pt>
    <dgm:pt modelId="{A1389A2E-439B-4D4D-BF76-1CF915CF9BFF}">
      <dgm:prSet/>
      <dgm:spPr/>
      <dgm:t>
        <a:bodyPr/>
        <a:lstStyle/>
        <a:p>
          <a:r>
            <a:rPr lang="en-US"/>
            <a:t>Machine Learning and Geospatial scalability </a:t>
          </a:r>
        </a:p>
      </dgm:t>
    </dgm:pt>
    <dgm:pt modelId="{0A9290FE-2183-464C-BB38-61D0E22CEAF2}" type="parTrans" cxnId="{29CC6256-6620-446D-9136-101D548C7725}">
      <dgm:prSet/>
      <dgm:spPr/>
      <dgm:t>
        <a:bodyPr/>
        <a:lstStyle/>
        <a:p>
          <a:endParaRPr lang="en-US"/>
        </a:p>
      </dgm:t>
    </dgm:pt>
    <dgm:pt modelId="{F3374068-0008-434F-8058-79060AE1E9AB}" type="sibTrans" cxnId="{29CC6256-6620-446D-9136-101D548C7725}">
      <dgm:prSet/>
      <dgm:spPr/>
      <dgm:t>
        <a:bodyPr/>
        <a:lstStyle/>
        <a:p>
          <a:endParaRPr lang="en-US"/>
        </a:p>
      </dgm:t>
    </dgm:pt>
    <dgm:pt modelId="{D35DA29E-77FC-401D-9193-44A340A57CC0}" type="pres">
      <dgm:prSet presAssocID="{DAC412F8-1F8B-4ECB-89B3-79B98C6650A3}" presName="Name0" presStyleCnt="0">
        <dgm:presLayoutVars>
          <dgm:dir/>
          <dgm:resizeHandles val="exact"/>
        </dgm:presLayoutVars>
      </dgm:prSet>
      <dgm:spPr/>
    </dgm:pt>
    <dgm:pt modelId="{2AEF3871-583A-4C65-83ED-FC31B02D8E3F}" type="pres">
      <dgm:prSet presAssocID="{75EAE0A3-CB06-4478-B045-D742E7A40433}" presName="compNode" presStyleCnt="0"/>
      <dgm:spPr/>
    </dgm:pt>
    <dgm:pt modelId="{51E664E0-AA04-4063-924C-194F40E74238}" type="pres">
      <dgm:prSet presAssocID="{75EAE0A3-CB06-4478-B045-D742E7A40433}" presName="pictRect" presStyleLbl="nod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16178" t="910" r="16178" b="910"/>
          </a:stretch>
        </a:blipFill>
      </dgm:spPr>
    </dgm:pt>
    <dgm:pt modelId="{FAE01D1C-5807-4DAC-AA42-8C37C88CC29F}" type="pres">
      <dgm:prSet presAssocID="{75EAE0A3-CB06-4478-B045-D742E7A40433}" presName="textRect" presStyleLbl="revTx" presStyleIdx="0" presStyleCnt="10">
        <dgm:presLayoutVars>
          <dgm:bulletEnabled val="1"/>
        </dgm:presLayoutVars>
      </dgm:prSet>
      <dgm:spPr/>
    </dgm:pt>
    <dgm:pt modelId="{47B3CCDE-A463-4F5F-A0A0-D6CCD3FBE7E0}" type="pres">
      <dgm:prSet presAssocID="{527342AC-084D-487C-BE89-30EC06248C74}" presName="sibTrans" presStyleLbl="sibTrans2D1" presStyleIdx="0" presStyleCnt="0"/>
      <dgm:spPr/>
    </dgm:pt>
    <dgm:pt modelId="{FC950962-42A0-424E-B231-9E11122C0ADA}" type="pres">
      <dgm:prSet presAssocID="{54D82A01-F473-49AC-99BB-CEDFC9B404D3}" presName="compNode" presStyleCnt="0"/>
      <dgm:spPr/>
    </dgm:pt>
    <dgm:pt modelId="{0FF80988-2AF1-45B6-8B46-B66F1B147FDE}" type="pres">
      <dgm:prSet presAssocID="{54D82A01-F473-49AC-99BB-CEDFC9B404D3}" presName="pictRect" presStyleLbl="node1" presStyleIdx="1" presStyleCnt="10" custLinFactNeighborX="1367" custLinFactNeighborY="3064"/>
      <dgm:spPr>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13922" t="4183" r="13922" b="4183"/>
          </a:stretch>
        </a:blipFill>
      </dgm:spPr>
      <dgm:extLst>
        <a:ext uri="{E40237B7-FDA0-4F09-8148-C483321AD2D9}">
          <dgm14:cNvPr xmlns:dgm14="http://schemas.microsoft.com/office/drawing/2010/diagram" id="0" name="" descr="Database with solid fill"/>
        </a:ext>
      </dgm:extLst>
    </dgm:pt>
    <dgm:pt modelId="{93C34232-AE3F-40F1-9A4B-A3E20C26F9F2}" type="pres">
      <dgm:prSet presAssocID="{54D82A01-F473-49AC-99BB-CEDFC9B404D3}" presName="textRect" presStyleLbl="revTx" presStyleIdx="1" presStyleCnt="10">
        <dgm:presLayoutVars>
          <dgm:bulletEnabled val="1"/>
        </dgm:presLayoutVars>
      </dgm:prSet>
      <dgm:spPr/>
    </dgm:pt>
    <dgm:pt modelId="{F04D0E4C-C276-4DB1-A325-C53D8CE98218}" type="pres">
      <dgm:prSet presAssocID="{E0D293B5-BB09-47A6-BD08-DD0E75AA3938}" presName="sibTrans" presStyleLbl="sibTrans2D1" presStyleIdx="0" presStyleCnt="0"/>
      <dgm:spPr/>
    </dgm:pt>
    <dgm:pt modelId="{389EE850-D1AF-498A-B04E-E5BC7CA400B1}" type="pres">
      <dgm:prSet presAssocID="{EEE6AA37-0A53-47C4-B0D5-AF92BBEE2C32}" presName="compNode" presStyleCnt="0"/>
      <dgm:spPr/>
    </dgm:pt>
    <dgm:pt modelId="{D14A5CBC-CE6D-44F3-B75D-C936FF81EF0C}" type="pres">
      <dgm:prSet presAssocID="{EEE6AA37-0A53-47C4-B0D5-AF92BBEE2C32}" presName="pictRect" presStyleLbl="node1" presStyleIdx="2" presStyleCnt="10"/>
      <dgm:spPr>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9413" t="4183" r="9413" b="4183"/>
          </a:stretch>
        </a:blipFill>
      </dgm:spPr>
      <dgm:extLst>
        <a:ext uri="{E40237B7-FDA0-4F09-8148-C483321AD2D9}">
          <dgm14:cNvPr xmlns:dgm14="http://schemas.microsoft.com/office/drawing/2010/diagram" id="0" name="" descr="Flask with solid fill"/>
        </a:ext>
      </dgm:extLst>
    </dgm:pt>
    <dgm:pt modelId="{135DD0B2-2D4F-42B2-AD4D-0638176F2846}" type="pres">
      <dgm:prSet presAssocID="{EEE6AA37-0A53-47C4-B0D5-AF92BBEE2C32}" presName="textRect" presStyleLbl="revTx" presStyleIdx="2" presStyleCnt="10">
        <dgm:presLayoutVars>
          <dgm:bulletEnabled val="1"/>
        </dgm:presLayoutVars>
      </dgm:prSet>
      <dgm:spPr/>
    </dgm:pt>
    <dgm:pt modelId="{6D08FD95-C12C-4A79-A798-61DC3F8D7258}" type="pres">
      <dgm:prSet presAssocID="{34E2CD4A-2FCA-4863-B4F3-4B8D16396523}" presName="sibTrans" presStyleLbl="sibTrans2D1" presStyleIdx="0" presStyleCnt="0"/>
      <dgm:spPr/>
    </dgm:pt>
    <dgm:pt modelId="{2844A52C-883C-4584-81B3-27A856AFB6C0}" type="pres">
      <dgm:prSet presAssocID="{981E58E0-F4DE-4C77-BF6F-02E8D5E0829F}" presName="compNode" presStyleCnt="0"/>
      <dgm:spPr/>
    </dgm:pt>
    <dgm:pt modelId="{668FF640-38F9-4C63-84A2-29E671D37B93}" type="pres">
      <dgm:prSet presAssocID="{981E58E0-F4DE-4C77-BF6F-02E8D5E0829F}" presName="pictRect" presStyleLbl="node1" presStyleIdx="3" presStyleCnt="10"/>
      <dgm:spPr>
        <a:blipFill dpi="0" rotWithShape="1">
          <a:blip xmlns:r="http://schemas.openxmlformats.org/officeDocument/2006/relationships" r:embed="rId7">
            <a:extLst>
              <a:ext uri="{96DAC541-7B7A-43D3-8B79-37D633B846F1}">
                <asvg:svgBlip xmlns:asvg="http://schemas.microsoft.com/office/drawing/2016/SVG/main" r:embed="rId8"/>
              </a:ext>
            </a:extLst>
          </a:blip>
          <a:srcRect/>
          <a:stretch>
            <a:fillRect l="11668" t="-2362" r="11668" b="-2362"/>
          </a:stretch>
        </a:blipFill>
      </dgm:spPr>
      <dgm:extLst>
        <a:ext uri="{E40237B7-FDA0-4F09-8148-C483321AD2D9}">
          <dgm14:cNvPr xmlns:dgm14="http://schemas.microsoft.com/office/drawing/2010/diagram" id="0" name="" descr="Blog with solid fill"/>
        </a:ext>
      </dgm:extLst>
    </dgm:pt>
    <dgm:pt modelId="{C9499E12-1250-4071-842C-87B7924B1D55}" type="pres">
      <dgm:prSet presAssocID="{981E58E0-F4DE-4C77-BF6F-02E8D5E0829F}" presName="textRect" presStyleLbl="revTx" presStyleIdx="3" presStyleCnt="10">
        <dgm:presLayoutVars>
          <dgm:bulletEnabled val="1"/>
        </dgm:presLayoutVars>
      </dgm:prSet>
      <dgm:spPr/>
    </dgm:pt>
    <dgm:pt modelId="{4AA3620A-3C9D-4EAF-850B-BC65EFD5D392}" type="pres">
      <dgm:prSet presAssocID="{087F1B5E-CC2F-41E2-A3EB-83AAC6327945}" presName="sibTrans" presStyleLbl="sibTrans2D1" presStyleIdx="0" presStyleCnt="0"/>
      <dgm:spPr/>
    </dgm:pt>
    <dgm:pt modelId="{A29CF745-7BD0-42FC-9560-C1005F0F0D7F}" type="pres">
      <dgm:prSet presAssocID="{DA4FA9FB-A3FA-47C0-A96F-80EC17DDA0C5}" presName="compNode" presStyleCnt="0"/>
      <dgm:spPr/>
    </dgm:pt>
    <dgm:pt modelId="{10D2C82F-759B-42A6-95BE-AD19942FF2A8}" type="pres">
      <dgm:prSet presAssocID="{DA4FA9FB-A3FA-47C0-A96F-80EC17DDA0C5}" presName="pictRect" presStyleLbl="node1" presStyleIdx="4" presStyleCnt="10"/>
      <dgm:spPr>
        <a:blipFill dpi="0" rotWithShape="1">
          <a:blip xmlns:r="http://schemas.openxmlformats.org/officeDocument/2006/relationships" r:embed="rId9">
            <a:extLst>
              <a:ext uri="{96DAC541-7B7A-43D3-8B79-37D633B846F1}">
                <asvg:svgBlip xmlns:asvg="http://schemas.microsoft.com/office/drawing/2016/SVG/main" r:embed="rId10"/>
              </a:ext>
            </a:extLst>
          </a:blip>
          <a:srcRect/>
          <a:stretch>
            <a:fillRect l="16178" t="-2362" r="16178" b="-2362"/>
          </a:stretch>
        </a:blipFill>
      </dgm:spPr>
      <dgm:extLst>
        <a:ext uri="{E40237B7-FDA0-4F09-8148-C483321AD2D9}">
          <dgm14:cNvPr xmlns:dgm14="http://schemas.microsoft.com/office/drawing/2010/diagram" id="0" name="" descr="Bug with solid fill"/>
        </a:ext>
      </dgm:extLst>
    </dgm:pt>
    <dgm:pt modelId="{3D3A84BD-CCB8-4D99-BFCF-921CE0B91457}" type="pres">
      <dgm:prSet presAssocID="{DA4FA9FB-A3FA-47C0-A96F-80EC17DDA0C5}" presName="textRect" presStyleLbl="revTx" presStyleIdx="4" presStyleCnt="10">
        <dgm:presLayoutVars>
          <dgm:bulletEnabled val="1"/>
        </dgm:presLayoutVars>
      </dgm:prSet>
      <dgm:spPr/>
    </dgm:pt>
    <dgm:pt modelId="{F5869DB0-F78E-47DF-BD5D-5BA48C984033}" type="pres">
      <dgm:prSet presAssocID="{EB2A6C2C-FB63-4568-85A0-52EE0BFF53B4}" presName="sibTrans" presStyleLbl="sibTrans2D1" presStyleIdx="0" presStyleCnt="0"/>
      <dgm:spPr/>
    </dgm:pt>
    <dgm:pt modelId="{DEBB2D73-9EEC-4195-97C2-DC10800D791E}" type="pres">
      <dgm:prSet presAssocID="{D9D50D60-9860-42AD-AA8A-F22FE82AFC9B}" presName="compNode" presStyleCnt="0"/>
      <dgm:spPr/>
    </dgm:pt>
    <dgm:pt modelId="{7E9E413F-240D-4537-BD31-0A64F747954B}" type="pres">
      <dgm:prSet presAssocID="{D9D50D60-9860-42AD-AA8A-F22FE82AFC9B}" presName="pictRect" presStyleLbl="node1" presStyleIdx="5" presStyleCnt="10"/>
      <dgm:spPr>
        <a:blipFill dpi="0" rotWithShape="1">
          <a:blip xmlns:r="http://schemas.openxmlformats.org/officeDocument/2006/relationships" r:embed="rId11">
            <a:extLst>
              <a:ext uri="{96DAC541-7B7A-43D3-8B79-37D633B846F1}">
                <asvg:svgBlip xmlns:asvg="http://schemas.microsoft.com/office/drawing/2016/SVG/main" r:embed="rId12"/>
              </a:ext>
            </a:extLst>
          </a:blip>
          <a:srcRect/>
          <a:stretch>
            <a:fillRect l="11668" t="7456" r="11668" b="7456"/>
          </a:stretch>
        </a:blipFill>
      </dgm:spPr>
      <dgm:extLst>
        <a:ext uri="{E40237B7-FDA0-4F09-8148-C483321AD2D9}">
          <dgm14:cNvPr xmlns:dgm14="http://schemas.microsoft.com/office/drawing/2010/diagram" id="0" name="" descr="Books with solid fill"/>
        </a:ext>
      </dgm:extLst>
    </dgm:pt>
    <dgm:pt modelId="{5C23977E-C9D5-4BD5-88A3-2D1C3100FC12}" type="pres">
      <dgm:prSet presAssocID="{D9D50D60-9860-42AD-AA8A-F22FE82AFC9B}" presName="textRect" presStyleLbl="revTx" presStyleIdx="5" presStyleCnt="10">
        <dgm:presLayoutVars>
          <dgm:bulletEnabled val="1"/>
        </dgm:presLayoutVars>
      </dgm:prSet>
      <dgm:spPr/>
    </dgm:pt>
    <dgm:pt modelId="{41B79F79-C854-4144-95F0-DC035BA811BC}" type="pres">
      <dgm:prSet presAssocID="{928BDFE7-B50C-4335-B931-72BE78029F5F}" presName="sibTrans" presStyleLbl="sibTrans2D1" presStyleIdx="0" presStyleCnt="0"/>
      <dgm:spPr/>
    </dgm:pt>
    <dgm:pt modelId="{912FB5D9-0DF2-4739-857F-91B604A2DD8B}" type="pres">
      <dgm:prSet presAssocID="{6C413324-9CCC-4E04-AB89-281C24E01365}" presName="compNode" presStyleCnt="0"/>
      <dgm:spPr/>
    </dgm:pt>
    <dgm:pt modelId="{EE541C2E-E7DC-423A-8194-885ED1D18C22}" type="pres">
      <dgm:prSet presAssocID="{6C413324-9CCC-4E04-AB89-281C24E01365}" presName="pictRect" presStyleLbl="node1" presStyleIdx="6" presStyleCnt="10"/>
      <dgm:spPr>
        <a:blipFill dpi="0" rotWithShape="1">
          <a:blip xmlns:r="http://schemas.openxmlformats.org/officeDocument/2006/relationships" r:embed="rId13">
            <a:extLst>
              <a:ext uri="{96DAC541-7B7A-43D3-8B79-37D633B846F1}">
                <asvg:svgBlip xmlns:asvg="http://schemas.microsoft.com/office/drawing/2016/SVG/main" r:embed="rId14"/>
              </a:ext>
            </a:extLst>
          </a:blip>
          <a:srcRect/>
          <a:stretch>
            <a:fillRect l="9413" t="-8908" r="9413" b="-8908"/>
          </a:stretch>
        </a:blipFill>
      </dgm:spPr>
      <dgm:extLst>
        <a:ext uri="{E40237B7-FDA0-4F09-8148-C483321AD2D9}">
          <dgm14:cNvPr xmlns:dgm14="http://schemas.microsoft.com/office/drawing/2010/diagram" id="0" name="" descr="Heart with pulse outline"/>
        </a:ext>
      </dgm:extLst>
    </dgm:pt>
    <dgm:pt modelId="{A9300FD1-B6C7-4688-996F-4D9277E906F0}" type="pres">
      <dgm:prSet presAssocID="{6C413324-9CCC-4E04-AB89-281C24E01365}" presName="textRect" presStyleLbl="revTx" presStyleIdx="6" presStyleCnt="10">
        <dgm:presLayoutVars>
          <dgm:bulletEnabled val="1"/>
        </dgm:presLayoutVars>
      </dgm:prSet>
      <dgm:spPr/>
    </dgm:pt>
    <dgm:pt modelId="{CB907057-B572-4D69-80AA-C91CA540836C}" type="pres">
      <dgm:prSet presAssocID="{64D5A116-13C8-4937-BB92-810799555B32}" presName="sibTrans" presStyleLbl="sibTrans2D1" presStyleIdx="0" presStyleCnt="0"/>
      <dgm:spPr/>
    </dgm:pt>
    <dgm:pt modelId="{9544598A-874F-48B9-A863-3C1596BD8861}" type="pres">
      <dgm:prSet presAssocID="{7BF2BDFF-D45F-46FE-A61B-8E9E7AAF472A}" presName="compNode" presStyleCnt="0"/>
      <dgm:spPr/>
    </dgm:pt>
    <dgm:pt modelId="{CD58AFB0-DB55-48EE-9149-8885274A7996}" type="pres">
      <dgm:prSet presAssocID="{7BF2BDFF-D45F-46FE-A61B-8E9E7AAF472A}" presName="pictRect" presStyleLbl="node1" presStyleIdx="7" presStyleCnt="10"/>
      <dgm:spPr>
        <a:blipFill dpi="0" rotWithShape="1">
          <a:blip xmlns:r="http://schemas.openxmlformats.org/officeDocument/2006/relationships" r:embed="rId15">
            <a:extLst>
              <a:ext uri="{96DAC541-7B7A-43D3-8B79-37D633B846F1}">
                <asvg:svgBlip xmlns:asvg="http://schemas.microsoft.com/office/drawing/2016/SVG/main" r:embed="rId16"/>
              </a:ext>
            </a:extLst>
          </a:blip>
          <a:srcRect/>
          <a:stretch>
            <a:fillRect l="18432" t="4183" r="18432" b="4183"/>
          </a:stretch>
        </a:blipFill>
      </dgm:spPr>
      <dgm:extLst>
        <a:ext uri="{E40237B7-FDA0-4F09-8148-C483321AD2D9}">
          <dgm14:cNvPr xmlns:dgm14="http://schemas.microsoft.com/office/drawing/2010/diagram" id="0" name="" descr="Clipboard Checked outline"/>
        </a:ext>
      </dgm:extLst>
    </dgm:pt>
    <dgm:pt modelId="{72CC156E-AD6E-44D9-960D-908217A85706}" type="pres">
      <dgm:prSet presAssocID="{7BF2BDFF-D45F-46FE-A61B-8E9E7AAF472A}" presName="textRect" presStyleLbl="revTx" presStyleIdx="7" presStyleCnt="10">
        <dgm:presLayoutVars>
          <dgm:bulletEnabled val="1"/>
        </dgm:presLayoutVars>
      </dgm:prSet>
      <dgm:spPr/>
    </dgm:pt>
    <dgm:pt modelId="{37AE3271-001E-49F5-95C0-1B2E083D5BF5}" type="pres">
      <dgm:prSet presAssocID="{ACE06797-7163-4B5A-897D-E3B860CCDB23}" presName="sibTrans" presStyleLbl="sibTrans2D1" presStyleIdx="0" presStyleCnt="0"/>
      <dgm:spPr/>
    </dgm:pt>
    <dgm:pt modelId="{A8FD2577-E6D7-44FE-9A05-9D083E6B37DB}" type="pres">
      <dgm:prSet presAssocID="{589E9E04-F4CF-452A-9842-9E005C638A94}" presName="compNode" presStyleCnt="0"/>
      <dgm:spPr/>
    </dgm:pt>
    <dgm:pt modelId="{732455B0-E4B4-4BEC-9D49-7146F8D51151}" type="pres">
      <dgm:prSet presAssocID="{589E9E04-F4CF-452A-9842-9E005C638A94}" presName="pictRect" presStyleLbl="node1" presStyleIdx="8" presStyleCnt="10"/>
      <dgm:spPr>
        <a:blipFill dpi="0" rotWithShape="1">
          <a:blip xmlns:r="http://schemas.openxmlformats.org/officeDocument/2006/relationships" r:embed="rId17">
            <a:extLst>
              <a:ext uri="{96DAC541-7B7A-43D3-8B79-37D633B846F1}">
                <asvg:svgBlip xmlns:asvg="http://schemas.microsoft.com/office/drawing/2016/SVG/main" r:embed="rId18"/>
              </a:ext>
            </a:extLst>
          </a:blip>
          <a:srcRect/>
          <a:stretch>
            <a:fillRect l="11668" t="4183" r="11668" b="4183"/>
          </a:stretch>
        </a:blipFill>
      </dgm:spPr>
      <dgm:extLst>
        <a:ext uri="{E40237B7-FDA0-4F09-8148-C483321AD2D9}">
          <dgm14:cNvPr xmlns:dgm14="http://schemas.microsoft.com/office/drawing/2010/diagram" id="0" name="" descr="Topography Map with solid fill"/>
        </a:ext>
      </dgm:extLst>
    </dgm:pt>
    <dgm:pt modelId="{240055DB-5C97-414E-B3CE-C68D2AE9F8FD}" type="pres">
      <dgm:prSet presAssocID="{589E9E04-F4CF-452A-9842-9E005C638A94}" presName="textRect" presStyleLbl="revTx" presStyleIdx="8" presStyleCnt="10">
        <dgm:presLayoutVars>
          <dgm:bulletEnabled val="1"/>
        </dgm:presLayoutVars>
      </dgm:prSet>
      <dgm:spPr/>
    </dgm:pt>
    <dgm:pt modelId="{06AAB7BA-9BB6-44B0-90E7-068D6C178C83}" type="pres">
      <dgm:prSet presAssocID="{0CE94193-F496-43EE-B470-B3405DB68B8F}" presName="sibTrans" presStyleLbl="sibTrans2D1" presStyleIdx="0" presStyleCnt="0"/>
      <dgm:spPr/>
    </dgm:pt>
    <dgm:pt modelId="{D24F5D0C-8CDC-449C-B24A-0FDB970046BD}" type="pres">
      <dgm:prSet presAssocID="{A1389A2E-439B-4D4D-BF76-1CF915CF9BFF}" presName="compNode" presStyleCnt="0"/>
      <dgm:spPr/>
    </dgm:pt>
    <dgm:pt modelId="{7AA36894-5B24-4E83-A142-94C3445D894D}" type="pres">
      <dgm:prSet presAssocID="{A1389A2E-439B-4D4D-BF76-1CF915CF9BFF}" presName="pictRect" presStyleLbl="node1" presStyleIdx="9" presStyleCnt="10"/>
      <dgm:spPr>
        <a:blipFill dpi="0" rotWithShape="1">
          <a:blip xmlns:r="http://schemas.openxmlformats.org/officeDocument/2006/relationships" r:embed="rId19">
            <a:extLst>
              <a:ext uri="{96DAC541-7B7A-43D3-8B79-37D633B846F1}">
                <asvg:svgBlip xmlns:asvg="http://schemas.microsoft.com/office/drawing/2016/SVG/main" r:embed="rId20"/>
              </a:ext>
            </a:extLst>
          </a:blip>
          <a:srcRect/>
          <a:stretch>
            <a:fillRect l="9413" t="-2362" r="9413" b="-2362"/>
          </a:stretch>
        </a:blipFill>
      </dgm:spPr>
      <dgm:extLst>
        <a:ext uri="{E40237B7-FDA0-4F09-8148-C483321AD2D9}">
          <dgm14:cNvPr xmlns:dgm14="http://schemas.microsoft.com/office/drawing/2010/diagram" id="0" name="" descr="Illustrator with solid fill"/>
        </a:ext>
      </dgm:extLst>
    </dgm:pt>
    <dgm:pt modelId="{6CF5811A-6B39-4D3E-BF61-F27C326F2597}" type="pres">
      <dgm:prSet presAssocID="{A1389A2E-439B-4D4D-BF76-1CF915CF9BFF}" presName="textRect" presStyleLbl="revTx" presStyleIdx="9" presStyleCnt="10">
        <dgm:presLayoutVars>
          <dgm:bulletEnabled val="1"/>
        </dgm:presLayoutVars>
      </dgm:prSet>
      <dgm:spPr/>
    </dgm:pt>
  </dgm:ptLst>
  <dgm:cxnLst>
    <dgm:cxn modelId="{B182C202-2D76-478F-9AF1-8591B5751DAB}" type="presOf" srcId="{64D5A116-13C8-4937-BB92-810799555B32}" destId="{CB907057-B572-4D69-80AA-C91CA540836C}" srcOrd="0" destOrd="0" presId="urn:microsoft.com/office/officeart/2005/8/layout/pList1"/>
    <dgm:cxn modelId="{3759CF11-6D2C-4CE6-9744-89356606A9C2}" type="presOf" srcId="{A1389A2E-439B-4D4D-BF76-1CF915CF9BFF}" destId="{6CF5811A-6B39-4D3E-BF61-F27C326F2597}" srcOrd="0" destOrd="0" presId="urn:microsoft.com/office/officeart/2005/8/layout/pList1"/>
    <dgm:cxn modelId="{17811818-ECCA-45B9-A687-BC36E9B12261}" type="presOf" srcId="{D9D50D60-9860-42AD-AA8A-F22FE82AFC9B}" destId="{5C23977E-C9D5-4BD5-88A3-2D1C3100FC12}" srcOrd="0" destOrd="0" presId="urn:microsoft.com/office/officeart/2005/8/layout/pList1"/>
    <dgm:cxn modelId="{D7398F1E-0408-4B19-BAD2-14255FECE7FE}" type="presOf" srcId="{ACE06797-7163-4B5A-897D-E3B860CCDB23}" destId="{37AE3271-001E-49F5-95C0-1B2E083D5BF5}" srcOrd="0" destOrd="0" presId="urn:microsoft.com/office/officeart/2005/8/layout/pList1"/>
    <dgm:cxn modelId="{BF658824-9E22-42DF-AC4D-A391833D08B7}" type="presOf" srcId="{54D82A01-F473-49AC-99BB-CEDFC9B404D3}" destId="{93C34232-AE3F-40F1-9A4B-A3E20C26F9F2}" srcOrd="0" destOrd="0" presId="urn:microsoft.com/office/officeart/2005/8/layout/pList1"/>
    <dgm:cxn modelId="{9FC3A52F-A48F-4E4C-9E32-9DBFCB9E66F1}" type="presOf" srcId="{34E2CD4A-2FCA-4863-B4F3-4B8D16396523}" destId="{6D08FD95-C12C-4A79-A798-61DC3F8D7258}" srcOrd="0" destOrd="0" presId="urn:microsoft.com/office/officeart/2005/8/layout/pList1"/>
    <dgm:cxn modelId="{76AF9E34-04A5-494E-8BC3-BE037C69DF21}" srcId="{DAC412F8-1F8B-4ECB-89B3-79B98C6650A3}" destId="{981E58E0-F4DE-4C77-BF6F-02E8D5E0829F}" srcOrd="3" destOrd="0" parTransId="{49A23229-6276-40B0-931E-2C503520C187}" sibTransId="{087F1B5E-CC2F-41E2-A3EB-83AAC6327945}"/>
    <dgm:cxn modelId="{502B713F-FF09-4E06-BBBF-AA796F892D95}" type="presOf" srcId="{0CE94193-F496-43EE-B470-B3405DB68B8F}" destId="{06AAB7BA-9BB6-44B0-90E7-068D6C178C83}" srcOrd="0" destOrd="0" presId="urn:microsoft.com/office/officeart/2005/8/layout/pList1"/>
    <dgm:cxn modelId="{39913246-CBE8-479F-A2A5-EAFF9586A67E}" type="presOf" srcId="{DAC412F8-1F8B-4ECB-89B3-79B98C6650A3}" destId="{D35DA29E-77FC-401D-9193-44A340A57CC0}" srcOrd="0" destOrd="0" presId="urn:microsoft.com/office/officeart/2005/8/layout/pList1"/>
    <dgm:cxn modelId="{DAFE7747-BFB8-4F15-B6BB-5F100848596D}" srcId="{DAC412F8-1F8B-4ECB-89B3-79B98C6650A3}" destId="{EEE6AA37-0A53-47C4-B0D5-AF92BBEE2C32}" srcOrd="2" destOrd="0" parTransId="{5283A172-D3DF-4F30-9F30-A089BA612E29}" sibTransId="{34E2CD4A-2FCA-4863-B4F3-4B8D16396523}"/>
    <dgm:cxn modelId="{497B734B-9996-4678-8FBC-36FD41CCF227}" type="presOf" srcId="{E0D293B5-BB09-47A6-BD08-DD0E75AA3938}" destId="{F04D0E4C-C276-4DB1-A325-C53D8CE98218}" srcOrd="0" destOrd="0" presId="urn:microsoft.com/office/officeart/2005/8/layout/pList1"/>
    <dgm:cxn modelId="{EB6F2D6C-DA3C-4B0B-B591-F3DBCE8BB972}" srcId="{DAC412F8-1F8B-4ECB-89B3-79B98C6650A3}" destId="{589E9E04-F4CF-452A-9842-9E005C638A94}" srcOrd="8" destOrd="0" parTransId="{F440AD4C-5DAA-41D8-8330-B7DFBD4206B5}" sibTransId="{0CE94193-F496-43EE-B470-B3405DB68B8F}"/>
    <dgm:cxn modelId="{29CC6256-6620-446D-9136-101D548C7725}" srcId="{DAC412F8-1F8B-4ECB-89B3-79B98C6650A3}" destId="{A1389A2E-439B-4D4D-BF76-1CF915CF9BFF}" srcOrd="9" destOrd="0" parTransId="{0A9290FE-2183-464C-BB38-61D0E22CEAF2}" sibTransId="{F3374068-0008-434F-8058-79060AE1E9AB}"/>
    <dgm:cxn modelId="{5740EC76-1379-4322-BAAD-920A0F2C2695}" srcId="{DAC412F8-1F8B-4ECB-89B3-79B98C6650A3}" destId="{D9D50D60-9860-42AD-AA8A-F22FE82AFC9B}" srcOrd="5" destOrd="0" parTransId="{0B77D335-053E-4FFA-81BB-920C1A129557}" sibTransId="{928BDFE7-B50C-4335-B931-72BE78029F5F}"/>
    <dgm:cxn modelId="{46D9987B-9969-4EE5-A64A-0C355BEA4AE5}" type="presOf" srcId="{75EAE0A3-CB06-4478-B045-D742E7A40433}" destId="{FAE01D1C-5807-4DAC-AA42-8C37C88CC29F}" srcOrd="0" destOrd="0" presId="urn:microsoft.com/office/officeart/2005/8/layout/pList1"/>
    <dgm:cxn modelId="{A1A37486-681C-4582-9841-5F9C782ABB65}" srcId="{DAC412F8-1F8B-4ECB-89B3-79B98C6650A3}" destId="{7BF2BDFF-D45F-46FE-A61B-8E9E7AAF472A}" srcOrd="7" destOrd="0" parTransId="{9388B1D0-219D-475E-A913-C37F9E819B04}" sibTransId="{ACE06797-7163-4B5A-897D-E3B860CCDB23}"/>
    <dgm:cxn modelId="{8FFFB78B-7188-4B0B-B305-B463E9170D10}" type="presOf" srcId="{981E58E0-F4DE-4C77-BF6F-02E8D5E0829F}" destId="{C9499E12-1250-4071-842C-87B7924B1D55}" srcOrd="0" destOrd="0" presId="urn:microsoft.com/office/officeart/2005/8/layout/pList1"/>
    <dgm:cxn modelId="{14449E90-9D03-4632-8C85-1FD9338051E6}" srcId="{DAC412F8-1F8B-4ECB-89B3-79B98C6650A3}" destId="{6C413324-9CCC-4E04-AB89-281C24E01365}" srcOrd="6" destOrd="0" parTransId="{3BC894C6-5628-4766-9018-D306B9E111E1}" sibTransId="{64D5A116-13C8-4937-BB92-810799555B32}"/>
    <dgm:cxn modelId="{2781F6A2-BF9C-4BDE-9A08-067D0D2DE6F5}" type="presOf" srcId="{EEE6AA37-0A53-47C4-B0D5-AF92BBEE2C32}" destId="{135DD0B2-2D4F-42B2-AD4D-0638176F2846}" srcOrd="0" destOrd="0" presId="urn:microsoft.com/office/officeart/2005/8/layout/pList1"/>
    <dgm:cxn modelId="{28E85FAD-70EE-4DF5-8EA6-837F1A1912E8}" type="presOf" srcId="{EB2A6C2C-FB63-4568-85A0-52EE0BFF53B4}" destId="{F5869DB0-F78E-47DF-BD5D-5BA48C984033}" srcOrd="0" destOrd="0" presId="urn:microsoft.com/office/officeart/2005/8/layout/pList1"/>
    <dgm:cxn modelId="{6465DDAE-03C3-438F-9D49-CF5D712786D9}" srcId="{DAC412F8-1F8B-4ECB-89B3-79B98C6650A3}" destId="{54D82A01-F473-49AC-99BB-CEDFC9B404D3}" srcOrd="1" destOrd="0" parTransId="{C701B9C5-A5AA-4AF4-995B-A17FDDE929D5}" sibTransId="{E0D293B5-BB09-47A6-BD08-DD0E75AA3938}"/>
    <dgm:cxn modelId="{49E0EEB0-4A8E-4C7A-B188-0515C69A1A70}" type="presOf" srcId="{087F1B5E-CC2F-41E2-A3EB-83AAC6327945}" destId="{4AA3620A-3C9D-4EAF-850B-BC65EFD5D392}" srcOrd="0" destOrd="0" presId="urn:microsoft.com/office/officeart/2005/8/layout/pList1"/>
    <dgm:cxn modelId="{2368E1B9-7C66-4F4F-ABC4-D4C42B33FEF5}" type="presOf" srcId="{928BDFE7-B50C-4335-B931-72BE78029F5F}" destId="{41B79F79-C854-4144-95F0-DC035BA811BC}" srcOrd="0" destOrd="0" presId="urn:microsoft.com/office/officeart/2005/8/layout/pList1"/>
    <dgm:cxn modelId="{6F4B93D1-B99D-4A8A-8AAC-54C3DD4FA922}" srcId="{DAC412F8-1F8B-4ECB-89B3-79B98C6650A3}" destId="{DA4FA9FB-A3FA-47C0-A96F-80EC17DDA0C5}" srcOrd="4" destOrd="0" parTransId="{CE2E3630-B0F2-40D2-A0B1-AF3C648E9E49}" sibTransId="{EB2A6C2C-FB63-4568-85A0-52EE0BFF53B4}"/>
    <dgm:cxn modelId="{540AB6D2-1906-42B2-8ED9-161696F1DAB6}" type="presOf" srcId="{527342AC-084D-487C-BE89-30EC06248C74}" destId="{47B3CCDE-A463-4F5F-A0A0-D6CCD3FBE7E0}" srcOrd="0" destOrd="0" presId="urn:microsoft.com/office/officeart/2005/8/layout/pList1"/>
    <dgm:cxn modelId="{5ED875DE-7DBA-4F06-A266-08BA8E83484E}" type="presOf" srcId="{6C413324-9CCC-4E04-AB89-281C24E01365}" destId="{A9300FD1-B6C7-4688-996F-4D9277E906F0}" srcOrd="0" destOrd="0" presId="urn:microsoft.com/office/officeart/2005/8/layout/pList1"/>
    <dgm:cxn modelId="{C5DA47EC-68C6-4F99-B137-FCAF2A6E2E3F}" type="presOf" srcId="{589E9E04-F4CF-452A-9842-9E005C638A94}" destId="{240055DB-5C97-414E-B3CE-C68D2AE9F8FD}" srcOrd="0" destOrd="0" presId="urn:microsoft.com/office/officeart/2005/8/layout/pList1"/>
    <dgm:cxn modelId="{8D5A8DEE-CCAC-456B-BA3C-247C7D0E6FDA}" type="presOf" srcId="{DA4FA9FB-A3FA-47C0-A96F-80EC17DDA0C5}" destId="{3D3A84BD-CCB8-4D99-BFCF-921CE0B91457}" srcOrd="0" destOrd="0" presId="urn:microsoft.com/office/officeart/2005/8/layout/pList1"/>
    <dgm:cxn modelId="{2581E8EE-E7CF-4FCB-8565-34FF2B9DE5BA}" type="presOf" srcId="{7BF2BDFF-D45F-46FE-A61B-8E9E7AAF472A}" destId="{72CC156E-AD6E-44D9-960D-908217A85706}" srcOrd="0" destOrd="0" presId="urn:microsoft.com/office/officeart/2005/8/layout/pList1"/>
    <dgm:cxn modelId="{5CA21AF8-48CE-48ED-BCE8-59DBAE9C6D2D}" srcId="{DAC412F8-1F8B-4ECB-89B3-79B98C6650A3}" destId="{75EAE0A3-CB06-4478-B045-D742E7A40433}" srcOrd="0" destOrd="0" parTransId="{B0C2107D-6541-497C-9C43-DA460830FC84}" sibTransId="{527342AC-084D-487C-BE89-30EC06248C74}"/>
    <dgm:cxn modelId="{6CD4520E-E057-4D9A-B9A4-8A1D5C9633E7}" type="presParOf" srcId="{D35DA29E-77FC-401D-9193-44A340A57CC0}" destId="{2AEF3871-583A-4C65-83ED-FC31B02D8E3F}" srcOrd="0" destOrd="0" presId="urn:microsoft.com/office/officeart/2005/8/layout/pList1"/>
    <dgm:cxn modelId="{BB5A6C28-1716-4136-9F62-4ED70B956590}" type="presParOf" srcId="{2AEF3871-583A-4C65-83ED-FC31B02D8E3F}" destId="{51E664E0-AA04-4063-924C-194F40E74238}" srcOrd="0" destOrd="0" presId="urn:microsoft.com/office/officeart/2005/8/layout/pList1"/>
    <dgm:cxn modelId="{5CB1A10B-4036-4B25-A096-585B99CDBE84}" type="presParOf" srcId="{2AEF3871-583A-4C65-83ED-FC31B02D8E3F}" destId="{FAE01D1C-5807-4DAC-AA42-8C37C88CC29F}" srcOrd="1" destOrd="0" presId="urn:microsoft.com/office/officeart/2005/8/layout/pList1"/>
    <dgm:cxn modelId="{27F335B7-A779-4E54-8F2B-9E373B45E41D}" type="presParOf" srcId="{D35DA29E-77FC-401D-9193-44A340A57CC0}" destId="{47B3CCDE-A463-4F5F-A0A0-D6CCD3FBE7E0}" srcOrd="1" destOrd="0" presId="urn:microsoft.com/office/officeart/2005/8/layout/pList1"/>
    <dgm:cxn modelId="{C187E871-4565-43A9-839D-7CA0D16D5370}" type="presParOf" srcId="{D35DA29E-77FC-401D-9193-44A340A57CC0}" destId="{FC950962-42A0-424E-B231-9E11122C0ADA}" srcOrd="2" destOrd="0" presId="urn:microsoft.com/office/officeart/2005/8/layout/pList1"/>
    <dgm:cxn modelId="{63FB7CAE-D4AC-485A-BC47-E0F47C382559}" type="presParOf" srcId="{FC950962-42A0-424E-B231-9E11122C0ADA}" destId="{0FF80988-2AF1-45B6-8B46-B66F1B147FDE}" srcOrd="0" destOrd="0" presId="urn:microsoft.com/office/officeart/2005/8/layout/pList1"/>
    <dgm:cxn modelId="{CEAB3502-8ACC-4E4A-9A11-B625FC271ECD}" type="presParOf" srcId="{FC950962-42A0-424E-B231-9E11122C0ADA}" destId="{93C34232-AE3F-40F1-9A4B-A3E20C26F9F2}" srcOrd="1" destOrd="0" presId="urn:microsoft.com/office/officeart/2005/8/layout/pList1"/>
    <dgm:cxn modelId="{E8FF16EB-B38D-40DB-B0A2-F51AAC6805EC}" type="presParOf" srcId="{D35DA29E-77FC-401D-9193-44A340A57CC0}" destId="{F04D0E4C-C276-4DB1-A325-C53D8CE98218}" srcOrd="3" destOrd="0" presId="urn:microsoft.com/office/officeart/2005/8/layout/pList1"/>
    <dgm:cxn modelId="{29CD6E11-DBA8-4835-9DD1-3B5CE5B6769E}" type="presParOf" srcId="{D35DA29E-77FC-401D-9193-44A340A57CC0}" destId="{389EE850-D1AF-498A-B04E-E5BC7CA400B1}" srcOrd="4" destOrd="0" presId="urn:microsoft.com/office/officeart/2005/8/layout/pList1"/>
    <dgm:cxn modelId="{788A5393-937E-4E94-AD02-9F22359CB7EE}" type="presParOf" srcId="{389EE850-D1AF-498A-B04E-E5BC7CA400B1}" destId="{D14A5CBC-CE6D-44F3-B75D-C936FF81EF0C}" srcOrd="0" destOrd="0" presId="urn:microsoft.com/office/officeart/2005/8/layout/pList1"/>
    <dgm:cxn modelId="{3065B1A6-709C-4CAC-925E-A6C328B680AC}" type="presParOf" srcId="{389EE850-D1AF-498A-B04E-E5BC7CA400B1}" destId="{135DD0B2-2D4F-42B2-AD4D-0638176F2846}" srcOrd="1" destOrd="0" presId="urn:microsoft.com/office/officeart/2005/8/layout/pList1"/>
    <dgm:cxn modelId="{FBDF8493-9E5D-447C-B759-DF8D3C6B0553}" type="presParOf" srcId="{D35DA29E-77FC-401D-9193-44A340A57CC0}" destId="{6D08FD95-C12C-4A79-A798-61DC3F8D7258}" srcOrd="5" destOrd="0" presId="urn:microsoft.com/office/officeart/2005/8/layout/pList1"/>
    <dgm:cxn modelId="{1969B33A-EC8D-45B9-95FF-096C2339F71B}" type="presParOf" srcId="{D35DA29E-77FC-401D-9193-44A340A57CC0}" destId="{2844A52C-883C-4584-81B3-27A856AFB6C0}" srcOrd="6" destOrd="0" presId="urn:microsoft.com/office/officeart/2005/8/layout/pList1"/>
    <dgm:cxn modelId="{CF7A9F01-A76C-4BC0-8652-3D0E269592A3}" type="presParOf" srcId="{2844A52C-883C-4584-81B3-27A856AFB6C0}" destId="{668FF640-38F9-4C63-84A2-29E671D37B93}" srcOrd="0" destOrd="0" presId="urn:microsoft.com/office/officeart/2005/8/layout/pList1"/>
    <dgm:cxn modelId="{A2C17561-D09D-46A7-823A-C981E04E715E}" type="presParOf" srcId="{2844A52C-883C-4584-81B3-27A856AFB6C0}" destId="{C9499E12-1250-4071-842C-87B7924B1D55}" srcOrd="1" destOrd="0" presId="urn:microsoft.com/office/officeart/2005/8/layout/pList1"/>
    <dgm:cxn modelId="{12EBC8D7-E720-4DDC-AEEA-38853B0623BE}" type="presParOf" srcId="{D35DA29E-77FC-401D-9193-44A340A57CC0}" destId="{4AA3620A-3C9D-4EAF-850B-BC65EFD5D392}" srcOrd="7" destOrd="0" presId="urn:microsoft.com/office/officeart/2005/8/layout/pList1"/>
    <dgm:cxn modelId="{AE3982E8-9CAA-44D6-BAC6-507274EA2804}" type="presParOf" srcId="{D35DA29E-77FC-401D-9193-44A340A57CC0}" destId="{A29CF745-7BD0-42FC-9560-C1005F0F0D7F}" srcOrd="8" destOrd="0" presId="urn:microsoft.com/office/officeart/2005/8/layout/pList1"/>
    <dgm:cxn modelId="{155BF3F3-BC26-4A85-B593-E685AEA5AF31}" type="presParOf" srcId="{A29CF745-7BD0-42FC-9560-C1005F0F0D7F}" destId="{10D2C82F-759B-42A6-95BE-AD19942FF2A8}" srcOrd="0" destOrd="0" presId="urn:microsoft.com/office/officeart/2005/8/layout/pList1"/>
    <dgm:cxn modelId="{4100CE39-ECFB-4496-890A-50DE292359D3}" type="presParOf" srcId="{A29CF745-7BD0-42FC-9560-C1005F0F0D7F}" destId="{3D3A84BD-CCB8-4D99-BFCF-921CE0B91457}" srcOrd="1" destOrd="0" presId="urn:microsoft.com/office/officeart/2005/8/layout/pList1"/>
    <dgm:cxn modelId="{83F2D3FB-42D0-4F57-B3B5-AF7BF02FC42F}" type="presParOf" srcId="{D35DA29E-77FC-401D-9193-44A340A57CC0}" destId="{F5869DB0-F78E-47DF-BD5D-5BA48C984033}" srcOrd="9" destOrd="0" presId="urn:microsoft.com/office/officeart/2005/8/layout/pList1"/>
    <dgm:cxn modelId="{3EE98509-B42E-4491-821B-C9671F6C32DE}" type="presParOf" srcId="{D35DA29E-77FC-401D-9193-44A340A57CC0}" destId="{DEBB2D73-9EEC-4195-97C2-DC10800D791E}" srcOrd="10" destOrd="0" presId="urn:microsoft.com/office/officeart/2005/8/layout/pList1"/>
    <dgm:cxn modelId="{65D0337A-FC25-4515-80D9-21991CF5B432}" type="presParOf" srcId="{DEBB2D73-9EEC-4195-97C2-DC10800D791E}" destId="{7E9E413F-240D-4537-BD31-0A64F747954B}" srcOrd="0" destOrd="0" presId="urn:microsoft.com/office/officeart/2005/8/layout/pList1"/>
    <dgm:cxn modelId="{9746D589-AC2D-4C73-BD61-9FCA7B260E33}" type="presParOf" srcId="{DEBB2D73-9EEC-4195-97C2-DC10800D791E}" destId="{5C23977E-C9D5-4BD5-88A3-2D1C3100FC12}" srcOrd="1" destOrd="0" presId="urn:microsoft.com/office/officeart/2005/8/layout/pList1"/>
    <dgm:cxn modelId="{A0388836-5544-458F-9DE7-30CBCEF3F282}" type="presParOf" srcId="{D35DA29E-77FC-401D-9193-44A340A57CC0}" destId="{41B79F79-C854-4144-95F0-DC035BA811BC}" srcOrd="11" destOrd="0" presId="urn:microsoft.com/office/officeart/2005/8/layout/pList1"/>
    <dgm:cxn modelId="{75D9EEC2-3F7B-41EC-9378-844FD1CAA847}" type="presParOf" srcId="{D35DA29E-77FC-401D-9193-44A340A57CC0}" destId="{912FB5D9-0DF2-4739-857F-91B604A2DD8B}" srcOrd="12" destOrd="0" presId="urn:microsoft.com/office/officeart/2005/8/layout/pList1"/>
    <dgm:cxn modelId="{655AB9B7-34F3-4A46-90D4-44F794F89071}" type="presParOf" srcId="{912FB5D9-0DF2-4739-857F-91B604A2DD8B}" destId="{EE541C2E-E7DC-423A-8194-885ED1D18C22}" srcOrd="0" destOrd="0" presId="urn:microsoft.com/office/officeart/2005/8/layout/pList1"/>
    <dgm:cxn modelId="{82C46147-6123-4C09-990B-C9DAB2DCDB1B}" type="presParOf" srcId="{912FB5D9-0DF2-4739-857F-91B604A2DD8B}" destId="{A9300FD1-B6C7-4688-996F-4D9277E906F0}" srcOrd="1" destOrd="0" presId="urn:microsoft.com/office/officeart/2005/8/layout/pList1"/>
    <dgm:cxn modelId="{0009B67A-89D2-4485-B80B-BD0AB5202EFC}" type="presParOf" srcId="{D35DA29E-77FC-401D-9193-44A340A57CC0}" destId="{CB907057-B572-4D69-80AA-C91CA540836C}" srcOrd="13" destOrd="0" presId="urn:microsoft.com/office/officeart/2005/8/layout/pList1"/>
    <dgm:cxn modelId="{B4F6C626-CDBC-469F-BEA7-0751D6CBFA11}" type="presParOf" srcId="{D35DA29E-77FC-401D-9193-44A340A57CC0}" destId="{9544598A-874F-48B9-A863-3C1596BD8861}" srcOrd="14" destOrd="0" presId="urn:microsoft.com/office/officeart/2005/8/layout/pList1"/>
    <dgm:cxn modelId="{97B25F00-B7C2-45B5-9B5B-858A39BC1855}" type="presParOf" srcId="{9544598A-874F-48B9-A863-3C1596BD8861}" destId="{CD58AFB0-DB55-48EE-9149-8885274A7996}" srcOrd="0" destOrd="0" presId="urn:microsoft.com/office/officeart/2005/8/layout/pList1"/>
    <dgm:cxn modelId="{27F7724C-97A7-4C7A-B0A4-BB0D95033F72}" type="presParOf" srcId="{9544598A-874F-48B9-A863-3C1596BD8861}" destId="{72CC156E-AD6E-44D9-960D-908217A85706}" srcOrd="1" destOrd="0" presId="urn:microsoft.com/office/officeart/2005/8/layout/pList1"/>
    <dgm:cxn modelId="{3F20A8CE-9451-4340-84AE-958CE87C5007}" type="presParOf" srcId="{D35DA29E-77FC-401D-9193-44A340A57CC0}" destId="{37AE3271-001E-49F5-95C0-1B2E083D5BF5}" srcOrd="15" destOrd="0" presId="urn:microsoft.com/office/officeart/2005/8/layout/pList1"/>
    <dgm:cxn modelId="{2F9B187A-9F40-42C4-A078-E5E20B27951E}" type="presParOf" srcId="{D35DA29E-77FC-401D-9193-44A340A57CC0}" destId="{A8FD2577-E6D7-44FE-9A05-9D083E6B37DB}" srcOrd="16" destOrd="0" presId="urn:microsoft.com/office/officeart/2005/8/layout/pList1"/>
    <dgm:cxn modelId="{0AF91B2B-43B2-443D-91A5-3E10D855A4FF}" type="presParOf" srcId="{A8FD2577-E6D7-44FE-9A05-9D083E6B37DB}" destId="{732455B0-E4B4-4BEC-9D49-7146F8D51151}" srcOrd="0" destOrd="0" presId="urn:microsoft.com/office/officeart/2005/8/layout/pList1"/>
    <dgm:cxn modelId="{DE5F6126-03C8-47E5-9CC9-E7F3E3DB323F}" type="presParOf" srcId="{A8FD2577-E6D7-44FE-9A05-9D083E6B37DB}" destId="{240055DB-5C97-414E-B3CE-C68D2AE9F8FD}" srcOrd="1" destOrd="0" presId="urn:microsoft.com/office/officeart/2005/8/layout/pList1"/>
    <dgm:cxn modelId="{3F947851-F99F-4A5E-A6D8-7AAB33C30739}" type="presParOf" srcId="{D35DA29E-77FC-401D-9193-44A340A57CC0}" destId="{06AAB7BA-9BB6-44B0-90E7-068D6C178C83}" srcOrd="17" destOrd="0" presId="urn:microsoft.com/office/officeart/2005/8/layout/pList1"/>
    <dgm:cxn modelId="{F20C6F6C-C392-4C7D-9122-A221B262ABC5}" type="presParOf" srcId="{D35DA29E-77FC-401D-9193-44A340A57CC0}" destId="{D24F5D0C-8CDC-449C-B24A-0FDB970046BD}" srcOrd="18" destOrd="0" presId="urn:microsoft.com/office/officeart/2005/8/layout/pList1"/>
    <dgm:cxn modelId="{B307F4F0-096C-4831-9CE1-900BDDEC12C9}" type="presParOf" srcId="{D24F5D0C-8CDC-449C-B24A-0FDB970046BD}" destId="{7AA36894-5B24-4E83-A142-94C3445D894D}" srcOrd="0" destOrd="0" presId="urn:microsoft.com/office/officeart/2005/8/layout/pList1"/>
    <dgm:cxn modelId="{58925546-F19B-43A4-9691-24C0F50B8D25}" type="presParOf" srcId="{D24F5D0C-8CDC-449C-B24A-0FDB970046BD}" destId="{6CF5811A-6B39-4D3E-BF61-F27C326F2597}"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0ECA7DE-313C-421C-A642-30D6A9338879}" type="doc">
      <dgm:prSet loTypeId="urn:microsoft.com/office/officeart/2005/8/layout/radial5" loCatId="cycle" qsTypeId="urn:microsoft.com/office/officeart/2005/8/quickstyle/simple1" qsCatId="simple" csTypeId="urn:microsoft.com/office/officeart/2005/8/colors/colorful1" csCatId="colorful" phldr="1"/>
      <dgm:spPr/>
      <dgm:t>
        <a:bodyPr/>
        <a:lstStyle/>
        <a:p>
          <a:endParaRPr lang="en-US"/>
        </a:p>
      </dgm:t>
    </dgm:pt>
    <dgm:pt modelId="{DDF20250-440E-48F5-8A0D-FFC7507AD12C}">
      <dgm:prSet phldrT="[Text]"/>
      <dgm:spPr/>
      <dgm:t>
        <a:bodyPr/>
        <a:lstStyle/>
        <a:p>
          <a:r>
            <a:rPr lang="en-US"/>
            <a:t>Albacore</a:t>
          </a:r>
        </a:p>
        <a:p>
          <a:endParaRPr lang="en-US"/>
        </a:p>
      </dgm:t>
    </dgm:pt>
    <dgm:pt modelId="{6A37C7A0-D344-4F54-A32C-3CAD5F9FA96C}" type="parTrans" cxnId="{B4AB8955-F8C2-4F74-91BB-8FB5EA40B904}">
      <dgm:prSet/>
      <dgm:spPr/>
      <dgm:t>
        <a:bodyPr/>
        <a:lstStyle/>
        <a:p>
          <a:endParaRPr lang="en-US"/>
        </a:p>
      </dgm:t>
    </dgm:pt>
    <dgm:pt modelId="{C65DDDE0-19A7-4AD8-9059-807236A171E4}" type="sibTrans" cxnId="{B4AB8955-F8C2-4F74-91BB-8FB5EA40B904}">
      <dgm:prSet/>
      <dgm:spPr/>
      <dgm:t>
        <a:bodyPr/>
        <a:lstStyle/>
        <a:p>
          <a:endParaRPr lang="en-US"/>
        </a:p>
      </dgm:t>
    </dgm:pt>
    <dgm:pt modelId="{A9A2F883-B102-423C-860D-E041A49B4E47}">
      <dgm:prSet phldrT="[Text]"/>
      <dgm:spPr/>
      <dgm:t>
        <a:bodyPr/>
        <a:lstStyle/>
        <a:p>
          <a:r>
            <a:rPr lang="en-US"/>
            <a:t>Horizon</a:t>
          </a:r>
        </a:p>
      </dgm:t>
    </dgm:pt>
    <dgm:pt modelId="{C341216C-7E3B-4A14-B5AC-B512FEDF84F2}" type="parTrans" cxnId="{31A2A6AF-0A66-425F-A857-8C8BB7F31CBA}">
      <dgm:prSet/>
      <dgm:spPr/>
      <dgm:t>
        <a:bodyPr/>
        <a:lstStyle/>
        <a:p>
          <a:endParaRPr lang="en-US"/>
        </a:p>
      </dgm:t>
    </dgm:pt>
    <dgm:pt modelId="{F11DAC4D-D5DA-46C4-AF0A-58A13BF68818}" type="sibTrans" cxnId="{31A2A6AF-0A66-425F-A857-8C8BB7F31CBA}">
      <dgm:prSet/>
      <dgm:spPr/>
      <dgm:t>
        <a:bodyPr/>
        <a:lstStyle/>
        <a:p>
          <a:endParaRPr lang="en-US"/>
        </a:p>
      </dgm:t>
    </dgm:pt>
    <dgm:pt modelId="{18F18EF2-FC7F-4E16-A78E-4E1AAB377C74}">
      <dgm:prSet phldrT="[Text]"/>
      <dgm:spPr/>
      <dgm:t>
        <a:bodyPr/>
        <a:lstStyle/>
        <a:p>
          <a:r>
            <a:rPr lang="en-US"/>
            <a:t>Sea Shadow</a:t>
          </a:r>
        </a:p>
      </dgm:t>
    </dgm:pt>
    <dgm:pt modelId="{AD7AD5FE-63E8-4125-9ED4-2C7E16081D03}" type="parTrans" cxnId="{4F237CDB-6C20-4BDB-B8DF-E92AEF044CAB}">
      <dgm:prSet/>
      <dgm:spPr/>
      <dgm:t>
        <a:bodyPr/>
        <a:lstStyle/>
        <a:p>
          <a:endParaRPr lang="en-US"/>
        </a:p>
      </dgm:t>
    </dgm:pt>
    <dgm:pt modelId="{4D3C497C-3C98-40CA-99E0-260DF16D0979}" type="sibTrans" cxnId="{4F237CDB-6C20-4BDB-B8DF-E92AEF044CAB}">
      <dgm:prSet/>
      <dgm:spPr/>
      <dgm:t>
        <a:bodyPr/>
        <a:lstStyle/>
        <a:p>
          <a:endParaRPr lang="en-US"/>
        </a:p>
      </dgm:t>
    </dgm:pt>
    <dgm:pt modelId="{4978FC27-A41D-452C-9098-71649B4305DB}">
      <dgm:prSet phldrT="[Text]"/>
      <dgm:spPr/>
      <dgm:t>
        <a:bodyPr/>
        <a:lstStyle/>
        <a:p>
          <a:r>
            <a:rPr lang="en-US"/>
            <a:t>Seawolf</a:t>
          </a:r>
        </a:p>
      </dgm:t>
    </dgm:pt>
    <dgm:pt modelId="{E8AA0B2C-3E35-46FB-BC9A-74FD9C7C8049}" type="parTrans" cxnId="{B724DE5B-2CE4-4C58-8153-D323C77C1BCD}">
      <dgm:prSet/>
      <dgm:spPr/>
      <dgm:t>
        <a:bodyPr/>
        <a:lstStyle/>
        <a:p>
          <a:endParaRPr lang="en-US"/>
        </a:p>
      </dgm:t>
    </dgm:pt>
    <dgm:pt modelId="{15455ED4-2FAA-4045-B8D0-B4872686AE9B}" type="sibTrans" cxnId="{B724DE5B-2CE4-4C58-8153-D323C77C1BCD}">
      <dgm:prSet/>
      <dgm:spPr/>
      <dgm:t>
        <a:bodyPr/>
        <a:lstStyle/>
        <a:p>
          <a:endParaRPr lang="en-US"/>
        </a:p>
      </dgm:t>
    </dgm:pt>
    <dgm:pt modelId="{2931F865-5DDD-487A-8D25-C615F39C808B}">
      <dgm:prSet phldrT="[Text]"/>
      <dgm:spPr/>
      <dgm:t>
        <a:bodyPr/>
        <a:lstStyle/>
        <a:p>
          <a:r>
            <a:rPr lang="en-US"/>
            <a:t>Artemis</a:t>
          </a:r>
        </a:p>
      </dgm:t>
    </dgm:pt>
    <dgm:pt modelId="{DAE3767B-F628-4027-9B4B-9D724B96CC21}" type="parTrans" cxnId="{3F427B47-4061-4ED1-B467-A25DBFAD0642}">
      <dgm:prSet/>
      <dgm:spPr/>
      <dgm:t>
        <a:bodyPr/>
        <a:lstStyle/>
        <a:p>
          <a:endParaRPr lang="en-US"/>
        </a:p>
      </dgm:t>
    </dgm:pt>
    <dgm:pt modelId="{1F39649A-6E53-47D4-BB5E-7B1B479254F3}" type="sibTrans" cxnId="{3F427B47-4061-4ED1-B467-A25DBFAD0642}">
      <dgm:prSet/>
      <dgm:spPr/>
      <dgm:t>
        <a:bodyPr/>
        <a:lstStyle/>
        <a:p>
          <a:endParaRPr lang="en-US"/>
        </a:p>
      </dgm:t>
    </dgm:pt>
    <dgm:pt modelId="{7D03D2F0-8259-4B5B-A043-D886B5CDD001}">
      <dgm:prSet/>
      <dgm:spPr/>
      <dgm:t>
        <a:bodyPr/>
        <a:lstStyle/>
        <a:p>
          <a:r>
            <a:rPr lang="en-US"/>
            <a:t>Apollo</a:t>
          </a:r>
        </a:p>
      </dgm:t>
    </dgm:pt>
    <dgm:pt modelId="{E837FB4B-57B9-4D43-B7B7-04F69926E5ED}" type="parTrans" cxnId="{C7145605-07AD-4C06-ACD1-45CADA70DEE5}">
      <dgm:prSet/>
      <dgm:spPr/>
      <dgm:t>
        <a:bodyPr/>
        <a:lstStyle/>
        <a:p>
          <a:endParaRPr lang="en-US"/>
        </a:p>
      </dgm:t>
    </dgm:pt>
    <dgm:pt modelId="{B23AD38F-F4F1-465E-90D5-282F0CC3AEBD}" type="sibTrans" cxnId="{C7145605-07AD-4C06-ACD1-45CADA70DEE5}">
      <dgm:prSet/>
      <dgm:spPr/>
      <dgm:t>
        <a:bodyPr/>
        <a:lstStyle/>
        <a:p>
          <a:endParaRPr lang="en-US"/>
        </a:p>
      </dgm:t>
    </dgm:pt>
    <dgm:pt modelId="{F3FCF726-4BC3-4FBE-B5AF-33F9F67EED43}">
      <dgm:prSet/>
      <dgm:spPr/>
      <dgm:t>
        <a:bodyPr/>
        <a:lstStyle/>
        <a:p>
          <a:r>
            <a:rPr lang="en-US"/>
            <a:t>Ceres Tiger Team</a:t>
          </a:r>
        </a:p>
      </dgm:t>
    </dgm:pt>
    <dgm:pt modelId="{0326ECF1-BC3E-4297-BEBF-8572EB1DE41B}" type="parTrans" cxnId="{DFA6756B-8D68-43D4-A318-1D0E6520E3DE}">
      <dgm:prSet/>
      <dgm:spPr/>
      <dgm:t>
        <a:bodyPr/>
        <a:lstStyle/>
        <a:p>
          <a:endParaRPr lang="en-US"/>
        </a:p>
      </dgm:t>
    </dgm:pt>
    <dgm:pt modelId="{245CC3D5-96EA-4E84-A75F-C7046E5D589A}" type="sibTrans" cxnId="{DFA6756B-8D68-43D4-A318-1D0E6520E3DE}">
      <dgm:prSet/>
      <dgm:spPr/>
      <dgm:t>
        <a:bodyPr/>
        <a:lstStyle/>
        <a:p>
          <a:endParaRPr lang="en-US"/>
        </a:p>
      </dgm:t>
    </dgm:pt>
    <dgm:pt modelId="{6D4BC953-F4CB-4D55-8449-75B49B9A28D8}">
      <dgm:prSet/>
      <dgm:spPr/>
      <dgm:t>
        <a:bodyPr/>
        <a:lstStyle/>
        <a:p>
          <a:r>
            <a:rPr lang="en-US"/>
            <a:t>Phoenix</a:t>
          </a:r>
        </a:p>
      </dgm:t>
    </dgm:pt>
    <dgm:pt modelId="{F8E9A623-8434-45EC-821F-E6488339E4AF}" type="parTrans" cxnId="{40E42F35-E08A-42B5-A9B2-E937EDAF4387}">
      <dgm:prSet/>
      <dgm:spPr/>
      <dgm:t>
        <a:bodyPr/>
        <a:lstStyle/>
        <a:p>
          <a:endParaRPr lang="en-US"/>
        </a:p>
      </dgm:t>
    </dgm:pt>
    <dgm:pt modelId="{5D9CA2D9-505F-4F38-96C9-0FC1D75E87A2}" type="sibTrans" cxnId="{40E42F35-E08A-42B5-A9B2-E937EDAF4387}">
      <dgm:prSet/>
      <dgm:spPr/>
      <dgm:t>
        <a:bodyPr/>
        <a:lstStyle/>
        <a:p>
          <a:endParaRPr lang="en-US"/>
        </a:p>
      </dgm:t>
    </dgm:pt>
    <dgm:pt modelId="{0401243C-8E06-4902-8794-123F6B6D786C}" type="pres">
      <dgm:prSet presAssocID="{B0ECA7DE-313C-421C-A642-30D6A9338879}" presName="Name0" presStyleCnt="0">
        <dgm:presLayoutVars>
          <dgm:chMax val="1"/>
          <dgm:dir/>
          <dgm:animLvl val="ctr"/>
          <dgm:resizeHandles val="exact"/>
        </dgm:presLayoutVars>
      </dgm:prSet>
      <dgm:spPr/>
    </dgm:pt>
    <dgm:pt modelId="{5755B5C8-BD34-4C1E-A096-04DC5235F8EF}" type="pres">
      <dgm:prSet presAssocID="{DDF20250-440E-48F5-8A0D-FFC7507AD12C}" presName="centerShape" presStyleLbl="node0" presStyleIdx="0" presStyleCnt="1"/>
      <dgm:spPr/>
    </dgm:pt>
    <dgm:pt modelId="{AF7D266B-92F0-439C-AB51-BF52E45F3DE7}" type="pres">
      <dgm:prSet presAssocID="{C341216C-7E3B-4A14-B5AC-B512FEDF84F2}" presName="parTrans" presStyleLbl="sibTrans2D1" presStyleIdx="0" presStyleCnt="7"/>
      <dgm:spPr/>
    </dgm:pt>
    <dgm:pt modelId="{5570EB65-93F0-402D-A9B6-38BC69660CD3}" type="pres">
      <dgm:prSet presAssocID="{C341216C-7E3B-4A14-B5AC-B512FEDF84F2}" presName="connectorText" presStyleLbl="sibTrans2D1" presStyleIdx="0" presStyleCnt="7"/>
      <dgm:spPr/>
    </dgm:pt>
    <dgm:pt modelId="{D47FF139-245D-485A-B4FC-C6C1D768EFE6}" type="pres">
      <dgm:prSet presAssocID="{A9A2F883-B102-423C-860D-E041A49B4E47}" presName="node" presStyleLbl="node1" presStyleIdx="0" presStyleCnt="7">
        <dgm:presLayoutVars>
          <dgm:bulletEnabled val="1"/>
        </dgm:presLayoutVars>
      </dgm:prSet>
      <dgm:spPr/>
    </dgm:pt>
    <dgm:pt modelId="{EB25A161-D701-4AA4-BCEE-86D7CAA359F1}" type="pres">
      <dgm:prSet presAssocID="{AD7AD5FE-63E8-4125-9ED4-2C7E16081D03}" presName="parTrans" presStyleLbl="sibTrans2D1" presStyleIdx="1" presStyleCnt="7"/>
      <dgm:spPr/>
    </dgm:pt>
    <dgm:pt modelId="{9E5615E3-D661-40BE-9DCC-016816E229FF}" type="pres">
      <dgm:prSet presAssocID="{AD7AD5FE-63E8-4125-9ED4-2C7E16081D03}" presName="connectorText" presStyleLbl="sibTrans2D1" presStyleIdx="1" presStyleCnt="7"/>
      <dgm:spPr/>
    </dgm:pt>
    <dgm:pt modelId="{0C91EE67-AEEF-4E14-AC25-3A8F068A8C19}" type="pres">
      <dgm:prSet presAssocID="{18F18EF2-FC7F-4E16-A78E-4E1AAB377C74}" presName="node" presStyleLbl="node1" presStyleIdx="1" presStyleCnt="7">
        <dgm:presLayoutVars>
          <dgm:bulletEnabled val="1"/>
        </dgm:presLayoutVars>
      </dgm:prSet>
      <dgm:spPr/>
    </dgm:pt>
    <dgm:pt modelId="{A36C3326-BDAB-4A02-93A6-E1E0791E090C}" type="pres">
      <dgm:prSet presAssocID="{E8AA0B2C-3E35-46FB-BC9A-74FD9C7C8049}" presName="parTrans" presStyleLbl="sibTrans2D1" presStyleIdx="2" presStyleCnt="7"/>
      <dgm:spPr/>
    </dgm:pt>
    <dgm:pt modelId="{795C09AF-1B64-4A98-97B3-D5F46B2000EC}" type="pres">
      <dgm:prSet presAssocID="{E8AA0B2C-3E35-46FB-BC9A-74FD9C7C8049}" presName="connectorText" presStyleLbl="sibTrans2D1" presStyleIdx="2" presStyleCnt="7"/>
      <dgm:spPr/>
    </dgm:pt>
    <dgm:pt modelId="{B3DDBF62-3E1D-4369-A00C-FBA015ADBC39}" type="pres">
      <dgm:prSet presAssocID="{4978FC27-A41D-452C-9098-71649B4305DB}" presName="node" presStyleLbl="node1" presStyleIdx="2" presStyleCnt="7">
        <dgm:presLayoutVars>
          <dgm:bulletEnabled val="1"/>
        </dgm:presLayoutVars>
      </dgm:prSet>
      <dgm:spPr/>
    </dgm:pt>
    <dgm:pt modelId="{C8B712F4-E725-4DB7-8811-C6B14AD7CE54}" type="pres">
      <dgm:prSet presAssocID="{E837FB4B-57B9-4D43-B7B7-04F69926E5ED}" presName="parTrans" presStyleLbl="sibTrans2D1" presStyleIdx="3" presStyleCnt="7"/>
      <dgm:spPr/>
    </dgm:pt>
    <dgm:pt modelId="{101F4066-B6FB-43F5-A96E-E4BB34A418CA}" type="pres">
      <dgm:prSet presAssocID="{E837FB4B-57B9-4D43-B7B7-04F69926E5ED}" presName="connectorText" presStyleLbl="sibTrans2D1" presStyleIdx="3" presStyleCnt="7"/>
      <dgm:spPr/>
    </dgm:pt>
    <dgm:pt modelId="{E750BFDA-5BFA-453B-AABB-DAE0212E1332}" type="pres">
      <dgm:prSet presAssocID="{7D03D2F0-8259-4B5B-A043-D886B5CDD001}" presName="node" presStyleLbl="node1" presStyleIdx="3" presStyleCnt="7">
        <dgm:presLayoutVars>
          <dgm:bulletEnabled val="1"/>
        </dgm:presLayoutVars>
      </dgm:prSet>
      <dgm:spPr/>
    </dgm:pt>
    <dgm:pt modelId="{F82BD1BA-7A59-4A2F-9EBF-3B2C590C1A15}" type="pres">
      <dgm:prSet presAssocID="{DAE3767B-F628-4027-9B4B-9D724B96CC21}" presName="parTrans" presStyleLbl="sibTrans2D1" presStyleIdx="4" presStyleCnt="7"/>
      <dgm:spPr/>
    </dgm:pt>
    <dgm:pt modelId="{39B23DF5-5E93-4A05-9A79-22ED5029BE14}" type="pres">
      <dgm:prSet presAssocID="{DAE3767B-F628-4027-9B4B-9D724B96CC21}" presName="connectorText" presStyleLbl="sibTrans2D1" presStyleIdx="4" presStyleCnt="7"/>
      <dgm:spPr/>
    </dgm:pt>
    <dgm:pt modelId="{915B203B-FFF1-498B-B23E-4A15337615E7}" type="pres">
      <dgm:prSet presAssocID="{2931F865-5DDD-487A-8D25-C615F39C808B}" presName="node" presStyleLbl="node1" presStyleIdx="4" presStyleCnt="7">
        <dgm:presLayoutVars>
          <dgm:bulletEnabled val="1"/>
        </dgm:presLayoutVars>
      </dgm:prSet>
      <dgm:spPr/>
    </dgm:pt>
    <dgm:pt modelId="{4E6A3D9F-FF7D-47DC-A98D-F8010800E1EE}" type="pres">
      <dgm:prSet presAssocID="{F8E9A623-8434-45EC-821F-E6488339E4AF}" presName="parTrans" presStyleLbl="sibTrans2D1" presStyleIdx="5" presStyleCnt="7"/>
      <dgm:spPr/>
    </dgm:pt>
    <dgm:pt modelId="{55A05D16-70AD-4517-9110-DF56FCAFD744}" type="pres">
      <dgm:prSet presAssocID="{F8E9A623-8434-45EC-821F-E6488339E4AF}" presName="connectorText" presStyleLbl="sibTrans2D1" presStyleIdx="5" presStyleCnt="7"/>
      <dgm:spPr/>
    </dgm:pt>
    <dgm:pt modelId="{35452DDB-2CB4-4EBE-8DDD-5852AEA42189}" type="pres">
      <dgm:prSet presAssocID="{6D4BC953-F4CB-4D55-8449-75B49B9A28D8}" presName="node" presStyleLbl="node1" presStyleIdx="5" presStyleCnt="7">
        <dgm:presLayoutVars>
          <dgm:bulletEnabled val="1"/>
        </dgm:presLayoutVars>
      </dgm:prSet>
      <dgm:spPr/>
    </dgm:pt>
    <dgm:pt modelId="{1F086B4E-50B3-4EF4-8AC6-3659F0648844}" type="pres">
      <dgm:prSet presAssocID="{0326ECF1-BC3E-4297-BEBF-8572EB1DE41B}" presName="parTrans" presStyleLbl="sibTrans2D1" presStyleIdx="6" presStyleCnt="7"/>
      <dgm:spPr/>
    </dgm:pt>
    <dgm:pt modelId="{B9EAEC5E-8AFB-4C9E-B81B-0D95E0475F62}" type="pres">
      <dgm:prSet presAssocID="{0326ECF1-BC3E-4297-BEBF-8572EB1DE41B}" presName="connectorText" presStyleLbl="sibTrans2D1" presStyleIdx="6" presStyleCnt="7"/>
      <dgm:spPr/>
    </dgm:pt>
    <dgm:pt modelId="{037B0656-AB5F-4B97-9F8B-6534D817279B}" type="pres">
      <dgm:prSet presAssocID="{F3FCF726-4BC3-4FBE-B5AF-33F9F67EED43}" presName="node" presStyleLbl="node1" presStyleIdx="6" presStyleCnt="7">
        <dgm:presLayoutVars>
          <dgm:bulletEnabled val="1"/>
        </dgm:presLayoutVars>
      </dgm:prSet>
      <dgm:spPr/>
    </dgm:pt>
  </dgm:ptLst>
  <dgm:cxnLst>
    <dgm:cxn modelId="{C7145605-07AD-4C06-ACD1-45CADA70DEE5}" srcId="{DDF20250-440E-48F5-8A0D-FFC7507AD12C}" destId="{7D03D2F0-8259-4B5B-A043-D886B5CDD001}" srcOrd="3" destOrd="0" parTransId="{E837FB4B-57B9-4D43-B7B7-04F69926E5ED}" sibTransId="{B23AD38F-F4F1-465E-90D5-282F0CC3AEBD}"/>
    <dgm:cxn modelId="{9A4D5806-78FB-4C06-B1BD-2775F199A5FF}" type="presOf" srcId="{E837FB4B-57B9-4D43-B7B7-04F69926E5ED}" destId="{101F4066-B6FB-43F5-A96E-E4BB34A418CA}" srcOrd="1" destOrd="0" presId="urn:microsoft.com/office/officeart/2005/8/layout/radial5"/>
    <dgm:cxn modelId="{BD4F710A-8D4F-4C4E-9D2D-9BA1632B1988}" type="presOf" srcId="{AD7AD5FE-63E8-4125-9ED4-2C7E16081D03}" destId="{9E5615E3-D661-40BE-9DCC-016816E229FF}" srcOrd="1" destOrd="0" presId="urn:microsoft.com/office/officeart/2005/8/layout/radial5"/>
    <dgm:cxn modelId="{8FE5B417-8190-45E0-8CDA-D4F973F4F859}" type="presOf" srcId="{18F18EF2-FC7F-4E16-A78E-4E1AAB377C74}" destId="{0C91EE67-AEEF-4E14-AC25-3A8F068A8C19}" srcOrd="0" destOrd="0" presId="urn:microsoft.com/office/officeart/2005/8/layout/radial5"/>
    <dgm:cxn modelId="{78F81528-5E2F-4B2A-8337-F0EC5566B7DD}" type="presOf" srcId="{B0ECA7DE-313C-421C-A642-30D6A9338879}" destId="{0401243C-8E06-4902-8794-123F6B6D786C}" srcOrd="0" destOrd="0" presId="urn:microsoft.com/office/officeart/2005/8/layout/radial5"/>
    <dgm:cxn modelId="{F7A78E28-82C6-42EE-AFB1-3DA6922B0442}" type="presOf" srcId="{E8AA0B2C-3E35-46FB-BC9A-74FD9C7C8049}" destId="{A36C3326-BDAB-4A02-93A6-E1E0791E090C}" srcOrd="0" destOrd="0" presId="urn:microsoft.com/office/officeart/2005/8/layout/radial5"/>
    <dgm:cxn modelId="{414E562B-6C21-4399-99D8-3BA07C2FEF89}" type="presOf" srcId="{DAE3767B-F628-4027-9B4B-9D724B96CC21}" destId="{F82BD1BA-7A59-4A2F-9EBF-3B2C590C1A15}" srcOrd="0" destOrd="0" presId="urn:microsoft.com/office/officeart/2005/8/layout/radial5"/>
    <dgm:cxn modelId="{04E8DB2C-C61D-4B54-B9BC-C1ED2294B904}" type="presOf" srcId="{F3FCF726-4BC3-4FBE-B5AF-33F9F67EED43}" destId="{037B0656-AB5F-4B97-9F8B-6534D817279B}" srcOrd="0" destOrd="0" presId="urn:microsoft.com/office/officeart/2005/8/layout/radial5"/>
    <dgm:cxn modelId="{40E42F35-E08A-42B5-A9B2-E937EDAF4387}" srcId="{DDF20250-440E-48F5-8A0D-FFC7507AD12C}" destId="{6D4BC953-F4CB-4D55-8449-75B49B9A28D8}" srcOrd="5" destOrd="0" parTransId="{F8E9A623-8434-45EC-821F-E6488339E4AF}" sibTransId="{5D9CA2D9-505F-4F38-96C9-0FC1D75E87A2}"/>
    <dgm:cxn modelId="{B724DE5B-2CE4-4C58-8153-D323C77C1BCD}" srcId="{DDF20250-440E-48F5-8A0D-FFC7507AD12C}" destId="{4978FC27-A41D-452C-9098-71649B4305DB}" srcOrd="2" destOrd="0" parTransId="{E8AA0B2C-3E35-46FB-BC9A-74FD9C7C8049}" sibTransId="{15455ED4-2FAA-4045-B8D0-B4872686AE9B}"/>
    <dgm:cxn modelId="{F43D5B5E-D963-4385-BE36-E93A88A2192C}" type="presOf" srcId="{E837FB4B-57B9-4D43-B7B7-04F69926E5ED}" destId="{C8B712F4-E725-4DB7-8811-C6B14AD7CE54}" srcOrd="0" destOrd="0" presId="urn:microsoft.com/office/officeart/2005/8/layout/radial5"/>
    <dgm:cxn modelId="{B4649F5E-B59C-4394-A72E-2A176CC9922A}" type="presOf" srcId="{E8AA0B2C-3E35-46FB-BC9A-74FD9C7C8049}" destId="{795C09AF-1B64-4A98-97B3-D5F46B2000EC}" srcOrd="1" destOrd="0" presId="urn:microsoft.com/office/officeart/2005/8/layout/radial5"/>
    <dgm:cxn modelId="{DBBF7760-D7BE-4948-8EA1-28FA6318C875}" type="presOf" srcId="{7D03D2F0-8259-4B5B-A043-D886B5CDD001}" destId="{E750BFDA-5BFA-453B-AABB-DAE0212E1332}" srcOrd="0" destOrd="0" presId="urn:microsoft.com/office/officeart/2005/8/layout/radial5"/>
    <dgm:cxn modelId="{F4DCAD42-4D65-419C-9266-D3893C819428}" type="presOf" srcId="{F8E9A623-8434-45EC-821F-E6488339E4AF}" destId="{55A05D16-70AD-4517-9110-DF56FCAFD744}" srcOrd="1" destOrd="0" presId="urn:microsoft.com/office/officeart/2005/8/layout/radial5"/>
    <dgm:cxn modelId="{3F427B47-4061-4ED1-B467-A25DBFAD0642}" srcId="{DDF20250-440E-48F5-8A0D-FFC7507AD12C}" destId="{2931F865-5DDD-487A-8D25-C615F39C808B}" srcOrd="4" destOrd="0" parTransId="{DAE3767B-F628-4027-9B4B-9D724B96CC21}" sibTransId="{1F39649A-6E53-47D4-BB5E-7B1B479254F3}"/>
    <dgm:cxn modelId="{DFA6756B-8D68-43D4-A318-1D0E6520E3DE}" srcId="{DDF20250-440E-48F5-8A0D-FFC7507AD12C}" destId="{F3FCF726-4BC3-4FBE-B5AF-33F9F67EED43}" srcOrd="6" destOrd="0" parTransId="{0326ECF1-BC3E-4297-BEBF-8572EB1DE41B}" sibTransId="{245CC3D5-96EA-4E84-A75F-C7046E5D589A}"/>
    <dgm:cxn modelId="{0DEA206F-E0EE-47BE-9BD6-89382A8B6CF7}" type="presOf" srcId="{C341216C-7E3B-4A14-B5AC-B512FEDF84F2}" destId="{AF7D266B-92F0-439C-AB51-BF52E45F3DE7}" srcOrd="0" destOrd="0" presId="urn:microsoft.com/office/officeart/2005/8/layout/radial5"/>
    <dgm:cxn modelId="{B4AB8955-F8C2-4F74-91BB-8FB5EA40B904}" srcId="{B0ECA7DE-313C-421C-A642-30D6A9338879}" destId="{DDF20250-440E-48F5-8A0D-FFC7507AD12C}" srcOrd="0" destOrd="0" parTransId="{6A37C7A0-D344-4F54-A32C-3CAD5F9FA96C}" sibTransId="{C65DDDE0-19A7-4AD8-9059-807236A171E4}"/>
    <dgm:cxn modelId="{20D54E7B-7354-498E-802C-95291A5C4061}" type="presOf" srcId="{0326ECF1-BC3E-4297-BEBF-8572EB1DE41B}" destId="{B9EAEC5E-8AFB-4C9E-B81B-0D95E0475F62}" srcOrd="1" destOrd="0" presId="urn:microsoft.com/office/officeart/2005/8/layout/radial5"/>
    <dgm:cxn modelId="{0E883B84-CFF8-4177-B610-064035336513}" type="presOf" srcId="{C341216C-7E3B-4A14-B5AC-B512FEDF84F2}" destId="{5570EB65-93F0-402D-A9B6-38BC69660CD3}" srcOrd="1" destOrd="0" presId="urn:microsoft.com/office/officeart/2005/8/layout/radial5"/>
    <dgm:cxn modelId="{DF83B885-E10C-43C1-B100-096DAB3311AA}" type="presOf" srcId="{F8E9A623-8434-45EC-821F-E6488339E4AF}" destId="{4E6A3D9F-FF7D-47DC-A98D-F8010800E1EE}" srcOrd="0" destOrd="0" presId="urn:microsoft.com/office/officeart/2005/8/layout/radial5"/>
    <dgm:cxn modelId="{371AFE89-BAB2-4B02-9B32-479C36B16009}" type="presOf" srcId="{AD7AD5FE-63E8-4125-9ED4-2C7E16081D03}" destId="{EB25A161-D701-4AA4-BCEE-86D7CAA359F1}" srcOrd="0" destOrd="0" presId="urn:microsoft.com/office/officeart/2005/8/layout/radial5"/>
    <dgm:cxn modelId="{31A2A6AF-0A66-425F-A857-8C8BB7F31CBA}" srcId="{DDF20250-440E-48F5-8A0D-FFC7507AD12C}" destId="{A9A2F883-B102-423C-860D-E041A49B4E47}" srcOrd="0" destOrd="0" parTransId="{C341216C-7E3B-4A14-B5AC-B512FEDF84F2}" sibTransId="{F11DAC4D-D5DA-46C4-AF0A-58A13BF68818}"/>
    <dgm:cxn modelId="{AECD98C0-14D1-485A-84B2-B309FABDB78F}" type="presOf" srcId="{DAE3767B-F628-4027-9B4B-9D724B96CC21}" destId="{39B23DF5-5E93-4A05-9A79-22ED5029BE14}" srcOrd="1" destOrd="0" presId="urn:microsoft.com/office/officeart/2005/8/layout/radial5"/>
    <dgm:cxn modelId="{87CCAFC1-E471-4DFC-8A3E-6E0601E8107D}" type="presOf" srcId="{DDF20250-440E-48F5-8A0D-FFC7507AD12C}" destId="{5755B5C8-BD34-4C1E-A096-04DC5235F8EF}" srcOrd="0" destOrd="0" presId="urn:microsoft.com/office/officeart/2005/8/layout/radial5"/>
    <dgm:cxn modelId="{11F3B6C9-2EE9-4708-9B2F-F60202B7ED6A}" type="presOf" srcId="{0326ECF1-BC3E-4297-BEBF-8572EB1DE41B}" destId="{1F086B4E-50B3-4EF4-8AC6-3659F0648844}" srcOrd="0" destOrd="0" presId="urn:microsoft.com/office/officeart/2005/8/layout/radial5"/>
    <dgm:cxn modelId="{F61DF9CD-7A3C-4A47-950B-F13217554916}" type="presOf" srcId="{2931F865-5DDD-487A-8D25-C615F39C808B}" destId="{915B203B-FFF1-498B-B23E-4A15337615E7}" srcOrd="0" destOrd="0" presId="urn:microsoft.com/office/officeart/2005/8/layout/radial5"/>
    <dgm:cxn modelId="{4F237CDB-6C20-4BDB-B8DF-E92AEF044CAB}" srcId="{DDF20250-440E-48F5-8A0D-FFC7507AD12C}" destId="{18F18EF2-FC7F-4E16-A78E-4E1AAB377C74}" srcOrd="1" destOrd="0" parTransId="{AD7AD5FE-63E8-4125-9ED4-2C7E16081D03}" sibTransId="{4D3C497C-3C98-40CA-99E0-260DF16D0979}"/>
    <dgm:cxn modelId="{925077DC-4E83-480B-AE3A-699EDBD036A9}" type="presOf" srcId="{6D4BC953-F4CB-4D55-8449-75B49B9A28D8}" destId="{35452DDB-2CB4-4EBE-8DDD-5852AEA42189}" srcOrd="0" destOrd="0" presId="urn:microsoft.com/office/officeart/2005/8/layout/radial5"/>
    <dgm:cxn modelId="{02CA2EE3-F37F-4C3E-A8A6-071A28008F1B}" type="presOf" srcId="{A9A2F883-B102-423C-860D-E041A49B4E47}" destId="{D47FF139-245D-485A-B4FC-C6C1D768EFE6}" srcOrd="0" destOrd="0" presId="urn:microsoft.com/office/officeart/2005/8/layout/radial5"/>
    <dgm:cxn modelId="{56B49BF2-1F2D-47FB-97CF-CE62D73FB06C}" type="presOf" srcId="{4978FC27-A41D-452C-9098-71649B4305DB}" destId="{B3DDBF62-3E1D-4369-A00C-FBA015ADBC39}" srcOrd="0" destOrd="0" presId="urn:microsoft.com/office/officeart/2005/8/layout/radial5"/>
    <dgm:cxn modelId="{ED1C8A17-98F5-40D6-8433-6FA23B3E4D7C}" type="presParOf" srcId="{0401243C-8E06-4902-8794-123F6B6D786C}" destId="{5755B5C8-BD34-4C1E-A096-04DC5235F8EF}" srcOrd="0" destOrd="0" presId="urn:microsoft.com/office/officeart/2005/8/layout/radial5"/>
    <dgm:cxn modelId="{9F1E5F21-6FB0-499E-B887-B7927CD19929}" type="presParOf" srcId="{0401243C-8E06-4902-8794-123F6B6D786C}" destId="{AF7D266B-92F0-439C-AB51-BF52E45F3DE7}" srcOrd="1" destOrd="0" presId="urn:microsoft.com/office/officeart/2005/8/layout/radial5"/>
    <dgm:cxn modelId="{CC13C5B0-E79B-4BB4-BC2D-626F7569B55C}" type="presParOf" srcId="{AF7D266B-92F0-439C-AB51-BF52E45F3DE7}" destId="{5570EB65-93F0-402D-A9B6-38BC69660CD3}" srcOrd="0" destOrd="0" presId="urn:microsoft.com/office/officeart/2005/8/layout/radial5"/>
    <dgm:cxn modelId="{510F1449-81A5-4D15-A4D2-F96743F61D95}" type="presParOf" srcId="{0401243C-8E06-4902-8794-123F6B6D786C}" destId="{D47FF139-245D-485A-B4FC-C6C1D768EFE6}" srcOrd="2" destOrd="0" presId="urn:microsoft.com/office/officeart/2005/8/layout/radial5"/>
    <dgm:cxn modelId="{E8080FE8-3135-4226-86B8-E0CF6A4B7058}" type="presParOf" srcId="{0401243C-8E06-4902-8794-123F6B6D786C}" destId="{EB25A161-D701-4AA4-BCEE-86D7CAA359F1}" srcOrd="3" destOrd="0" presId="urn:microsoft.com/office/officeart/2005/8/layout/radial5"/>
    <dgm:cxn modelId="{6CD49E99-9883-409A-A70F-111CEC0C3E75}" type="presParOf" srcId="{EB25A161-D701-4AA4-BCEE-86D7CAA359F1}" destId="{9E5615E3-D661-40BE-9DCC-016816E229FF}" srcOrd="0" destOrd="0" presId="urn:microsoft.com/office/officeart/2005/8/layout/radial5"/>
    <dgm:cxn modelId="{BB30A517-0207-424F-BF25-F480FE444CB4}" type="presParOf" srcId="{0401243C-8E06-4902-8794-123F6B6D786C}" destId="{0C91EE67-AEEF-4E14-AC25-3A8F068A8C19}" srcOrd="4" destOrd="0" presId="urn:microsoft.com/office/officeart/2005/8/layout/radial5"/>
    <dgm:cxn modelId="{35F14BEE-E630-4452-B9B4-D450D4BC8ED9}" type="presParOf" srcId="{0401243C-8E06-4902-8794-123F6B6D786C}" destId="{A36C3326-BDAB-4A02-93A6-E1E0791E090C}" srcOrd="5" destOrd="0" presId="urn:microsoft.com/office/officeart/2005/8/layout/radial5"/>
    <dgm:cxn modelId="{423ADB1E-CECF-4E20-95FF-DA2078D514DB}" type="presParOf" srcId="{A36C3326-BDAB-4A02-93A6-E1E0791E090C}" destId="{795C09AF-1B64-4A98-97B3-D5F46B2000EC}" srcOrd="0" destOrd="0" presId="urn:microsoft.com/office/officeart/2005/8/layout/radial5"/>
    <dgm:cxn modelId="{016595F0-0859-410D-8D05-902EEF3787F8}" type="presParOf" srcId="{0401243C-8E06-4902-8794-123F6B6D786C}" destId="{B3DDBF62-3E1D-4369-A00C-FBA015ADBC39}" srcOrd="6" destOrd="0" presId="urn:microsoft.com/office/officeart/2005/8/layout/radial5"/>
    <dgm:cxn modelId="{D0404F31-08C2-46DC-AB8C-786E7F24A956}" type="presParOf" srcId="{0401243C-8E06-4902-8794-123F6B6D786C}" destId="{C8B712F4-E725-4DB7-8811-C6B14AD7CE54}" srcOrd="7" destOrd="0" presId="urn:microsoft.com/office/officeart/2005/8/layout/radial5"/>
    <dgm:cxn modelId="{37E12286-02BF-48F2-BF42-E36CE1A3C07D}" type="presParOf" srcId="{C8B712F4-E725-4DB7-8811-C6B14AD7CE54}" destId="{101F4066-B6FB-43F5-A96E-E4BB34A418CA}" srcOrd="0" destOrd="0" presId="urn:microsoft.com/office/officeart/2005/8/layout/radial5"/>
    <dgm:cxn modelId="{9BE9EF88-3C95-4F7E-93CA-5809C6ECACB8}" type="presParOf" srcId="{0401243C-8E06-4902-8794-123F6B6D786C}" destId="{E750BFDA-5BFA-453B-AABB-DAE0212E1332}" srcOrd="8" destOrd="0" presId="urn:microsoft.com/office/officeart/2005/8/layout/radial5"/>
    <dgm:cxn modelId="{C6BB78B9-448C-40A4-9477-D99464BCC002}" type="presParOf" srcId="{0401243C-8E06-4902-8794-123F6B6D786C}" destId="{F82BD1BA-7A59-4A2F-9EBF-3B2C590C1A15}" srcOrd="9" destOrd="0" presId="urn:microsoft.com/office/officeart/2005/8/layout/radial5"/>
    <dgm:cxn modelId="{EA9D8BDB-D89D-4F41-8E12-D1733F7E6F42}" type="presParOf" srcId="{F82BD1BA-7A59-4A2F-9EBF-3B2C590C1A15}" destId="{39B23DF5-5E93-4A05-9A79-22ED5029BE14}" srcOrd="0" destOrd="0" presId="urn:microsoft.com/office/officeart/2005/8/layout/radial5"/>
    <dgm:cxn modelId="{83DB5CE1-6D57-4E95-827F-DB41E10454C4}" type="presParOf" srcId="{0401243C-8E06-4902-8794-123F6B6D786C}" destId="{915B203B-FFF1-498B-B23E-4A15337615E7}" srcOrd="10" destOrd="0" presId="urn:microsoft.com/office/officeart/2005/8/layout/radial5"/>
    <dgm:cxn modelId="{369E0F6B-AEEB-42CE-8807-2BD5F38B73B6}" type="presParOf" srcId="{0401243C-8E06-4902-8794-123F6B6D786C}" destId="{4E6A3D9F-FF7D-47DC-A98D-F8010800E1EE}" srcOrd="11" destOrd="0" presId="urn:microsoft.com/office/officeart/2005/8/layout/radial5"/>
    <dgm:cxn modelId="{1B02E7DE-30BB-492B-A652-340AC69B7419}" type="presParOf" srcId="{4E6A3D9F-FF7D-47DC-A98D-F8010800E1EE}" destId="{55A05D16-70AD-4517-9110-DF56FCAFD744}" srcOrd="0" destOrd="0" presId="urn:microsoft.com/office/officeart/2005/8/layout/radial5"/>
    <dgm:cxn modelId="{5D07E383-A3D4-4AA0-8F36-0CE5C8CD824A}" type="presParOf" srcId="{0401243C-8E06-4902-8794-123F6B6D786C}" destId="{35452DDB-2CB4-4EBE-8DDD-5852AEA42189}" srcOrd="12" destOrd="0" presId="urn:microsoft.com/office/officeart/2005/8/layout/radial5"/>
    <dgm:cxn modelId="{FB683A89-391F-4188-BE03-A6D1C105E8A2}" type="presParOf" srcId="{0401243C-8E06-4902-8794-123F6B6D786C}" destId="{1F086B4E-50B3-4EF4-8AC6-3659F0648844}" srcOrd="13" destOrd="0" presId="urn:microsoft.com/office/officeart/2005/8/layout/radial5"/>
    <dgm:cxn modelId="{1EA7DD9F-70E3-4684-A7AF-472AA7FCDFDB}" type="presParOf" srcId="{1F086B4E-50B3-4EF4-8AC6-3659F0648844}" destId="{B9EAEC5E-8AFB-4C9E-B81B-0D95E0475F62}" srcOrd="0" destOrd="0" presId="urn:microsoft.com/office/officeart/2005/8/layout/radial5"/>
    <dgm:cxn modelId="{647CCA9B-B9F2-4F14-946C-C4794A106DBE}" type="presParOf" srcId="{0401243C-8E06-4902-8794-123F6B6D786C}" destId="{037B0656-AB5F-4B97-9F8B-6534D817279B}"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B9B94E-A8B1-4D2E-BD59-790176503609}"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725E1442-3450-4EA9-A1C0-F29774B1A2CE}">
      <dgm:prSet phldrT="[Text]"/>
      <dgm:spPr/>
      <dgm:t>
        <a:bodyPr/>
        <a:lstStyle/>
        <a:p>
          <a:r>
            <a:rPr lang="en-US"/>
            <a:t>Horizon</a:t>
          </a:r>
        </a:p>
      </dgm:t>
    </dgm:pt>
    <dgm:pt modelId="{B743F73C-D4BD-4F09-A9AB-3D37C4C8ECA1}" type="parTrans" cxnId="{A2EEE8FD-DF09-4970-9FE9-D80006FB108C}">
      <dgm:prSet/>
      <dgm:spPr/>
      <dgm:t>
        <a:bodyPr/>
        <a:lstStyle/>
        <a:p>
          <a:endParaRPr lang="en-US"/>
        </a:p>
      </dgm:t>
    </dgm:pt>
    <dgm:pt modelId="{5BB249CD-75BC-40BD-A107-BD16BDF2FAFE}" type="sibTrans" cxnId="{A2EEE8FD-DF09-4970-9FE9-D80006FB108C}">
      <dgm:prSet/>
      <dgm:spPr/>
      <dgm:t>
        <a:bodyPr/>
        <a:lstStyle/>
        <a:p>
          <a:endParaRPr lang="en-US"/>
        </a:p>
      </dgm:t>
    </dgm:pt>
    <dgm:pt modelId="{FF8DD0F4-7DA6-4A6C-A750-9D3F9D7B25EC}">
      <dgm:prSet phldrT="[Text]"/>
      <dgm:spPr/>
      <dgm:t>
        <a:bodyPr/>
        <a:lstStyle/>
        <a:p>
          <a:r>
            <a:rPr lang="en-US" b="1" i="0"/>
            <a:t>Application and Widget Development (Query Builder, UI)</a:t>
          </a:r>
          <a:endParaRPr lang="en-US"/>
        </a:p>
      </dgm:t>
    </dgm:pt>
    <dgm:pt modelId="{5E6176D1-C6D2-4FA9-8956-5644130037BC}" type="parTrans" cxnId="{A0C611FD-93F7-4BDF-B578-A6E006D7345A}">
      <dgm:prSet/>
      <dgm:spPr/>
      <dgm:t>
        <a:bodyPr/>
        <a:lstStyle/>
        <a:p>
          <a:endParaRPr lang="en-US"/>
        </a:p>
      </dgm:t>
    </dgm:pt>
    <dgm:pt modelId="{FDFA36FE-5403-4D00-8BB6-3BFD8EA2F695}" type="sibTrans" cxnId="{A0C611FD-93F7-4BDF-B578-A6E006D7345A}">
      <dgm:prSet/>
      <dgm:spPr/>
      <dgm:t>
        <a:bodyPr/>
        <a:lstStyle/>
        <a:p>
          <a:endParaRPr lang="en-US"/>
        </a:p>
      </dgm:t>
    </dgm:pt>
    <dgm:pt modelId="{461ED703-E16C-4BD0-BBCB-BD691D14C47D}">
      <dgm:prSet phldrT="[Text]"/>
      <dgm:spPr/>
      <dgm:t>
        <a:bodyPr/>
        <a:lstStyle/>
        <a:p>
          <a:r>
            <a:rPr lang="en-US" b="1"/>
            <a:t>Publishing automation and Public Pages</a:t>
          </a:r>
        </a:p>
      </dgm:t>
    </dgm:pt>
    <dgm:pt modelId="{86890073-9589-4AE6-9B66-3C88B42C3D6B}" type="parTrans" cxnId="{AAD2E480-9669-4000-9EFF-75F84EC97FBD}">
      <dgm:prSet/>
      <dgm:spPr/>
      <dgm:t>
        <a:bodyPr/>
        <a:lstStyle/>
        <a:p>
          <a:endParaRPr lang="en-US"/>
        </a:p>
      </dgm:t>
    </dgm:pt>
    <dgm:pt modelId="{0ADA169A-6606-4E9E-9F2C-6558229C5D3C}" type="sibTrans" cxnId="{AAD2E480-9669-4000-9EFF-75F84EC97FBD}">
      <dgm:prSet/>
      <dgm:spPr/>
      <dgm:t>
        <a:bodyPr/>
        <a:lstStyle/>
        <a:p>
          <a:endParaRPr lang="en-US"/>
        </a:p>
      </dgm:t>
    </dgm:pt>
    <dgm:pt modelId="{A13B6884-5776-4447-827D-0C20440B53E8}">
      <dgm:prSet phldrT="[Text]"/>
      <dgm:spPr/>
      <dgm:t>
        <a:bodyPr/>
        <a:lstStyle/>
        <a:p>
          <a:r>
            <a:rPr lang="en-US"/>
            <a:t>Phoenix</a:t>
          </a:r>
        </a:p>
      </dgm:t>
    </dgm:pt>
    <dgm:pt modelId="{7832B19A-0301-4A83-A86D-00823186345F}" type="parTrans" cxnId="{6D17EE95-2CDE-4213-AAD4-C0171C38DB19}">
      <dgm:prSet/>
      <dgm:spPr/>
      <dgm:t>
        <a:bodyPr/>
        <a:lstStyle/>
        <a:p>
          <a:endParaRPr lang="en-US"/>
        </a:p>
      </dgm:t>
    </dgm:pt>
    <dgm:pt modelId="{4B5CB502-CE5F-4090-86B2-35E7B7E9AA0E}" type="sibTrans" cxnId="{6D17EE95-2CDE-4213-AAD4-C0171C38DB19}">
      <dgm:prSet/>
      <dgm:spPr/>
      <dgm:t>
        <a:bodyPr/>
        <a:lstStyle/>
        <a:p>
          <a:endParaRPr lang="en-US"/>
        </a:p>
      </dgm:t>
    </dgm:pt>
    <dgm:pt modelId="{5BDB0B31-7828-4253-BCD4-1B71A9DA4387}">
      <dgm:prSet phldrT="[Text]"/>
      <dgm:spPr/>
      <dgm:t>
        <a:bodyPr/>
        <a:lstStyle/>
        <a:p>
          <a:r>
            <a:rPr lang="en-US" b="1" i="0"/>
            <a:t>Advanced Modeling and Simulation Capabilities in DS Hub UI</a:t>
          </a:r>
          <a:endParaRPr lang="en-US"/>
        </a:p>
      </dgm:t>
    </dgm:pt>
    <dgm:pt modelId="{DAD67C78-59AD-4A7F-941D-851AD50C683F}" type="parTrans" cxnId="{76C9EA6C-4B35-49AC-ADD2-A104F3F67377}">
      <dgm:prSet/>
      <dgm:spPr/>
      <dgm:t>
        <a:bodyPr/>
        <a:lstStyle/>
        <a:p>
          <a:endParaRPr lang="en-US"/>
        </a:p>
      </dgm:t>
    </dgm:pt>
    <dgm:pt modelId="{7DDC87F5-2497-43C0-BFD2-AFD4FE1FE54C}" type="sibTrans" cxnId="{76C9EA6C-4B35-49AC-ADD2-A104F3F67377}">
      <dgm:prSet/>
      <dgm:spPr/>
      <dgm:t>
        <a:bodyPr/>
        <a:lstStyle/>
        <a:p>
          <a:endParaRPr lang="en-US"/>
        </a:p>
      </dgm:t>
    </dgm:pt>
    <dgm:pt modelId="{11EBAB36-4B83-43C6-95F2-E107AD75115B}">
      <dgm:prSet phldrT="[Text]"/>
      <dgm:spPr/>
      <dgm:t>
        <a:bodyPr/>
        <a:lstStyle/>
        <a:p>
          <a:r>
            <a:rPr lang="en-US" b="1" i="0"/>
            <a:t>Data Visualization and Analysis</a:t>
          </a:r>
          <a:endParaRPr lang="en-US"/>
        </a:p>
      </dgm:t>
    </dgm:pt>
    <dgm:pt modelId="{F5B6C5B9-4AEA-4238-860F-3BFBF7FBF6DF}" type="parTrans" cxnId="{FB18AB03-87F1-4B1A-9A1C-034D5657DB5A}">
      <dgm:prSet/>
      <dgm:spPr/>
      <dgm:t>
        <a:bodyPr/>
        <a:lstStyle/>
        <a:p>
          <a:endParaRPr lang="en-US"/>
        </a:p>
      </dgm:t>
    </dgm:pt>
    <dgm:pt modelId="{610E531F-9908-4EF3-9CB4-C7ED92A2F47B}" type="sibTrans" cxnId="{FB18AB03-87F1-4B1A-9A1C-034D5657DB5A}">
      <dgm:prSet/>
      <dgm:spPr/>
      <dgm:t>
        <a:bodyPr/>
        <a:lstStyle/>
        <a:p>
          <a:endParaRPr lang="en-US"/>
        </a:p>
      </dgm:t>
    </dgm:pt>
    <dgm:pt modelId="{EE4E0EEA-42EF-4C1D-8599-F7126DA7D9B6}">
      <dgm:prSet phldrT="[Text]"/>
      <dgm:spPr/>
      <dgm:t>
        <a:bodyPr/>
        <a:lstStyle/>
        <a:p>
          <a:r>
            <a:rPr lang="en-US"/>
            <a:t>Artemis</a:t>
          </a:r>
        </a:p>
      </dgm:t>
    </dgm:pt>
    <dgm:pt modelId="{F3E2418F-E809-489E-A0FF-2B2BEC1AB2E8}" type="parTrans" cxnId="{B8952AB2-4FC2-4AB4-AF21-4BEC294370B1}">
      <dgm:prSet/>
      <dgm:spPr/>
      <dgm:t>
        <a:bodyPr/>
        <a:lstStyle/>
        <a:p>
          <a:endParaRPr lang="en-US"/>
        </a:p>
      </dgm:t>
    </dgm:pt>
    <dgm:pt modelId="{423D8910-B27D-44A8-9F04-F777F46956FC}" type="sibTrans" cxnId="{B8952AB2-4FC2-4AB4-AF21-4BEC294370B1}">
      <dgm:prSet/>
      <dgm:spPr/>
      <dgm:t>
        <a:bodyPr/>
        <a:lstStyle/>
        <a:p>
          <a:endParaRPr lang="en-US"/>
        </a:p>
      </dgm:t>
    </dgm:pt>
    <dgm:pt modelId="{F748EAA8-5009-4004-A457-401D7DCA0139}">
      <dgm:prSet phldrT="[Text]"/>
      <dgm:spPr/>
      <dgm:t>
        <a:bodyPr/>
        <a:lstStyle/>
        <a:p>
          <a:r>
            <a:rPr lang="en-US" b="1" i="0"/>
            <a:t>Import and Process Geospatial Data into Authoritative Data Sources</a:t>
          </a:r>
          <a:endParaRPr lang="en-US"/>
        </a:p>
      </dgm:t>
    </dgm:pt>
    <dgm:pt modelId="{A567A535-5B54-4188-A8A5-EAD944FAC431}" type="parTrans" cxnId="{9BAAD8B0-D3AF-4702-80F2-8335E72E6771}">
      <dgm:prSet/>
      <dgm:spPr/>
      <dgm:t>
        <a:bodyPr/>
        <a:lstStyle/>
        <a:p>
          <a:endParaRPr lang="en-US"/>
        </a:p>
      </dgm:t>
    </dgm:pt>
    <dgm:pt modelId="{2C22C900-605D-4A1E-B6B5-38CD79EEB98E}" type="sibTrans" cxnId="{9BAAD8B0-D3AF-4702-80F2-8335E72E6771}">
      <dgm:prSet/>
      <dgm:spPr/>
      <dgm:t>
        <a:bodyPr/>
        <a:lstStyle/>
        <a:p>
          <a:endParaRPr lang="en-US"/>
        </a:p>
      </dgm:t>
    </dgm:pt>
    <dgm:pt modelId="{872F6956-5F8B-4616-B3B1-0B51E1E08A24}">
      <dgm:prSet phldrT="[Text]"/>
      <dgm:spPr/>
      <dgm:t>
        <a:bodyPr/>
        <a:lstStyle/>
        <a:p>
          <a:r>
            <a:rPr lang="en-US" b="1" i="0"/>
            <a:t>Error Handling and Integration</a:t>
          </a:r>
          <a:endParaRPr lang="en-US"/>
        </a:p>
      </dgm:t>
    </dgm:pt>
    <dgm:pt modelId="{66655F40-7A02-4E7B-AF6E-BCB681937819}" type="parTrans" cxnId="{489DF7BE-6390-48DB-ACD1-340C136AC314}">
      <dgm:prSet/>
      <dgm:spPr/>
      <dgm:t>
        <a:bodyPr/>
        <a:lstStyle/>
        <a:p>
          <a:endParaRPr lang="en-US"/>
        </a:p>
      </dgm:t>
    </dgm:pt>
    <dgm:pt modelId="{858FC7A6-CEA6-4AD0-9760-1E5C50D85AF1}" type="sibTrans" cxnId="{489DF7BE-6390-48DB-ACD1-340C136AC314}">
      <dgm:prSet/>
      <dgm:spPr/>
      <dgm:t>
        <a:bodyPr/>
        <a:lstStyle/>
        <a:p>
          <a:endParaRPr lang="en-US"/>
        </a:p>
      </dgm:t>
    </dgm:pt>
    <dgm:pt modelId="{55033EBD-59BC-49F1-9AC3-3F7C4C9C1B8B}">
      <dgm:prSet phldrT="[Text]"/>
      <dgm:spPr/>
      <dgm:t>
        <a:bodyPr/>
        <a:lstStyle/>
        <a:p>
          <a:r>
            <a:rPr lang="en-US"/>
            <a:t>Apollo</a:t>
          </a:r>
        </a:p>
      </dgm:t>
    </dgm:pt>
    <dgm:pt modelId="{92D3EF69-BF36-4BD1-8A3C-98FDF98D3E1B}" type="parTrans" cxnId="{02299D89-CF97-4980-BB55-5153E3CEF91D}">
      <dgm:prSet/>
      <dgm:spPr/>
      <dgm:t>
        <a:bodyPr/>
        <a:lstStyle/>
        <a:p>
          <a:endParaRPr lang="en-US"/>
        </a:p>
      </dgm:t>
    </dgm:pt>
    <dgm:pt modelId="{1B82F479-AE64-4B0F-A271-4B7B784356C3}" type="sibTrans" cxnId="{02299D89-CF97-4980-BB55-5153E3CEF91D}">
      <dgm:prSet/>
      <dgm:spPr/>
      <dgm:t>
        <a:bodyPr/>
        <a:lstStyle/>
        <a:p>
          <a:endParaRPr lang="en-US"/>
        </a:p>
      </dgm:t>
    </dgm:pt>
    <dgm:pt modelId="{D02BBE1A-6B72-4141-A43F-349EAEF66DD5}">
      <dgm:prSet phldrT="[Text]"/>
      <dgm:spPr/>
      <dgm:t>
        <a:bodyPr/>
        <a:lstStyle/>
        <a:p>
          <a:r>
            <a:rPr lang="en-US"/>
            <a:t>Sea Shadow</a:t>
          </a:r>
        </a:p>
      </dgm:t>
    </dgm:pt>
    <dgm:pt modelId="{CB49D3C9-73AA-41A7-9526-0C92DF47AA6F}" type="parTrans" cxnId="{76A94B58-4757-4628-8446-08DAB046AA67}">
      <dgm:prSet/>
      <dgm:spPr/>
      <dgm:t>
        <a:bodyPr/>
        <a:lstStyle/>
        <a:p>
          <a:endParaRPr lang="en-US"/>
        </a:p>
      </dgm:t>
    </dgm:pt>
    <dgm:pt modelId="{4E78ABCD-FCEF-4B2D-9EF7-31F2398307CD}" type="sibTrans" cxnId="{76A94B58-4757-4628-8446-08DAB046AA67}">
      <dgm:prSet/>
      <dgm:spPr/>
      <dgm:t>
        <a:bodyPr/>
        <a:lstStyle/>
        <a:p>
          <a:endParaRPr lang="en-US"/>
        </a:p>
      </dgm:t>
    </dgm:pt>
    <dgm:pt modelId="{0547701E-EED6-4295-B71C-249EBA45ED0A}">
      <dgm:prSet phldrT="[Text]"/>
      <dgm:spPr/>
      <dgm:t>
        <a:bodyPr/>
        <a:lstStyle/>
        <a:p>
          <a:r>
            <a:rPr lang="en-US"/>
            <a:t>Sea Wolf</a:t>
          </a:r>
        </a:p>
      </dgm:t>
    </dgm:pt>
    <dgm:pt modelId="{76D0DE48-57C2-4E55-93AE-37B3A818AAE0}" type="parTrans" cxnId="{7B8D3BC0-D28A-4706-81F6-62D3FAD36D64}">
      <dgm:prSet/>
      <dgm:spPr/>
      <dgm:t>
        <a:bodyPr/>
        <a:lstStyle/>
        <a:p>
          <a:endParaRPr lang="en-US"/>
        </a:p>
      </dgm:t>
    </dgm:pt>
    <dgm:pt modelId="{C1843135-57DA-4005-9E57-4883176679C2}" type="sibTrans" cxnId="{7B8D3BC0-D28A-4706-81F6-62D3FAD36D64}">
      <dgm:prSet/>
      <dgm:spPr/>
      <dgm:t>
        <a:bodyPr/>
        <a:lstStyle/>
        <a:p>
          <a:endParaRPr lang="en-US"/>
        </a:p>
      </dgm:t>
    </dgm:pt>
    <dgm:pt modelId="{C2AC3E1F-64DF-49B2-8938-0BF6769F3EE1}">
      <dgm:prSet phldrT="[Text]"/>
      <dgm:spPr/>
      <dgm:t>
        <a:bodyPr/>
        <a:lstStyle/>
        <a:p>
          <a:r>
            <a:rPr lang="en-US"/>
            <a:t>Albacore</a:t>
          </a:r>
        </a:p>
      </dgm:t>
    </dgm:pt>
    <dgm:pt modelId="{180988BD-C39B-470B-AAB8-A51DBF158BCD}" type="parTrans" cxnId="{5BB530A4-06C8-44C1-827B-408D2D6B5D0C}">
      <dgm:prSet/>
      <dgm:spPr/>
      <dgm:t>
        <a:bodyPr/>
        <a:lstStyle/>
        <a:p>
          <a:endParaRPr lang="en-US"/>
        </a:p>
      </dgm:t>
    </dgm:pt>
    <dgm:pt modelId="{BB28C879-CB85-4EE1-A977-C58D2BFDF6C1}" type="sibTrans" cxnId="{5BB530A4-06C8-44C1-827B-408D2D6B5D0C}">
      <dgm:prSet/>
      <dgm:spPr/>
      <dgm:t>
        <a:bodyPr/>
        <a:lstStyle/>
        <a:p>
          <a:endParaRPr lang="en-US"/>
        </a:p>
      </dgm:t>
    </dgm:pt>
    <dgm:pt modelId="{3C8EBED8-254B-49ED-A078-6E84EEE8C6F6}">
      <dgm:prSet phldrT="[Text]"/>
      <dgm:spPr/>
      <dgm:t>
        <a:bodyPr/>
        <a:lstStyle/>
        <a:p>
          <a:r>
            <a:rPr lang="en-US" b="1" i="0"/>
            <a:t>Soil/Conservation Data Request and Release Workflow Tool</a:t>
          </a:r>
          <a:endParaRPr lang="en-US"/>
        </a:p>
      </dgm:t>
    </dgm:pt>
    <dgm:pt modelId="{8F749758-8ED9-4B7A-B91E-BD39CDD1A406}" type="parTrans" cxnId="{A14599B2-BC37-4DA1-8EB7-DBB8CFA46452}">
      <dgm:prSet/>
      <dgm:spPr/>
      <dgm:t>
        <a:bodyPr/>
        <a:lstStyle/>
        <a:p>
          <a:endParaRPr lang="en-US"/>
        </a:p>
      </dgm:t>
    </dgm:pt>
    <dgm:pt modelId="{20D483D0-0487-47DD-888A-1FEB8FA80188}" type="sibTrans" cxnId="{A14599B2-BC37-4DA1-8EB7-DBB8CFA46452}">
      <dgm:prSet/>
      <dgm:spPr/>
      <dgm:t>
        <a:bodyPr/>
        <a:lstStyle/>
        <a:p>
          <a:endParaRPr lang="en-US"/>
        </a:p>
      </dgm:t>
    </dgm:pt>
    <dgm:pt modelId="{ADA1CFDD-FBD6-4D1B-8DBB-FF3D1F2B7A22}">
      <dgm:prSet phldrT="[Text]"/>
      <dgm:spPr/>
      <dgm:t>
        <a:bodyPr/>
        <a:lstStyle/>
        <a:p>
          <a:r>
            <a:rPr lang="en-US" b="1"/>
            <a:t>Create Geospatial Data Delivery Pipelines for Publishing Approved Data</a:t>
          </a:r>
        </a:p>
      </dgm:t>
    </dgm:pt>
    <dgm:pt modelId="{4B19D8EB-0135-4B6D-B9B7-D4B2F05EA783}" type="parTrans" cxnId="{D1CE3F75-69CD-4F97-B8A7-DA54891DDD74}">
      <dgm:prSet/>
      <dgm:spPr/>
      <dgm:t>
        <a:bodyPr/>
        <a:lstStyle/>
        <a:p>
          <a:endParaRPr lang="en-US"/>
        </a:p>
      </dgm:t>
    </dgm:pt>
    <dgm:pt modelId="{D7D2A7FF-891E-49B8-825C-99ACBE38D360}" type="sibTrans" cxnId="{D1CE3F75-69CD-4F97-B8A7-DA54891DDD74}">
      <dgm:prSet/>
      <dgm:spPr/>
      <dgm:t>
        <a:bodyPr/>
        <a:lstStyle/>
        <a:p>
          <a:endParaRPr lang="en-US"/>
        </a:p>
      </dgm:t>
    </dgm:pt>
    <dgm:pt modelId="{C79EC217-A2BB-4D51-A036-80C364CD259E}">
      <dgm:prSet phldrT="[Text]"/>
      <dgm:spPr/>
      <dgm:t>
        <a:bodyPr/>
        <a:lstStyle/>
        <a:p>
          <a:r>
            <a:rPr lang="en-US" b="1"/>
            <a:t>Develop Data Model Change Control System</a:t>
          </a:r>
        </a:p>
      </dgm:t>
    </dgm:pt>
    <dgm:pt modelId="{0F41C4BE-D186-4A8A-B584-613236300CE7}" type="parTrans" cxnId="{B89B1B88-39E1-466C-8B8D-03AF9E43E06F}">
      <dgm:prSet/>
      <dgm:spPr/>
      <dgm:t>
        <a:bodyPr/>
        <a:lstStyle/>
        <a:p>
          <a:endParaRPr lang="en-US"/>
        </a:p>
      </dgm:t>
    </dgm:pt>
    <dgm:pt modelId="{73E7338B-6AF5-4CA5-B78D-E8B1074770E6}" type="sibTrans" cxnId="{B89B1B88-39E1-466C-8B8D-03AF9E43E06F}">
      <dgm:prSet/>
      <dgm:spPr/>
      <dgm:t>
        <a:bodyPr/>
        <a:lstStyle/>
        <a:p>
          <a:endParaRPr lang="en-US"/>
        </a:p>
      </dgm:t>
    </dgm:pt>
    <dgm:pt modelId="{05B5444D-8448-450A-8163-6624E8315FED}">
      <dgm:prSet phldrT="[Text]"/>
      <dgm:spPr/>
      <dgm:t>
        <a:bodyPr/>
        <a:lstStyle/>
        <a:p>
          <a:r>
            <a:rPr lang="en-US" b="1" i="0"/>
            <a:t>Database Systems and DevOps Management, Integration across teams</a:t>
          </a:r>
          <a:endParaRPr lang="en-US"/>
        </a:p>
      </dgm:t>
    </dgm:pt>
    <dgm:pt modelId="{71BD66CF-79F9-45EF-AF36-3E6ACAC012F8}" type="parTrans" cxnId="{EAC628C1-8B17-4EDB-B3E8-6D381B2FE11B}">
      <dgm:prSet/>
      <dgm:spPr/>
      <dgm:t>
        <a:bodyPr/>
        <a:lstStyle/>
        <a:p>
          <a:endParaRPr lang="en-US"/>
        </a:p>
      </dgm:t>
    </dgm:pt>
    <dgm:pt modelId="{432851A8-A44A-4A09-8F92-E95F13A7CA85}" type="sibTrans" cxnId="{EAC628C1-8B17-4EDB-B3E8-6D381B2FE11B}">
      <dgm:prSet/>
      <dgm:spPr/>
      <dgm:t>
        <a:bodyPr/>
        <a:lstStyle/>
        <a:p>
          <a:endParaRPr lang="en-US"/>
        </a:p>
      </dgm:t>
    </dgm:pt>
    <dgm:pt modelId="{E36B9243-8C6F-4565-85E5-73BECC83126E}">
      <dgm:prSet phldrT="[Text]"/>
      <dgm:spPr/>
      <dgm:t>
        <a:bodyPr/>
        <a:lstStyle/>
        <a:p>
          <a:r>
            <a:rPr lang="en-US" b="1"/>
            <a:t>Geospatial services integration</a:t>
          </a:r>
        </a:p>
      </dgm:t>
    </dgm:pt>
    <dgm:pt modelId="{865864B2-529B-48C6-9C36-FC9FE07CB0BF}" type="parTrans" cxnId="{B4CA441F-B9B8-4018-826E-1C1A2779B5AE}">
      <dgm:prSet/>
      <dgm:spPr/>
      <dgm:t>
        <a:bodyPr/>
        <a:lstStyle/>
        <a:p>
          <a:endParaRPr lang="en-US"/>
        </a:p>
      </dgm:t>
    </dgm:pt>
    <dgm:pt modelId="{1223754C-44DD-408C-99EC-DE14AA468C4D}" type="sibTrans" cxnId="{B4CA441F-B9B8-4018-826E-1C1A2779B5AE}">
      <dgm:prSet/>
      <dgm:spPr/>
      <dgm:t>
        <a:bodyPr/>
        <a:lstStyle/>
        <a:p>
          <a:endParaRPr lang="en-US"/>
        </a:p>
      </dgm:t>
    </dgm:pt>
    <dgm:pt modelId="{84AF90F3-07E3-48F4-9D63-4DA5A0E90CAD}">
      <dgm:prSet phldrT="[Text]"/>
      <dgm:spPr/>
      <dgm:t>
        <a:bodyPr/>
        <a:lstStyle/>
        <a:p>
          <a:r>
            <a:rPr lang="en-US"/>
            <a:t>Ceres Tiger Team</a:t>
          </a:r>
        </a:p>
      </dgm:t>
    </dgm:pt>
    <dgm:pt modelId="{BA7652A5-4E34-4C11-96BB-C7588E399DAD}" type="parTrans" cxnId="{BA6CBD48-E253-4450-B53C-659D464AA3D1}">
      <dgm:prSet/>
      <dgm:spPr/>
      <dgm:t>
        <a:bodyPr/>
        <a:lstStyle/>
        <a:p>
          <a:endParaRPr lang="en-US"/>
        </a:p>
      </dgm:t>
    </dgm:pt>
    <dgm:pt modelId="{687D9E9E-0BC5-4D71-BD72-A3273DA9AA7B}" type="sibTrans" cxnId="{BA6CBD48-E253-4450-B53C-659D464AA3D1}">
      <dgm:prSet/>
      <dgm:spPr/>
      <dgm:t>
        <a:bodyPr/>
        <a:lstStyle/>
        <a:p>
          <a:endParaRPr lang="en-US"/>
        </a:p>
      </dgm:t>
    </dgm:pt>
    <dgm:pt modelId="{9CDD42B3-40B3-4C82-9538-20AA6E40AB84}">
      <dgm:prSet phldrT="[Text]"/>
      <dgm:spPr/>
      <dgm:t>
        <a:bodyPr/>
        <a:lstStyle/>
        <a:p>
          <a:r>
            <a:rPr lang="en-US" b="1" i="0"/>
            <a:t>On-Demand Processing for Curated Results (API Switchboard)</a:t>
          </a:r>
          <a:endParaRPr lang="en-US"/>
        </a:p>
      </dgm:t>
    </dgm:pt>
    <dgm:pt modelId="{C2C14BF7-2529-4C7B-81B1-E52FE21F4B64}" type="parTrans" cxnId="{ADCA44C0-C7F0-4D58-8835-4687672E84AC}">
      <dgm:prSet/>
      <dgm:spPr/>
      <dgm:t>
        <a:bodyPr/>
        <a:lstStyle/>
        <a:p>
          <a:endParaRPr lang="en-US"/>
        </a:p>
      </dgm:t>
    </dgm:pt>
    <dgm:pt modelId="{40E71C00-405D-483E-B259-947585DEADA6}" type="sibTrans" cxnId="{ADCA44C0-C7F0-4D58-8835-4687672E84AC}">
      <dgm:prSet/>
      <dgm:spPr/>
      <dgm:t>
        <a:bodyPr/>
        <a:lstStyle/>
        <a:p>
          <a:endParaRPr lang="en-US"/>
        </a:p>
      </dgm:t>
    </dgm:pt>
    <dgm:pt modelId="{B245381B-201D-477C-A6CE-90EA2E3179C2}">
      <dgm:prSet/>
      <dgm:spPr/>
      <dgm:t>
        <a:bodyPr/>
        <a:lstStyle/>
        <a:p>
          <a:r>
            <a:rPr lang="en-US" b="1"/>
            <a:t>Integration of Roles and Publishing Workflows</a:t>
          </a:r>
        </a:p>
      </dgm:t>
    </dgm:pt>
    <dgm:pt modelId="{C0E3B10F-F98F-4A18-A2C7-B191BDF4A1CA}" type="parTrans" cxnId="{E5F1DC5E-0D0A-4F7F-8A0B-0050C68191F2}">
      <dgm:prSet/>
      <dgm:spPr/>
      <dgm:t>
        <a:bodyPr/>
        <a:lstStyle/>
        <a:p>
          <a:endParaRPr lang="en-US"/>
        </a:p>
      </dgm:t>
    </dgm:pt>
    <dgm:pt modelId="{C28FA640-01EB-42D2-B2CE-A1D87240FD01}" type="sibTrans" cxnId="{E5F1DC5E-0D0A-4F7F-8A0B-0050C68191F2}">
      <dgm:prSet/>
      <dgm:spPr/>
      <dgm:t>
        <a:bodyPr/>
        <a:lstStyle/>
        <a:p>
          <a:endParaRPr lang="en-US"/>
        </a:p>
      </dgm:t>
    </dgm:pt>
    <dgm:pt modelId="{0F654EEC-FDDF-4CFE-A3B2-3D3085C0E36D}">
      <dgm:prSet/>
      <dgm:spPr/>
      <dgm:t>
        <a:bodyPr/>
        <a:lstStyle/>
        <a:p>
          <a:r>
            <a:rPr lang="en-US" b="1"/>
            <a:t>Establish S3 buckets and delivery system automations</a:t>
          </a:r>
        </a:p>
      </dgm:t>
    </dgm:pt>
    <dgm:pt modelId="{3150E6EF-55EC-4978-9380-957C36F430AE}" type="parTrans" cxnId="{0CCEBDB7-4B81-4089-97F3-0FEDEC2B1457}">
      <dgm:prSet/>
      <dgm:spPr/>
      <dgm:t>
        <a:bodyPr/>
        <a:lstStyle/>
        <a:p>
          <a:endParaRPr lang="en-US"/>
        </a:p>
      </dgm:t>
    </dgm:pt>
    <dgm:pt modelId="{D9EF2E9C-8EEE-45AB-8715-75ED710F52F6}" type="sibTrans" cxnId="{0CCEBDB7-4B81-4089-97F3-0FEDEC2B1457}">
      <dgm:prSet/>
      <dgm:spPr/>
      <dgm:t>
        <a:bodyPr/>
        <a:lstStyle/>
        <a:p>
          <a:endParaRPr lang="en-US"/>
        </a:p>
      </dgm:t>
    </dgm:pt>
    <dgm:pt modelId="{87192F3B-4233-40F2-96BD-BE07190052AD}">
      <dgm:prSet/>
      <dgm:spPr/>
      <dgm:t>
        <a:bodyPr/>
        <a:lstStyle/>
        <a:p>
          <a:r>
            <a:rPr lang="en-US" b="1"/>
            <a:t>Create Data Designs, Data Marts, Data Catalog for Storing and Managing Data</a:t>
          </a:r>
        </a:p>
      </dgm:t>
    </dgm:pt>
    <dgm:pt modelId="{A77EB86E-EF55-48A5-AAC9-A32895CA3BE8}" type="parTrans" cxnId="{833F9B92-B94B-48F0-B800-7792B75B5094}">
      <dgm:prSet/>
      <dgm:spPr/>
      <dgm:t>
        <a:bodyPr/>
        <a:lstStyle/>
        <a:p>
          <a:endParaRPr lang="en-US"/>
        </a:p>
      </dgm:t>
    </dgm:pt>
    <dgm:pt modelId="{222A4B0C-9BF2-444B-90FB-C695DBF41526}" type="sibTrans" cxnId="{833F9B92-B94B-48F0-B800-7792B75B5094}">
      <dgm:prSet/>
      <dgm:spPr/>
      <dgm:t>
        <a:bodyPr/>
        <a:lstStyle/>
        <a:p>
          <a:endParaRPr lang="en-US"/>
        </a:p>
      </dgm:t>
    </dgm:pt>
    <dgm:pt modelId="{36D88179-C6B8-4671-AAA8-A5E87FF395AD}">
      <dgm:prSet/>
      <dgm:spPr/>
      <dgm:t>
        <a:bodyPr/>
        <a:lstStyle/>
        <a:p>
          <a:r>
            <a:rPr lang="en-US" b="1"/>
            <a:t>Services Inventory System for Geospatial Data Act Compliance</a:t>
          </a:r>
        </a:p>
      </dgm:t>
    </dgm:pt>
    <dgm:pt modelId="{21185F3B-AF69-4D43-9A6A-88121D254ACE}" type="parTrans" cxnId="{8ED9362A-5C86-41F4-B222-195F658A562B}">
      <dgm:prSet/>
      <dgm:spPr/>
      <dgm:t>
        <a:bodyPr/>
        <a:lstStyle/>
        <a:p>
          <a:endParaRPr lang="en-US"/>
        </a:p>
      </dgm:t>
    </dgm:pt>
    <dgm:pt modelId="{957E5C0C-227D-4755-A17B-6B8D5E96361B}" type="sibTrans" cxnId="{8ED9362A-5C86-41F4-B222-195F658A562B}">
      <dgm:prSet/>
      <dgm:spPr/>
      <dgm:t>
        <a:bodyPr/>
        <a:lstStyle/>
        <a:p>
          <a:endParaRPr lang="en-US"/>
        </a:p>
      </dgm:t>
    </dgm:pt>
    <dgm:pt modelId="{07264F98-DE5B-4A3E-BA07-88AAB8987B06}" type="pres">
      <dgm:prSet presAssocID="{43B9B94E-A8B1-4D2E-BD59-790176503609}" presName="Name0" presStyleCnt="0">
        <dgm:presLayoutVars>
          <dgm:dir/>
          <dgm:animLvl val="lvl"/>
          <dgm:resizeHandles val="exact"/>
        </dgm:presLayoutVars>
      </dgm:prSet>
      <dgm:spPr/>
    </dgm:pt>
    <dgm:pt modelId="{8995DAFD-CE4A-4C83-B523-5F57DB3C7202}" type="pres">
      <dgm:prSet presAssocID="{725E1442-3450-4EA9-A1C0-F29774B1A2CE}" presName="linNode" presStyleCnt="0"/>
      <dgm:spPr/>
    </dgm:pt>
    <dgm:pt modelId="{1B2483FE-02E8-43B2-9441-A6375B6016A2}" type="pres">
      <dgm:prSet presAssocID="{725E1442-3450-4EA9-A1C0-F29774B1A2CE}" presName="parentText" presStyleLbl="node1" presStyleIdx="0" presStyleCnt="8">
        <dgm:presLayoutVars>
          <dgm:chMax val="1"/>
          <dgm:bulletEnabled val="1"/>
        </dgm:presLayoutVars>
      </dgm:prSet>
      <dgm:spPr/>
    </dgm:pt>
    <dgm:pt modelId="{958C4D45-7150-4AA0-9EFB-3891B628F5E4}" type="pres">
      <dgm:prSet presAssocID="{725E1442-3450-4EA9-A1C0-F29774B1A2CE}" presName="descendantText" presStyleLbl="alignAccFollowNode1" presStyleIdx="0" presStyleCnt="8">
        <dgm:presLayoutVars>
          <dgm:bulletEnabled val="1"/>
        </dgm:presLayoutVars>
      </dgm:prSet>
      <dgm:spPr/>
    </dgm:pt>
    <dgm:pt modelId="{5569D664-F198-452C-814D-2EED6B42CABF}" type="pres">
      <dgm:prSet presAssocID="{5BB249CD-75BC-40BD-A107-BD16BDF2FAFE}" presName="sp" presStyleCnt="0"/>
      <dgm:spPr/>
    </dgm:pt>
    <dgm:pt modelId="{0BD4E8C8-C2E4-4431-AC2B-016AAB8A26BF}" type="pres">
      <dgm:prSet presAssocID="{A13B6884-5776-4447-827D-0C20440B53E8}" presName="linNode" presStyleCnt="0"/>
      <dgm:spPr/>
    </dgm:pt>
    <dgm:pt modelId="{643D7991-D3F3-42C4-B82C-C6240242E171}" type="pres">
      <dgm:prSet presAssocID="{A13B6884-5776-4447-827D-0C20440B53E8}" presName="parentText" presStyleLbl="node1" presStyleIdx="1" presStyleCnt="8">
        <dgm:presLayoutVars>
          <dgm:chMax val="1"/>
          <dgm:bulletEnabled val="1"/>
        </dgm:presLayoutVars>
      </dgm:prSet>
      <dgm:spPr/>
    </dgm:pt>
    <dgm:pt modelId="{B048F40C-E6E7-4523-ACDE-760488889963}" type="pres">
      <dgm:prSet presAssocID="{A13B6884-5776-4447-827D-0C20440B53E8}" presName="descendantText" presStyleLbl="alignAccFollowNode1" presStyleIdx="1" presStyleCnt="8">
        <dgm:presLayoutVars>
          <dgm:bulletEnabled val="1"/>
        </dgm:presLayoutVars>
      </dgm:prSet>
      <dgm:spPr/>
    </dgm:pt>
    <dgm:pt modelId="{E7514DAF-5F0D-41E9-B503-235254748987}" type="pres">
      <dgm:prSet presAssocID="{4B5CB502-CE5F-4090-86B2-35E7B7E9AA0E}" presName="sp" presStyleCnt="0"/>
      <dgm:spPr/>
    </dgm:pt>
    <dgm:pt modelId="{27B5DE7A-9968-452E-AA49-22CE2D46D8E9}" type="pres">
      <dgm:prSet presAssocID="{EE4E0EEA-42EF-4C1D-8599-F7126DA7D9B6}" presName="linNode" presStyleCnt="0"/>
      <dgm:spPr/>
    </dgm:pt>
    <dgm:pt modelId="{AA0A2A41-7584-4F99-9C6B-AEE7F59C00F4}" type="pres">
      <dgm:prSet presAssocID="{EE4E0EEA-42EF-4C1D-8599-F7126DA7D9B6}" presName="parentText" presStyleLbl="node1" presStyleIdx="2" presStyleCnt="8">
        <dgm:presLayoutVars>
          <dgm:chMax val="1"/>
          <dgm:bulletEnabled val="1"/>
        </dgm:presLayoutVars>
      </dgm:prSet>
      <dgm:spPr/>
    </dgm:pt>
    <dgm:pt modelId="{5A368D53-9D7F-4D80-B3B8-FEFEE8E23F33}" type="pres">
      <dgm:prSet presAssocID="{EE4E0EEA-42EF-4C1D-8599-F7126DA7D9B6}" presName="descendantText" presStyleLbl="alignAccFollowNode1" presStyleIdx="2" presStyleCnt="8">
        <dgm:presLayoutVars>
          <dgm:bulletEnabled val="1"/>
        </dgm:presLayoutVars>
      </dgm:prSet>
      <dgm:spPr/>
    </dgm:pt>
    <dgm:pt modelId="{D6A857DF-A2D8-4726-A4C3-676A911105DA}" type="pres">
      <dgm:prSet presAssocID="{423D8910-B27D-44A8-9F04-F777F46956FC}" presName="sp" presStyleCnt="0"/>
      <dgm:spPr/>
    </dgm:pt>
    <dgm:pt modelId="{0252D241-093A-48CC-9D58-85B35FDEE490}" type="pres">
      <dgm:prSet presAssocID="{55033EBD-59BC-49F1-9AC3-3F7C4C9C1B8B}" presName="linNode" presStyleCnt="0"/>
      <dgm:spPr/>
    </dgm:pt>
    <dgm:pt modelId="{B9BE8D73-0287-471C-9AB2-6E1841920E72}" type="pres">
      <dgm:prSet presAssocID="{55033EBD-59BC-49F1-9AC3-3F7C4C9C1B8B}" presName="parentText" presStyleLbl="node1" presStyleIdx="3" presStyleCnt="8">
        <dgm:presLayoutVars>
          <dgm:chMax val="1"/>
          <dgm:bulletEnabled val="1"/>
        </dgm:presLayoutVars>
      </dgm:prSet>
      <dgm:spPr/>
    </dgm:pt>
    <dgm:pt modelId="{55ED1FEF-5CD2-4BDC-A36D-296992F8A775}" type="pres">
      <dgm:prSet presAssocID="{55033EBD-59BC-49F1-9AC3-3F7C4C9C1B8B}" presName="descendantText" presStyleLbl="alignAccFollowNode1" presStyleIdx="3" presStyleCnt="8">
        <dgm:presLayoutVars>
          <dgm:bulletEnabled val="1"/>
        </dgm:presLayoutVars>
      </dgm:prSet>
      <dgm:spPr/>
    </dgm:pt>
    <dgm:pt modelId="{FC7A48AC-71D1-43C1-80CD-CEB06558AE48}" type="pres">
      <dgm:prSet presAssocID="{1B82F479-AE64-4B0F-A271-4B7B784356C3}" presName="sp" presStyleCnt="0"/>
      <dgm:spPr/>
    </dgm:pt>
    <dgm:pt modelId="{CA3E015A-7C6B-4D41-ABC1-407D4391031A}" type="pres">
      <dgm:prSet presAssocID="{D02BBE1A-6B72-4141-A43F-349EAEF66DD5}" presName="linNode" presStyleCnt="0"/>
      <dgm:spPr/>
    </dgm:pt>
    <dgm:pt modelId="{EAEA76F4-A437-40BF-91B5-0EE99405129E}" type="pres">
      <dgm:prSet presAssocID="{D02BBE1A-6B72-4141-A43F-349EAEF66DD5}" presName="parentText" presStyleLbl="node1" presStyleIdx="4" presStyleCnt="8">
        <dgm:presLayoutVars>
          <dgm:chMax val="1"/>
          <dgm:bulletEnabled val="1"/>
        </dgm:presLayoutVars>
      </dgm:prSet>
      <dgm:spPr/>
    </dgm:pt>
    <dgm:pt modelId="{87E4899D-99CB-435D-B6E1-7B0DDC92CD3A}" type="pres">
      <dgm:prSet presAssocID="{D02BBE1A-6B72-4141-A43F-349EAEF66DD5}" presName="descendantText" presStyleLbl="alignAccFollowNode1" presStyleIdx="4" presStyleCnt="8">
        <dgm:presLayoutVars>
          <dgm:bulletEnabled val="1"/>
        </dgm:presLayoutVars>
      </dgm:prSet>
      <dgm:spPr/>
    </dgm:pt>
    <dgm:pt modelId="{8FDFB071-800C-42E7-8E29-AC05FC10E592}" type="pres">
      <dgm:prSet presAssocID="{4E78ABCD-FCEF-4B2D-9EF7-31F2398307CD}" presName="sp" presStyleCnt="0"/>
      <dgm:spPr/>
    </dgm:pt>
    <dgm:pt modelId="{06C2A11E-5982-4226-83CC-9F2B33007DF8}" type="pres">
      <dgm:prSet presAssocID="{0547701E-EED6-4295-B71C-249EBA45ED0A}" presName="linNode" presStyleCnt="0"/>
      <dgm:spPr/>
    </dgm:pt>
    <dgm:pt modelId="{D91BA396-B676-4AD3-9D24-44EF90C917D5}" type="pres">
      <dgm:prSet presAssocID="{0547701E-EED6-4295-B71C-249EBA45ED0A}" presName="parentText" presStyleLbl="node1" presStyleIdx="5" presStyleCnt="8">
        <dgm:presLayoutVars>
          <dgm:chMax val="1"/>
          <dgm:bulletEnabled val="1"/>
        </dgm:presLayoutVars>
      </dgm:prSet>
      <dgm:spPr/>
    </dgm:pt>
    <dgm:pt modelId="{7837CA90-BA31-4580-9643-AF293544090F}" type="pres">
      <dgm:prSet presAssocID="{0547701E-EED6-4295-B71C-249EBA45ED0A}" presName="descendantText" presStyleLbl="alignAccFollowNode1" presStyleIdx="5" presStyleCnt="8">
        <dgm:presLayoutVars>
          <dgm:bulletEnabled val="1"/>
        </dgm:presLayoutVars>
      </dgm:prSet>
      <dgm:spPr/>
    </dgm:pt>
    <dgm:pt modelId="{1E1C76CD-75A4-4245-9DEF-3D3151DCCEEB}" type="pres">
      <dgm:prSet presAssocID="{C1843135-57DA-4005-9E57-4883176679C2}" presName="sp" presStyleCnt="0"/>
      <dgm:spPr/>
    </dgm:pt>
    <dgm:pt modelId="{CD462664-DD38-4986-B32C-81246A574949}" type="pres">
      <dgm:prSet presAssocID="{C2AC3E1F-64DF-49B2-8938-0BF6769F3EE1}" presName="linNode" presStyleCnt="0"/>
      <dgm:spPr/>
    </dgm:pt>
    <dgm:pt modelId="{D81F48D5-096D-422F-98E9-6678A4FDFF83}" type="pres">
      <dgm:prSet presAssocID="{C2AC3E1F-64DF-49B2-8938-0BF6769F3EE1}" presName="parentText" presStyleLbl="node1" presStyleIdx="6" presStyleCnt="8">
        <dgm:presLayoutVars>
          <dgm:chMax val="1"/>
          <dgm:bulletEnabled val="1"/>
        </dgm:presLayoutVars>
      </dgm:prSet>
      <dgm:spPr/>
    </dgm:pt>
    <dgm:pt modelId="{6A76D577-9A3F-445D-A469-C5A9BEFD5A4F}" type="pres">
      <dgm:prSet presAssocID="{C2AC3E1F-64DF-49B2-8938-0BF6769F3EE1}" presName="descendantText" presStyleLbl="alignAccFollowNode1" presStyleIdx="6" presStyleCnt="8" custLinFactNeighborX="-783" custLinFactNeighborY="0">
        <dgm:presLayoutVars>
          <dgm:bulletEnabled val="1"/>
        </dgm:presLayoutVars>
      </dgm:prSet>
      <dgm:spPr/>
    </dgm:pt>
    <dgm:pt modelId="{4AD934C5-9A4B-47DD-A580-577B2F53DD8D}" type="pres">
      <dgm:prSet presAssocID="{BB28C879-CB85-4EE1-A977-C58D2BFDF6C1}" presName="sp" presStyleCnt="0"/>
      <dgm:spPr/>
    </dgm:pt>
    <dgm:pt modelId="{742BDC16-E2FF-4239-A068-94E1414EC854}" type="pres">
      <dgm:prSet presAssocID="{84AF90F3-07E3-48F4-9D63-4DA5A0E90CAD}" presName="linNode" presStyleCnt="0"/>
      <dgm:spPr/>
    </dgm:pt>
    <dgm:pt modelId="{6C0EB594-5E15-4E43-B100-1D34D962F3E4}" type="pres">
      <dgm:prSet presAssocID="{84AF90F3-07E3-48F4-9D63-4DA5A0E90CAD}" presName="parentText" presStyleLbl="node1" presStyleIdx="7" presStyleCnt="8">
        <dgm:presLayoutVars>
          <dgm:chMax val="1"/>
          <dgm:bulletEnabled val="1"/>
        </dgm:presLayoutVars>
      </dgm:prSet>
      <dgm:spPr/>
    </dgm:pt>
    <dgm:pt modelId="{82356A70-0D8C-49A3-9E6A-72A68BAE23B5}" type="pres">
      <dgm:prSet presAssocID="{84AF90F3-07E3-48F4-9D63-4DA5A0E90CAD}" presName="descendantText" presStyleLbl="alignAccFollowNode1" presStyleIdx="7" presStyleCnt="8">
        <dgm:presLayoutVars>
          <dgm:bulletEnabled val="1"/>
        </dgm:presLayoutVars>
      </dgm:prSet>
      <dgm:spPr/>
    </dgm:pt>
  </dgm:ptLst>
  <dgm:cxnLst>
    <dgm:cxn modelId="{FB18AB03-87F1-4B1A-9A1C-034D5657DB5A}" srcId="{A13B6884-5776-4447-827D-0C20440B53E8}" destId="{11EBAB36-4B83-43C6-95F2-E107AD75115B}" srcOrd="1" destOrd="0" parTransId="{F5B6C5B9-4AEA-4238-860F-3BFBF7FBF6DF}" sibTransId="{610E531F-9908-4EF3-9CB4-C7ED92A2F47B}"/>
    <dgm:cxn modelId="{0B38EB07-69FB-406A-8E6B-E9F3AD2608C9}" type="presOf" srcId="{E36B9243-8C6F-4565-85E5-73BECC83126E}" destId="{82356A70-0D8C-49A3-9E6A-72A68BAE23B5}" srcOrd="0" destOrd="0" presId="urn:microsoft.com/office/officeart/2005/8/layout/vList5"/>
    <dgm:cxn modelId="{AD02FA09-8710-4FA9-9DD0-2DBB7541BFF6}" type="presOf" srcId="{0547701E-EED6-4295-B71C-249EBA45ED0A}" destId="{D91BA396-B676-4AD3-9D24-44EF90C917D5}" srcOrd="0" destOrd="0" presId="urn:microsoft.com/office/officeart/2005/8/layout/vList5"/>
    <dgm:cxn modelId="{BB55630C-6BC0-4D3C-8F66-56EC928602D0}" type="presOf" srcId="{5BDB0B31-7828-4253-BCD4-1B71A9DA4387}" destId="{B048F40C-E6E7-4523-ACDE-760488889963}" srcOrd="0" destOrd="0" presId="urn:microsoft.com/office/officeart/2005/8/layout/vList5"/>
    <dgm:cxn modelId="{F48AAB0D-F949-414F-924D-CB523907D51A}" type="presOf" srcId="{FF8DD0F4-7DA6-4A6C-A750-9D3F9D7B25EC}" destId="{958C4D45-7150-4AA0-9EFB-3891B628F5E4}" srcOrd="0" destOrd="0" presId="urn:microsoft.com/office/officeart/2005/8/layout/vList5"/>
    <dgm:cxn modelId="{92A79211-A895-4211-A444-B1A0AA93F1FB}" type="presOf" srcId="{3C8EBED8-254B-49ED-A078-6E84EEE8C6F6}" destId="{55ED1FEF-5CD2-4BDC-A36D-296992F8A775}" srcOrd="0" destOrd="0" presId="urn:microsoft.com/office/officeart/2005/8/layout/vList5"/>
    <dgm:cxn modelId="{285C9611-0D20-414C-969D-7057EC3603BD}" type="presOf" srcId="{0F654EEC-FDDF-4CFE-A3B2-3D3085C0E36D}" destId="{87E4899D-99CB-435D-B6E1-7B0DDC92CD3A}" srcOrd="0" destOrd="1" presId="urn:microsoft.com/office/officeart/2005/8/layout/vList5"/>
    <dgm:cxn modelId="{42228118-C3D4-4ADA-A7B9-16F0990EF62D}" type="presOf" srcId="{05B5444D-8448-450A-8163-6624E8315FED}" destId="{6A76D577-9A3F-445D-A469-C5A9BEFD5A4F}" srcOrd="0" destOrd="0" presId="urn:microsoft.com/office/officeart/2005/8/layout/vList5"/>
    <dgm:cxn modelId="{B4CA441F-B9B8-4018-826E-1C1A2779B5AE}" srcId="{84AF90F3-07E3-48F4-9D63-4DA5A0E90CAD}" destId="{E36B9243-8C6F-4565-85E5-73BECC83126E}" srcOrd="0" destOrd="0" parTransId="{865864B2-529B-48C6-9C36-FC9FE07CB0BF}" sibTransId="{1223754C-44DD-408C-99EC-DE14AA468C4D}"/>
    <dgm:cxn modelId="{8ED9362A-5C86-41F4-B222-195F658A562B}" srcId="{84AF90F3-07E3-48F4-9D63-4DA5A0E90CAD}" destId="{36D88179-C6B8-4671-AAA8-A5E87FF395AD}" srcOrd="1" destOrd="0" parTransId="{21185F3B-AF69-4D43-9A6A-88121D254ACE}" sibTransId="{957E5C0C-227D-4755-A17B-6B8D5E96361B}"/>
    <dgm:cxn modelId="{48F5092E-131D-45A4-87C0-6B1339D52F84}" type="presOf" srcId="{C2AC3E1F-64DF-49B2-8938-0BF6769F3EE1}" destId="{D81F48D5-096D-422F-98E9-6678A4FDFF83}" srcOrd="0" destOrd="0" presId="urn:microsoft.com/office/officeart/2005/8/layout/vList5"/>
    <dgm:cxn modelId="{F9EF0234-6D1C-43C5-84E1-A5CC0D538269}" type="presOf" srcId="{55033EBD-59BC-49F1-9AC3-3F7C4C9C1B8B}" destId="{B9BE8D73-0287-471C-9AB2-6E1841920E72}" srcOrd="0" destOrd="0" presId="urn:microsoft.com/office/officeart/2005/8/layout/vList5"/>
    <dgm:cxn modelId="{E5F1DC5E-0D0A-4F7F-8A0B-0050C68191F2}" srcId="{55033EBD-59BC-49F1-9AC3-3F7C4C9C1B8B}" destId="{B245381B-201D-477C-A6CE-90EA2E3179C2}" srcOrd="1" destOrd="0" parTransId="{C0E3B10F-F98F-4A18-A2C7-B191BDF4A1CA}" sibTransId="{C28FA640-01EB-42D2-B2CE-A1D87240FD01}"/>
    <dgm:cxn modelId="{D746E466-9A47-4FA3-9A91-FBFEC84E3A72}" type="presOf" srcId="{ADA1CFDD-FBD6-4D1B-8DBB-FF3D1F2B7A22}" destId="{87E4899D-99CB-435D-B6E1-7B0DDC92CD3A}" srcOrd="0" destOrd="0" presId="urn:microsoft.com/office/officeart/2005/8/layout/vList5"/>
    <dgm:cxn modelId="{BA6CBD48-E253-4450-B53C-659D464AA3D1}" srcId="{43B9B94E-A8B1-4D2E-BD59-790176503609}" destId="{84AF90F3-07E3-48F4-9D63-4DA5A0E90CAD}" srcOrd="7" destOrd="0" parTransId="{BA7652A5-4E34-4C11-96BB-C7588E399DAD}" sibTransId="{687D9E9E-0BC5-4D71-BD72-A3273DA9AA7B}"/>
    <dgm:cxn modelId="{AA47AB49-4E00-4B76-BC06-431FDA4DEA2C}" type="presOf" srcId="{F748EAA8-5009-4004-A457-401D7DCA0139}" destId="{5A368D53-9D7F-4D80-B3B8-FEFEE8E23F33}" srcOrd="0" destOrd="0" presId="urn:microsoft.com/office/officeart/2005/8/layout/vList5"/>
    <dgm:cxn modelId="{76C9EA6C-4B35-49AC-ADD2-A104F3F67377}" srcId="{A13B6884-5776-4447-827D-0C20440B53E8}" destId="{5BDB0B31-7828-4253-BCD4-1B71A9DA4387}" srcOrd="0" destOrd="0" parTransId="{DAD67C78-59AD-4A7F-941D-851AD50C683F}" sibTransId="{7DDC87F5-2497-43C0-BFD2-AFD4FE1FE54C}"/>
    <dgm:cxn modelId="{A63CDC4E-2788-4AE6-B40D-BA8AD5D00495}" type="presOf" srcId="{D02BBE1A-6B72-4141-A43F-349EAEF66DD5}" destId="{EAEA76F4-A437-40BF-91B5-0EE99405129E}" srcOrd="0" destOrd="0" presId="urn:microsoft.com/office/officeart/2005/8/layout/vList5"/>
    <dgm:cxn modelId="{B564164F-8D32-4CA4-88D2-C77D6AFD479C}" type="presOf" srcId="{87192F3B-4233-40F2-96BD-BE07190052AD}" destId="{7837CA90-BA31-4580-9643-AF293544090F}" srcOrd="0" destOrd="1" presId="urn:microsoft.com/office/officeart/2005/8/layout/vList5"/>
    <dgm:cxn modelId="{A3900253-592E-431A-B8A7-35D543D52E40}" type="presOf" srcId="{872F6956-5F8B-4616-B3B1-0B51E1E08A24}" destId="{5A368D53-9D7F-4D80-B3B8-FEFEE8E23F33}" srcOrd="0" destOrd="1" presId="urn:microsoft.com/office/officeart/2005/8/layout/vList5"/>
    <dgm:cxn modelId="{D1CE3F75-69CD-4F97-B8A7-DA54891DDD74}" srcId="{D02BBE1A-6B72-4141-A43F-349EAEF66DD5}" destId="{ADA1CFDD-FBD6-4D1B-8DBB-FF3D1F2B7A22}" srcOrd="0" destOrd="0" parTransId="{4B19D8EB-0135-4B6D-B9B7-D4B2F05EA783}" sibTransId="{D7D2A7FF-891E-49B8-825C-99ACBE38D360}"/>
    <dgm:cxn modelId="{5101ED76-1AF2-4A4F-8160-7F1C44A67C82}" type="presOf" srcId="{84AF90F3-07E3-48F4-9D63-4DA5A0E90CAD}" destId="{6C0EB594-5E15-4E43-B100-1D34D962F3E4}" srcOrd="0" destOrd="0" presId="urn:microsoft.com/office/officeart/2005/8/layout/vList5"/>
    <dgm:cxn modelId="{76A94B58-4757-4628-8446-08DAB046AA67}" srcId="{43B9B94E-A8B1-4D2E-BD59-790176503609}" destId="{D02BBE1A-6B72-4141-A43F-349EAEF66DD5}" srcOrd="4" destOrd="0" parTransId="{CB49D3C9-73AA-41A7-9526-0C92DF47AA6F}" sibTransId="{4E78ABCD-FCEF-4B2D-9EF7-31F2398307CD}"/>
    <dgm:cxn modelId="{AAD2E480-9669-4000-9EFF-75F84EC97FBD}" srcId="{725E1442-3450-4EA9-A1C0-F29774B1A2CE}" destId="{461ED703-E16C-4BD0-BBCB-BD691D14C47D}" srcOrd="1" destOrd="0" parTransId="{86890073-9589-4AE6-9B66-3C88B42C3D6B}" sibTransId="{0ADA169A-6606-4E9E-9F2C-6558229C5D3C}"/>
    <dgm:cxn modelId="{D06F4182-609F-4A4F-99DE-4AB18A4FC476}" type="presOf" srcId="{725E1442-3450-4EA9-A1C0-F29774B1A2CE}" destId="{1B2483FE-02E8-43B2-9441-A6375B6016A2}" srcOrd="0" destOrd="0" presId="urn:microsoft.com/office/officeart/2005/8/layout/vList5"/>
    <dgm:cxn modelId="{8AB0B985-D7FF-43D7-B29C-BF78B62C5E9A}" type="presOf" srcId="{461ED703-E16C-4BD0-BBCB-BD691D14C47D}" destId="{958C4D45-7150-4AA0-9EFB-3891B628F5E4}" srcOrd="0" destOrd="1" presId="urn:microsoft.com/office/officeart/2005/8/layout/vList5"/>
    <dgm:cxn modelId="{124D4887-6499-405B-8DFA-61BAC46CE16F}" type="presOf" srcId="{11EBAB36-4B83-43C6-95F2-E107AD75115B}" destId="{B048F40C-E6E7-4523-ACDE-760488889963}" srcOrd="0" destOrd="1" presId="urn:microsoft.com/office/officeart/2005/8/layout/vList5"/>
    <dgm:cxn modelId="{B89B1B88-39E1-466C-8B8D-03AF9E43E06F}" srcId="{0547701E-EED6-4295-B71C-249EBA45ED0A}" destId="{C79EC217-A2BB-4D51-A036-80C364CD259E}" srcOrd="0" destOrd="0" parTransId="{0F41C4BE-D186-4A8A-B584-613236300CE7}" sibTransId="{73E7338B-6AF5-4CA5-B78D-E8B1074770E6}"/>
    <dgm:cxn modelId="{02299D89-CF97-4980-BB55-5153E3CEF91D}" srcId="{43B9B94E-A8B1-4D2E-BD59-790176503609}" destId="{55033EBD-59BC-49F1-9AC3-3F7C4C9C1B8B}" srcOrd="3" destOrd="0" parTransId="{92D3EF69-BF36-4BD1-8A3C-98FDF98D3E1B}" sibTransId="{1B82F479-AE64-4B0F-A271-4B7B784356C3}"/>
    <dgm:cxn modelId="{EF5D5E8F-2C21-44E2-934A-B24DB3A21AA4}" type="presOf" srcId="{EE4E0EEA-42EF-4C1D-8599-F7126DA7D9B6}" destId="{AA0A2A41-7584-4F99-9C6B-AEE7F59C00F4}" srcOrd="0" destOrd="0" presId="urn:microsoft.com/office/officeart/2005/8/layout/vList5"/>
    <dgm:cxn modelId="{833F9B92-B94B-48F0-B800-7792B75B5094}" srcId="{0547701E-EED6-4295-B71C-249EBA45ED0A}" destId="{87192F3B-4233-40F2-96BD-BE07190052AD}" srcOrd="1" destOrd="0" parTransId="{A77EB86E-EF55-48A5-AAC9-A32895CA3BE8}" sibTransId="{222A4B0C-9BF2-444B-90FB-C695DBF41526}"/>
    <dgm:cxn modelId="{6D17EE95-2CDE-4213-AAD4-C0171C38DB19}" srcId="{43B9B94E-A8B1-4D2E-BD59-790176503609}" destId="{A13B6884-5776-4447-827D-0C20440B53E8}" srcOrd="1" destOrd="0" parTransId="{7832B19A-0301-4A83-A86D-00823186345F}" sibTransId="{4B5CB502-CE5F-4090-86B2-35E7B7E9AA0E}"/>
    <dgm:cxn modelId="{56CB229B-1200-401C-BCB6-BDDCA228191D}" type="presOf" srcId="{43B9B94E-A8B1-4D2E-BD59-790176503609}" destId="{07264F98-DE5B-4A3E-BA07-88AAB8987B06}" srcOrd="0" destOrd="0" presId="urn:microsoft.com/office/officeart/2005/8/layout/vList5"/>
    <dgm:cxn modelId="{5BB530A4-06C8-44C1-827B-408D2D6B5D0C}" srcId="{43B9B94E-A8B1-4D2E-BD59-790176503609}" destId="{C2AC3E1F-64DF-49B2-8938-0BF6769F3EE1}" srcOrd="6" destOrd="0" parTransId="{180988BD-C39B-470B-AAB8-A51DBF158BCD}" sibTransId="{BB28C879-CB85-4EE1-A977-C58D2BFDF6C1}"/>
    <dgm:cxn modelId="{9BAAD8B0-D3AF-4702-80F2-8335E72E6771}" srcId="{EE4E0EEA-42EF-4C1D-8599-F7126DA7D9B6}" destId="{F748EAA8-5009-4004-A457-401D7DCA0139}" srcOrd="0" destOrd="0" parTransId="{A567A535-5B54-4188-A8A5-EAD944FAC431}" sibTransId="{2C22C900-605D-4A1E-B6B5-38CD79EEB98E}"/>
    <dgm:cxn modelId="{B8952AB2-4FC2-4AB4-AF21-4BEC294370B1}" srcId="{43B9B94E-A8B1-4D2E-BD59-790176503609}" destId="{EE4E0EEA-42EF-4C1D-8599-F7126DA7D9B6}" srcOrd="2" destOrd="0" parTransId="{F3E2418F-E809-489E-A0FF-2B2BEC1AB2E8}" sibTransId="{423D8910-B27D-44A8-9F04-F777F46956FC}"/>
    <dgm:cxn modelId="{A14599B2-BC37-4DA1-8EB7-DBB8CFA46452}" srcId="{55033EBD-59BC-49F1-9AC3-3F7C4C9C1B8B}" destId="{3C8EBED8-254B-49ED-A078-6E84EEE8C6F6}" srcOrd="0" destOrd="0" parTransId="{8F749758-8ED9-4B7A-B91E-BD39CDD1A406}" sibTransId="{20D483D0-0487-47DD-888A-1FEB8FA80188}"/>
    <dgm:cxn modelId="{0CCEBDB7-4B81-4089-97F3-0FEDEC2B1457}" srcId="{D02BBE1A-6B72-4141-A43F-349EAEF66DD5}" destId="{0F654EEC-FDDF-4CFE-A3B2-3D3085C0E36D}" srcOrd="1" destOrd="0" parTransId="{3150E6EF-55EC-4978-9380-957C36F430AE}" sibTransId="{D9EF2E9C-8EEE-45AB-8715-75ED710F52F6}"/>
    <dgm:cxn modelId="{489DF7BE-6390-48DB-ACD1-340C136AC314}" srcId="{EE4E0EEA-42EF-4C1D-8599-F7126DA7D9B6}" destId="{872F6956-5F8B-4616-B3B1-0B51E1E08A24}" srcOrd="1" destOrd="0" parTransId="{66655F40-7A02-4E7B-AF6E-BCB681937819}" sibTransId="{858FC7A6-CEA6-4AD0-9760-1E5C50D85AF1}"/>
    <dgm:cxn modelId="{94A7FABE-577B-4AF8-8AB9-6494B9AF4741}" type="presOf" srcId="{B245381B-201D-477C-A6CE-90EA2E3179C2}" destId="{55ED1FEF-5CD2-4BDC-A36D-296992F8A775}" srcOrd="0" destOrd="1" presId="urn:microsoft.com/office/officeart/2005/8/layout/vList5"/>
    <dgm:cxn modelId="{7B8D3BC0-D28A-4706-81F6-62D3FAD36D64}" srcId="{43B9B94E-A8B1-4D2E-BD59-790176503609}" destId="{0547701E-EED6-4295-B71C-249EBA45ED0A}" srcOrd="5" destOrd="0" parTransId="{76D0DE48-57C2-4E55-93AE-37B3A818AAE0}" sibTransId="{C1843135-57DA-4005-9E57-4883176679C2}"/>
    <dgm:cxn modelId="{ADCA44C0-C7F0-4D58-8835-4687672E84AC}" srcId="{C2AC3E1F-64DF-49B2-8938-0BF6769F3EE1}" destId="{9CDD42B3-40B3-4C82-9538-20AA6E40AB84}" srcOrd="1" destOrd="0" parTransId="{C2C14BF7-2529-4C7B-81B1-E52FE21F4B64}" sibTransId="{40E71C00-405D-483E-B259-947585DEADA6}"/>
    <dgm:cxn modelId="{EAC628C1-8B17-4EDB-B3E8-6D381B2FE11B}" srcId="{C2AC3E1F-64DF-49B2-8938-0BF6769F3EE1}" destId="{05B5444D-8448-450A-8163-6624E8315FED}" srcOrd="0" destOrd="0" parTransId="{71BD66CF-79F9-45EF-AF36-3E6ACAC012F8}" sibTransId="{432851A8-A44A-4A09-8F92-E95F13A7CA85}"/>
    <dgm:cxn modelId="{C3C3F1CB-4121-4C3D-B31E-67ED5FD8EEFF}" type="presOf" srcId="{36D88179-C6B8-4671-AAA8-A5E87FF395AD}" destId="{82356A70-0D8C-49A3-9E6A-72A68BAE23B5}" srcOrd="0" destOrd="1" presId="urn:microsoft.com/office/officeart/2005/8/layout/vList5"/>
    <dgm:cxn modelId="{746C07DA-AD73-4547-B679-DEA754693FEC}" type="presOf" srcId="{9CDD42B3-40B3-4C82-9538-20AA6E40AB84}" destId="{6A76D577-9A3F-445D-A469-C5A9BEFD5A4F}" srcOrd="0" destOrd="1" presId="urn:microsoft.com/office/officeart/2005/8/layout/vList5"/>
    <dgm:cxn modelId="{D47C43E3-5D6C-4262-B99D-5067F6DAB098}" type="presOf" srcId="{A13B6884-5776-4447-827D-0C20440B53E8}" destId="{643D7991-D3F3-42C4-B82C-C6240242E171}" srcOrd="0" destOrd="0" presId="urn:microsoft.com/office/officeart/2005/8/layout/vList5"/>
    <dgm:cxn modelId="{86E312E7-3E72-40BF-BF53-2E8E23F4646E}" type="presOf" srcId="{C79EC217-A2BB-4D51-A036-80C364CD259E}" destId="{7837CA90-BA31-4580-9643-AF293544090F}" srcOrd="0" destOrd="0" presId="urn:microsoft.com/office/officeart/2005/8/layout/vList5"/>
    <dgm:cxn modelId="{A0C611FD-93F7-4BDF-B578-A6E006D7345A}" srcId="{725E1442-3450-4EA9-A1C0-F29774B1A2CE}" destId="{FF8DD0F4-7DA6-4A6C-A750-9D3F9D7B25EC}" srcOrd="0" destOrd="0" parTransId="{5E6176D1-C6D2-4FA9-8956-5644130037BC}" sibTransId="{FDFA36FE-5403-4D00-8BB6-3BFD8EA2F695}"/>
    <dgm:cxn modelId="{A2EEE8FD-DF09-4970-9FE9-D80006FB108C}" srcId="{43B9B94E-A8B1-4D2E-BD59-790176503609}" destId="{725E1442-3450-4EA9-A1C0-F29774B1A2CE}" srcOrd="0" destOrd="0" parTransId="{B743F73C-D4BD-4F09-A9AB-3D37C4C8ECA1}" sibTransId="{5BB249CD-75BC-40BD-A107-BD16BDF2FAFE}"/>
    <dgm:cxn modelId="{159F5B2A-696D-4866-9528-99257813F7F4}" type="presParOf" srcId="{07264F98-DE5B-4A3E-BA07-88AAB8987B06}" destId="{8995DAFD-CE4A-4C83-B523-5F57DB3C7202}" srcOrd="0" destOrd="0" presId="urn:microsoft.com/office/officeart/2005/8/layout/vList5"/>
    <dgm:cxn modelId="{43A71A2F-22B2-42F3-B52C-C79E68D46FF8}" type="presParOf" srcId="{8995DAFD-CE4A-4C83-B523-5F57DB3C7202}" destId="{1B2483FE-02E8-43B2-9441-A6375B6016A2}" srcOrd="0" destOrd="0" presId="urn:microsoft.com/office/officeart/2005/8/layout/vList5"/>
    <dgm:cxn modelId="{7EBCDD9A-9C45-48D8-9A2B-99CF5BD8B4D7}" type="presParOf" srcId="{8995DAFD-CE4A-4C83-B523-5F57DB3C7202}" destId="{958C4D45-7150-4AA0-9EFB-3891B628F5E4}" srcOrd="1" destOrd="0" presId="urn:microsoft.com/office/officeart/2005/8/layout/vList5"/>
    <dgm:cxn modelId="{F7ECF5CC-B169-4682-970F-224DD44459FF}" type="presParOf" srcId="{07264F98-DE5B-4A3E-BA07-88AAB8987B06}" destId="{5569D664-F198-452C-814D-2EED6B42CABF}" srcOrd="1" destOrd="0" presId="urn:microsoft.com/office/officeart/2005/8/layout/vList5"/>
    <dgm:cxn modelId="{84B50C9D-D152-4B4D-A098-447E6B8A9A5B}" type="presParOf" srcId="{07264F98-DE5B-4A3E-BA07-88AAB8987B06}" destId="{0BD4E8C8-C2E4-4431-AC2B-016AAB8A26BF}" srcOrd="2" destOrd="0" presId="urn:microsoft.com/office/officeart/2005/8/layout/vList5"/>
    <dgm:cxn modelId="{1979E83E-C3CA-47AB-9614-8F671E973DE8}" type="presParOf" srcId="{0BD4E8C8-C2E4-4431-AC2B-016AAB8A26BF}" destId="{643D7991-D3F3-42C4-B82C-C6240242E171}" srcOrd="0" destOrd="0" presId="urn:microsoft.com/office/officeart/2005/8/layout/vList5"/>
    <dgm:cxn modelId="{4F7F4578-1E8B-40B3-BE2A-2BC1527F8D6E}" type="presParOf" srcId="{0BD4E8C8-C2E4-4431-AC2B-016AAB8A26BF}" destId="{B048F40C-E6E7-4523-ACDE-760488889963}" srcOrd="1" destOrd="0" presId="urn:microsoft.com/office/officeart/2005/8/layout/vList5"/>
    <dgm:cxn modelId="{1E54D3FD-D88A-4A15-8519-F54AE3C35CC9}" type="presParOf" srcId="{07264F98-DE5B-4A3E-BA07-88AAB8987B06}" destId="{E7514DAF-5F0D-41E9-B503-235254748987}" srcOrd="3" destOrd="0" presId="urn:microsoft.com/office/officeart/2005/8/layout/vList5"/>
    <dgm:cxn modelId="{4D0671E0-8EDD-47CF-89D5-EDF9CD7E0C52}" type="presParOf" srcId="{07264F98-DE5B-4A3E-BA07-88AAB8987B06}" destId="{27B5DE7A-9968-452E-AA49-22CE2D46D8E9}" srcOrd="4" destOrd="0" presId="urn:microsoft.com/office/officeart/2005/8/layout/vList5"/>
    <dgm:cxn modelId="{4819F1C4-25E0-48B9-86A3-A3FB7F28962F}" type="presParOf" srcId="{27B5DE7A-9968-452E-AA49-22CE2D46D8E9}" destId="{AA0A2A41-7584-4F99-9C6B-AEE7F59C00F4}" srcOrd="0" destOrd="0" presId="urn:microsoft.com/office/officeart/2005/8/layout/vList5"/>
    <dgm:cxn modelId="{EDE93333-600D-4C4E-B203-077ECFF89097}" type="presParOf" srcId="{27B5DE7A-9968-452E-AA49-22CE2D46D8E9}" destId="{5A368D53-9D7F-4D80-B3B8-FEFEE8E23F33}" srcOrd="1" destOrd="0" presId="urn:microsoft.com/office/officeart/2005/8/layout/vList5"/>
    <dgm:cxn modelId="{8FBBA534-8E81-40FA-900C-638D5CDCDEDA}" type="presParOf" srcId="{07264F98-DE5B-4A3E-BA07-88AAB8987B06}" destId="{D6A857DF-A2D8-4726-A4C3-676A911105DA}" srcOrd="5" destOrd="0" presId="urn:microsoft.com/office/officeart/2005/8/layout/vList5"/>
    <dgm:cxn modelId="{9D7A94A6-7E33-4C92-860B-29819F2BDB7C}" type="presParOf" srcId="{07264F98-DE5B-4A3E-BA07-88AAB8987B06}" destId="{0252D241-093A-48CC-9D58-85B35FDEE490}" srcOrd="6" destOrd="0" presId="urn:microsoft.com/office/officeart/2005/8/layout/vList5"/>
    <dgm:cxn modelId="{9BD68059-CEEF-4F12-9EF9-260DD5B728A2}" type="presParOf" srcId="{0252D241-093A-48CC-9D58-85B35FDEE490}" destId="{B9BE8D73-0287-471C-9AB2-6E1841920E72}" srcOrd="0" destOrd="0" presId="urn:microsoft.com/office/officeart/2005/8/layout/vList5"/>
    <dgm:cxn modelId="{869C1F0E-E233-4A03-82BB-DBA2DD8435E1}" type="presParOf" srcId="{0252D241-093A-48CC-9D58-85B35FDEE490}" destId="{55ED1FEF-5CD2-4BDC-A36D-296992F8A775}" srcOrd="1" destOrd="0" presId="urn:microsoft.com/office/officeart/2005/8/layout/vList5"/>
    <dgm:cxn modelId="{3FC9CC84-696A-4862-8204-C4DCBE389A65}" type="presParOf" srcId="{07264F98-DE5B-4A3E-BA07-88AAB8987B06}" destId="{FC7A48AC-71D1-43C1-80CD-CEB06558AE48}" srcOrd="7" destOrd="0" presId="urn:microsoft.com/office/officeart/2005/8/layout/vList5"/>
    <dgm:cxn modelId="{DF8B2906-1425-494B-8167-B08BFE22C045}" type="presParOf" srcId="{07264F98-DE5B-4A3E-BA07-88AAB8987B06}" destId="{CA3E015A-7C6B-4D41-ABC1-407D4391031A}" srcOrd="8" destOrd="0" presId="urn:microsoft.com/office/officeart/2005/8/layout/vList5"/>
    <dgm:cxn modelId="{10977A01-16C7-407B-84BE-7F3AE7917365}" type="presParOf" srcId="{CA3E015A-7C6B-4D41-ABC1-407D4391031A}" destId="{EAEA76F4-A437-40BF-91B5-0EE99405129E}" srcOrd="0" destOrd="0" presId="urn:microsoft.com/office/officeart/2005/8/layout/vList5"/>
    <dgm:cxn modelId="{707D64BD-6048-4337-A32C-F46139CAE2A4}" type="presParOf" srcId="{CA3E015A-7C6B-4D41-ABC1-407D4391031A}" destId="{87E4899D-99CB-435D-B6E1-7B0DDC92CD3A}" srcOrd="1" destOrd="0" presId="urn:microsoft.com/office/officeart/2005/8/layout/vList5"/>
    <dgm:cxn modelId="{910B7233-355F-440D-88E9-806420CDF5FD}" type="presParOf" srcId="{07264F98-DE5B-4A3E-BA07-88AAB8987B06}" destId="{8FDFB071-800C-42E7-8E29-AC05FC10E592}" srcOrd="9" destOrd="0" presId="urn:microsoft.com/office/officeart/2005/8/layout/vList5"/>
    <dgm:cxn modelId="{9926B2D2-1C9D-42BA-BAE0-23AC1020DAB5}" type="presParOf" srcId="{07264F98-DE5B-4A3E-BA07-88AAB8987B06}" destId="{06C2A11E-5982-4226-83CC-9F2B33007DF8}" srcOrd="10" destOrd="0" presId="urn:microsoft.com/office/officeart/2005/8/layout/vList5"/>
    <dgm:cxn modelId="{54E0993F-E7EF-41C3-B135-039F9303CE7E}" type="presParOf" srcId="{06C2A11E-5982-4226-83CC-9F2B33007DF8}" destId="{D91BA396-B676-4AD3-9D24-44EF90C917D5}" srcOrd="0" destOrd="0" presId="urn:microsoft.com/office/officeart/2005/8/layout/vList5"/>
    <dgm:cxn modelId="{F1C4B065-3CD6-4359-B9DC-F0FEEEC770D7}" type="presParOf" srcId="{06C2A11E-5982-4226-83CC-9F2B33007DF8}" destId="{7837CA90-BA31-4580-9643-AF293544090F}" srcOrd="1" destOrd="0" presId="urn:microsoft.com/office/officeart/2005/8/layout/vList5"/>
    <dgm:cxn modelId="{231909F1-B423-4B93-8B09-53351A94F687}" type="presParOf" srcId="{07264F98-DE5B-4A3E-BA07-88AAB8987B06}" destId="{1E1C76CD-75A4-4245-9DEF-3D3151DCCEEB}" srcOrd="11" destOrd="0" presId="urn:microsoft.com/office/officeart/2005/8/layout/vList5"/>
    <dgm:cxn modelId="{D10C64D9-820D-470A-85C6-58937B8CF138}" type="presParOf" srcId="{07264F98-DE5B-4A3E-BA07-88AAB8987B06}" destId="{CD462664-DD38-4986-B32C-81246A574949}" srcOrd="12" destOrd="0" presId="urn:microsoft.com/office/officeart/2005/8/layout/vList5"/>
    <dgm:cxn modelId="{52F7003F-3554-46EF-B7A4-76EB680EC5B8}" type="presParOf" srcId="{CD462664-DD38-4986-B32C-81246A574949}" destId="{D81F48D5-096D-422F-98E9-6678A4FDFF83}" srcOrd="0" destOrd="0" presId="urn:microsoft.com/office/officeart/2005/8/layout/vList5"/>
    <dgm:cxn modelId="{AFC6707C-8B9A-47C4-96FF-A87AFCCFB87C}" type="presParOf" srcId="{CD462664-DD38-4986-B32C-81246A574949}" destId="{6A76D577-9A3F-445D-A469-C5A9BEFD5A4F}" srcOrd="1" destOrd="0" presId="urn:microsoft.com/office/officeart/2005/8/layout/vList5"/>
    <dgm:cxn modelId="{63235507-FA88-48EB-959E-F10C24C133BF}" type="presParOf" srcId="{07264F98-DE5B-4A3E-BA07-88AAB8987B06}" destId="{4AD934C5-9A4B-47DD-A580-577B2F53DD8D}" srcOrd="13" destOrd="0" presId="urn:microsoft.com/office/officeart/2005/8/layout/vList5"/>
    <dgm:cxn modelId="{8684BBA7-E77D-488C-8538-EE7C07FE9F29}" type="presParOf" srcId="{07264F98-DE5B-4A3E-BA07-88AAB8987B06}" destId="{742BDC16-E2FF-4239-A068-94E1414EC854}" srcOrd="14" destOrd="0" presId="urn:microsoft.com/office/officeart/2005/8/layout/vList5"/>
    <dgm:cxn modelId="{29B90586-8390-42FF-9FD2-7DDF4FEDDD25}" type="presParOf" srcId="{742BDC16-E2FF-4239-A068-94E1414EC854}" destId="{6C0EB594-5E15-4E43-B100-1D34D962F3E4}" srcOrd="0" destOrd="0" presId="urn:microsoft.com/office/officeart/2005/8/layout/vList5"/>
    <dgm:cxn modelId="{78BDA6FE-0A5E-489C-B92C-97648AEB2BF1}" type="presParOf" srcId="{742BDC16-E2FF-4239-A068-94E1414EC854}" destId="{82356A70-0D8C-49A3-9E6A-72A68BAE23B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6D90BD-9C8A-4972-A5BF-3EEF263AC700}" type="doc">
      <dgm:prSet loTypeId="urn:microsoft.com/office/officeart/2005/8/layout/vList2" loCatId="list" qsTypeId="urn:microsoft.com/office/officeart/2005/8/quickstyle/simple1" qsCatId="simple" csTypeId="urn:microsoft.com/office/officeart/2005/8/colors/accent4_3" csCatId="accent4" phldr="1"/>
      <dgm:spPr/>
      <dgm:t>
        <a:bodyPr/>
        <a:lstStyle/>
        <a:p>
          <a:endParaRPr lang="en-US"/>
        </a:p>
      </dgm:t>
    </dgm:pt>
    <dgm:pt modelId="{CC98BF8A-9928-4D90-BA84-31C1DE3A41B1}">
      <dgm:prSet phldrT="[Text]"/>
      <dgm:spPr/>
      <dgm:t>
        <a:bodyPr/>
        <a:lstStyle/>
        <a:p>
          <a:r>
            <a:rPr lang="en-US"/>
            <a:t>PI28: Integrate Notebooks + Geospatial Widgets</a:t>
          </a:r>
        </a:p>
      </dgm:t>
    </dgm:pt>
    <dgm:pt modelId="{4223A6EE-975F-4089-B58F-8C5370BB0320}" type="parTrans" cxnId="{C68EF602-9015-45AC-AD52-88B7FA23552B}">
      <dgm:prSet/>
      <dgm:spPr/>
      <dgm:t>
        <a:bodyPr/>
        <a:lstStyle/>
        <a:p>
          <a:endParaRPr lang="en-US"/>
        </a:p>
      </dgm:t>
    </dgm:pt>
    <dgm:pt modelId="{0D7FC446-9A5B-4384-8111-0C840C36C952}" type="sibTrans" cxnId="{C68EF602-9015-45AC-AD52-88B7FA23552B}">
      <dgm:prSet/>
      <dgm:spPr/>
      <dgm:t>
        <a:bodyPr/>
        <a:lstStyle/>
        <a:p>
          <a:endParaRPr lang="en-US"/>
        </a:p>
      </dgm:t>
    </dgm:pt>
    <dgm:pt modelId="{6BED1AD3-C881-452A-8123-5354F988CDEE}">
      <dgm:prSet phldrT="[Text]"/>
      <dgm:spPr/>
      <dgm:t>
        <a:bodyPr/>
        <a:lstStyle/>
        <a:p>
          <a:pPr>
            <a:buNone/>
          </a:pPr>
          <a:r>
            <a:rPr lang="en-US">
              <a:solidFill>
                <a:schemeClr val="bg1"/>
              </a:solidFill>
            </a:rPr>
            <a:t>Oct ‘24 – Jan ‘25</a:t>
          </a:r>
        </a:p>
      </dgm:t>
    </dgm:pt>
    <dgm:pt modelId="{10A0B712-C76E-4BD5-A905-15EF4050778D}" type="parTrans" cxnId="{291E9389-43B4-4455-AD9D-21510F6CE8A8}">
      <dgm:prSet/>
      <dgm:spPr/>
      <dgm:t>
        <a:bodyPr/>
        <a:lstStyle/>
        <a:p>
          <a:endParaRPr lang="en-US"/>
        </a:p>
      </dgm:t>
    </dgm:pt>
    <dgm:pt modelId="{76416FDB-1426-41FA-A7A0-CB19F16F7AEE}" type="sibTrans" cxnId="{291E9389-43B4-4455-AD9D-21510F6CE8A8}">
      <dgm:prSet/>
      <dgm:spPr/>
      <dgm:t>
        <a:bodyPr/>
        <a:lstStyle/>
        <a:p>
          <a:endParaRPr lang="en-US"/>
        </a:p>
      </dgm:t>
    </dgm:pt>
    <dgm:pt modelId="{5090C6CB-C658-42C4-84E4-06B17BA176E2}">
      <dgm:prSet phldrT="[Text]"/>
      <dgm:spPr/>
      <dgm:t>
        <a:bodyPr/>
        <a:lstStyle/>
        <a:p>
          <a:pPr rtl="0"/>
          <a:r>
            <a:rPr lang="en-US"/>
            <a:t>PI29: </a:t>
          </a:r>
          <a:r>
            <a:rPr lang="en-US">
              <a:latin typeface="Aptos Display" panose="02110004020202020204"/>
            </a:rPr>
            <a:t>Publishing, Parameterized Queries + Widget Connects</a:t>
          </a:r>
          <a:endParaRPr lang="en-US"/>
        </a:p>
      </dgm:t>
    </dgm:pt>
    <dgm:pt modelId="{F476245F-3F4F-4A40-BB7A-EDCE7DC8B092}" type="parTrans" cxnId="{243CEB9A-519F-49CC-8A15-8DDF1E7C7776}">
      <dgm:prSet/>
      <dgm:spPr/>
      <dgm:t>
        <a:bodyPr/>
        <a:lstStyle/>
        <a:p>
          <a:endParaRPr lang="en-US"/>
        </a:p>
      </dgm:t>
    </dgm:pt>
    <dgm:pt modelId="{8488A655-A3CA-458E-88E8-C314A9E618F7}" type="sibTrans" cxnId="{243CEB9A-519F-49CC-8A15-8DDF1E7C7776}">
      <dgm:prSet/>
      <dgm:spPr/>
      <dgm:t>
        <a:bodyPr/>
        <a:lstStyle/>
        <a:p>
          <a:endParaRPr lang="en-US"/>
        </a:p>
      </dgm:t>
    </dgm:pt>
    <dgm:pt modelId="{9740F025-4629-4CF8-9408-541C9344C902}">
      <dgm:prSet phldrT="[Text]"/>
      <dgm:spPr/>
      <dgm:t>
        <a:bodyPr/>
        <a:lstStyle/>
        <a:p>
          <a:pPr>
            <a:buNone/>
          </a:pPr>
          <a:r>
            <a:rPr lang="en-US">
              <a:solidFill>
                <a:schemeClr val="bg1"/>
              </a:solidFill>
            </a:rPr>
            <a:t>Jan – Apr ’25</a:t>
          </a:r>
        </a:p>
      </dgm:t>
    </dgm:pt>
    <dgm:pt modelId="{66BE9846-0D7E-442C-B3B3-655B9806E587}" type="parTrans" cxnId="{2C16E34B-4810-4414-BF85-72A367FDEC16}">
      <dgm:prSet/>
      <dgm:spPr/>
      <dgm:t>
        <a:bodyPr/>
        <a:lstStyle/>
        <a:p>
          <a:endParaRPr lang="en-US"/>
        </a:p>
      </dgm:t>
    </dgm:pt>
    <dgm:pt modelId="{BF5005B3-A04A-41A1-8952-304AA1A1BFD7}" type="sibTrans" cxnId="{2C16E34B-4810-4414-BF85-72A367FDEC16}">
      <dgm:prSet/>
      <dgm:spPr/>
      <dgm:t>
        <a:bodyPr/>
        <a:lstStyle/>
        <a:p>
          <a:endParaRPr lang="en-US"/>
        </a:p>
      </dgm:t>
    </dgm:pt>
    <dgm:pt modelId="{243A19AF-A50A-436D-A1B9-E7C53867DE1A}">
      <dgm:prSet phldrT="[Text]"/>
      <dgm:spPr/>
      <dgm:t>
        <a:bodyPr/>
        <a:lstStyle/>
        <a:p>
          <a:pPr rtl="0"/>
          <a:r>
            <a:rPr lang="en-US">
              <a:latin typeface="Aptos Display" panose="02110004020202020204"/>
            </a:rPr>
            <a:t>P30</a:t>
          </a:r>
          <a:r>
            <a:rPr lang="en-US"/>
            <a:t>: </a:t>
          </a:r>
          <a:r>
            <a:rPr lang="en-US">
              <a:latin typeface="Aptos Display" panose="02110004020202020204"/>
            </a:rPr>
            <a:t>Public Pages, Data Model Change Control + User Preferences</a:t>
          </a:r>
          <a:endParaRPr lang="en-US"/>
        </a:p>
      </dgm:t>
    </dgm:pt>
    <dgm:pt modelId="{06F2287C-763A-4257-90A6-702A90FF07CC}" type="parTrans" cxnId="{BD862D06-EA46-4C1D-B939-D6C8850A64F8}">
      <dgm:prSet/>
      <dgm:spPr/>
      <dgm:t>
        <a:bodyPr/>
        <a:lstStyle/>
        <a:p>
          <a:endParaRPr lang="en-US"/>
        </a:p>
      </dgm:t>
    </dgm:pt>
    <dgm:pt modelId="{8750BED6-D6E8-48A7-87CB-D00FC4FAA64F}" type="sibTrans" cxnId="{BD862D06-EA46-4C1D-B939-D6C8850A64F8}">
      <dgm:prSet/>
      <dgm:spPr/>
      <dgm:t>
        <a:bodyPr/>
        <a:lstStyle/>
        <a:p>
          <a:endParaRPr lang="en-US"/>
        </a:p>
      </dgm:t>
    </dgm:pt>
    <dgm:pt modelId="{C95E71D0-0545-47DB-B4DF-C311C4B6ECD5}">
      <dgm:prSet phldrT="[Text]"/>
      <dgm:spPr/>
      <dgm:t>
        <a:bodyPr/>
        <a:lstStyle/>
        <a:p>
          <a:pPr>
            <a:buNone/>
          </a:pPr>
          <a:r>
            <a:rPr lang="en-US">
              <a:solidFill>
                <a:schemeClr val="bg1"/>
              </a:solidFill>
            </a:rPr>
            <a:t>Apr – Jul ‘25</a:t>
          </a:r>
        </a:p>
      </dgm:t>
    </dgm:pt>
    <dgm:pt modelId="{18EAACDE-2C2D-46B6-B818-0427D2E6C781}" type="parTrans" cxnId="{DF10F57E-88D4-47BC-AFEA-AA66FA63BCC4}">
      <dgm:prSet/>
      <dgm:spPr/>
      <dgm:t>
        <a:bodyPr/>
        <a:lstStyle/>
        <a:p>
          <a:endParaRPr lang="en-US"/>
        </a:p>
      </dgm:t>
    </dgm:pt>
    <dgm:pt modelId="{C1272CA8-0D7F-4083-BE85-90C2079449F2}" type="sibTrans" cxnId="{DF10F57E-88D4-47BC-AFEA-AA66FA63BCC4}">
      <dgm:prSet/>
      <dgm:spPr/>
      <dgm:t>
        <a:bodyPr/>
        <a:lstStyle/>
        <a:p>
          <a:endParaRPr lang="en-US"/>
        </a:p>
      </dgm:t>
    </dgm:pt>
    <dgm:pt modelId="{3EF6B301-EF54-42AB-AA67-459D87D3BC6B}" type="pres">
      <dgm:prSet presAssocID="{006D90BD-9C8A-4972-A5BF-3EEF263AC700}" presName="linear" presStyleCnt="0">
        <dgm:presLayoutVars>
          <dgm:animLvl val="lvl"/>
          <dgm:resizeHandles val="exact"/>
        </dgm:presLayoutVars>
      </dgm:prSet>
      <dgm:spPr/>
    </dgm:pt>
    <dgm:pt modelId="{DD80DA81-B274-4F84-B238-4279CD3A50E5}" type="pres">
      <dgm:prSet presAssocID="{CC98BF8A-9928-4D90-BA84-31C1DE3A41B1}" presName="parentText" presStyleLbl="node1" presStyleIdx="0" presStyleCnt="3" custLinFactNeighborX="-405" custLinFactNeighborY="-5430">
        <dgm:presLayoutVars>
          <dgm:chMax val="0"/>
          <dgm:bulletEnabled val="1"/>
        </dgm:presLayoutVars>
      </dgm:prSet>
      <dgm:spPr/>
    </dgm:pt>
    <dgm:pt modelId="{A237D18E-72AC-4433-8913-36A2280075DA}" type="pres">
      <dgm:prSet presAssocID="{CC98BF8A-9928-4D90-BA84-31C1DE3A41B1}" presName="childText" presStyleLbl="revTx" presStyleIdx="0" presStyleCnt="3">
        <dgm:presLayoutVars>
          <dgm:bulletEnabled val="1"/>
        </dgm:presLayoutVars>
      </dgm:prSet>
      <dgm:spPr/>
    </dgm:pt>
    <dgm:pt modelId="{FBE3E844-D6E2-42AE-B8A2-6E642B6C707C}" type="pres">
      <dgm:prSet presAssocID="{5090C6CB-C658-42C4-84E4-06B17BA176E2}" presName="parentText" presStyleLbl="node1" presStyleIdx="1" presStyleCnt="3" custLinFactNeighborX="-405" custLinFactNeighborY="4886">
        <dgm:presLayoutVars>
          <dgm:chMax val="0"/>
          <dgm:bulletEnabled val="1"/>
        </dgm:presLayoutVars>
      </dgm:prSet>
      <dgm:spPr/>
    </dgm:pt>
    <dgm:pt modelId="{D957461C-1BFF-4D09-B0FD-F81378202EDB}" type="pres">
      <dgm:prSet presAssocID="{5090C6CB-C658-42C4-84E4-06B17BA176E2}" presName="childText" presStyleLbl="revTx" presStyleIdx="1" presStyleCnt="3">
        <dgm:presLayoutVars>
          <dgm:bulletEnabled val="1"/>
        </dgm:presLayoutVars>
      </dgm:prSet>
      <dgm:spPr/>
    </dgm:pt>
    <dgm:pt modelId="{5A6ECECE-1E5B-4067-863D-07631B36DC17}" type="pres">
      <dgm:prSet presAssocID="{243A19AF-A50A-436D-A1B9-E7C53867DE1A}" presName="parentText" presStyleLbl="node1" presStyleIdx="2" presStyleCnt="3">
        <dgm:presLayoutVars>
          <dgm:chMax val="0"/>
          <dgm:bulletEnabled val="1"/>
        </dgm:presLayoutVars>
      </dgm:prSet>
      <dgm:spPr/>
    </dgm:pt>
    <dgm:pt modelId="{95E961E7-FCD2-43E7-8DA0-40C741F02D1F}" type="pres">
      <dgm:prSet presAssocID="{243A19AF-A50A-436D-A1B9-E7C53867DE1A}" presName="childText" presStyleLbl="revTx" presStyleIdx="2" presStyleCnt="3">
        <dgm:presLayoutVars>
          <dgm:bulletEnabled val="1"/>
        </dgm:presLayoutVars>
      </dgm:prSet>
      <dgm:spPr/>
    </dgm:pt>
  </dgm:ptLst>
  <dgm:cxnLst>
    <dgm:cxn modelId="{C68EF602-9015-45AC-AD52-88B7FA23552B}" srcId="{006D90BD-9C8A-4972-A5BF-3EEF263AC700}" destId="{CC98BF8A-9928-4D90-BA84-31C1DE3A41B1}" srcOrd="0" destOrd="0" parTransId="{4223A6EE-975F-4089-B58F-8C5370BB0320}" sibTransId="{0D7FC446-9A5B-4384-8111-0C840C36C952}"/>
    <dgm:cxn modelId="{BD862D06-EA46-4C1D-B939-D6C8850A64F8}" srcId="{006D90BD-9C8A-4972-A5BF-3EEF263AC700}" destId="{243A19AF-A50A-436D-A1B9-E7C53867DE1A}" srcOrd="2" destOrd="0" parTransId="{06F2287C-763A-4257-90A6-702A90FF07CC}" sibTransId="{8750BED6-D6E8-48A7-87CB-D00FC4FAA64F}"/>
    <dgm:cxn modelId="{08458514-6123-43BC-9B1A-15DB7BFFF396}" type="presOf" srcId="{6BED1AD3-C881-452A-8123-5354F988CDEE}" destId="{A237D18E-72AC-4433-8913-36A2280075DA}" srcOrd="0" destOrd="0" presId="urn:microsoft.com/office/officeart/2005/8/layout/vList2"/>
    <dgm:cxn modelId="{5346A733-224B-4B97-A7F4-A9459C7C3D08}" type="presOf" srcId="{243A19AF-A50A-436D-A1B9-E7C53867DE1A}" destId="{5A6ECECE-1E5B-4067-863D-07631B36DC17}" srcOrd="0" destOrd="0" presId="urn:microsoft.com/office/officeart/2005/8/layout/vList2"/>
    <dgm:cxn modelId="{78618B3A-471C-42C9-8B3F-68A1DCD02E68}" type="presOf" srcId="{006D90BD-9C8A-4972-A5BF-3EEF263AC700}" destId="{3EF6B301-EF54-42AB-AA67-459D87D3BC6B}" srcOrd="0" destOrd="0" presId="urn:microsoft.com/office/officeart/2005/8/layout/vList2"/>
    <dgm:cxn modelId="{2C16E34B-4810-4414-BF85-72A367FDEC16}" srcId="{5090C6CB-C658-42C4-84E4-06B17BA176E2}" destId="{9740F025-4629-4CF8-9408-541C9344C902}" srcOrd="0" destOrd="0" parTransId="{66BE9846-0D7E-442C-B3B3-655B9806E587}" sibTransId="{BF5005B3-A04A-41A1-8952-304AA1A1BFD7}"/>
    <dgm:cxn modelId="{95712C76-9DED-4A76-800C-32B49931DBF2}" type="presOf" srcId="{5090C6CB-C658-42C4-84E4-06B17BA176E2}" destId="{FBE3E844-D6E2-42AE-B8A2-6E642B6C707C}" srcOrd="0" destOrd="0" presId="urn:microsoft.com/office/officeart/2005/8/layout/vList2"/>
    <dgm:cxn modelId="{DF10F57E-88D4-47BC-AFEA-AA66FA63BCC4}" srcId="{243A19AF-A50A-436D-A1B9-E7C53867DE1A}" destId="{C95E71D0-0545-47DB-B4DF-C311C4B6ECD5}" srcOrd="0" destOrd="0" parTransId="{18EAACDE-2C2D-46B6-B818-0427D2E6C781}" sibTransId="{C1272CA8-0D7F-4083-BE85-90C2079449F2}"/>
    <dgm:cxn modelId="{420EE385-7A28-4C8A-8BE7-86A32FC40C18}" type="presOf" srcId="{CC98BF8A-9928-4D90-BA84-31C1DE3A41B1}" destId="{DD80DA81-B274-4F84-B238-4279CD3A50E5}" srcOrd="0" destOrd="0" presId="urn:microsoft.com/office/officeart/2005/8/layout/vList2"/>
    <dgm:cxn modelId="{291E9389-43B4-4455-AD9D-21510F6CE8A8}" srcId="{CC98BF8A-9928-4D90-BA84-31C1DE3A41B1}" destId="{6BED1AD3-C881-452A-8123-5354F988CDEE}" srcOrd="0" destOrd="0" parTransId="{10A0B712-C76E-4BD5-A905-15EF4050778D}" sibTransId="{76416FDB-1426-41FA-A7A0-CB19F16F7AEE}"/>
    <dgm:cxn modelId="{243CEB9A-519F-49CC-8A15-8DDF1E7C7776}" srcId="{006D90BD-9C8A-4972-A5BF-3EEF263AC700}" destId="{5090C6CB-C658-42C4-84E4-06B17BA176E2}" srcOrd="1" destOrd="0" parTransId="{F476245F-3F4F-4A40-BB7A-EDCE7DC8B092}" sibTransId="{8488A655-A3CA-458E-88E8-C314A9E618F7}"/>
    <dgm:cxn modelId="{73F6EC9A-B6B6-43C9-8D77-61B3BD68D96E}" type="presOf" srcId="{C95E71D0-0545-47DB-B4DF-C311C4B6ECD5}" destId="{95E961E7-FCD2-43E7-8DA0-40C741F02D1F}" srcOrd="0" destOrd="0" presId="urn:microsoft.com/office/officeart/2005/8/layout/vList2"/>
    <dgm:cxn modelId="{5F64C7EC-4575-4092-A44E-8CCB5C83B00F}" type="presOf" srcId="{9740F025-4629-4CF8-9408-541C9344C902}" destId="{D957461C-1BFF-4D09-B0FD-F81378202EDB}" srcOrd="0" destOrd="0" presId="urn:microsoft.com/office/officeart/2005/8/layout/vList2"/>
    <dgm:cxn modelId="{EE498EFC-5491-46FA-B1F0-6A94DEDB0EE9}" type="presParOf" srcId="{3EF6B301-EF54-42AB-AA67-459D87D3BC6B}" destId="{DD80DA81-B274-4F84-B238-4279CD3A50E5}" srcOrd="0" destOrd="0" presId="urn:microsoft.com/office/officeart/2005/8/layout/vList2"/>
    <dgm:cxn modelId="{C7D06555-EC53-4733-A52B-924AD658917E}" type="presParOf" srcId="{3EF6B301-EF54-42AB-AA67-459D87D3BC6B}" destId="{A237D18E-72AC-4433-8913-36A2280075DA}" srcOrd="1" destOrd="0" presId="urn:microsoft.com/office/officeart/2005/8/layout/vList2"/>
    <dgm:cxn modelId="{EBB69CCF-A483-46E4-B562-F6F77F21A6A8}" type="presParOf" srcId="{3EF6B301-EF54-42AB-AA67-459D87D3BC6B}" destId="{FBE3E844-D6E2-42AE-B8A2-6E642B6C707C}" srcOrd="2" destOrd="0" presId="urn:microsoft.com/office/officeart/2005/8/layout/vList2"/>
    <dgm:cxn modelId="{552DDDB9-8637-444D-9BEC-20B781D671DB}" type="presParOf" srcId="{3EF6B301-EF54-42AB-AA67-459D87D3BC6B}" destId="{D957461C-1BFF-4D09-B0FD-F81378202EDB}" srcOrd="3" destOrd="0" presId="urn:microsoft.com/office/officeart/2005/8/layout/vList2"/>
    <dgm:cxn modelId="{9E4D7368-5BCA-4AB3-9509-BD91EA3E05D5}" type="presParOf" srcId="{3EF6B301-EF54-42AB-AA67-459D87D3BC6B}" destId="{5A6ECECE-1E5B-4067-863D-07631B36DC17}" srcOrd="4" destOrd="0" presId="urn:microsoft.com/office/officeart/2005/8/layout/vList2"/>
    <dgm:cxn modelId="{60E8D922-401A-4D51-AC57-65657B1249F8}" type="presParOf" srcId="{3EF6B301-EF54-42AB-AA67-459D87D3BC6B}" destId="{95E961E7-FCD2-43E7-8DA0-40C741F02D1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6D90BD-9C8A-4972-A5BF-3EEF263AC700}" type="doc">
      <dgm:prSet loTypeId="urn:microsoft.com/office/officeart/2005/8/layout/vList2" loCatId="list" qsTypeId="urn:microsoft.com/office/officeart/2005/8/quickstyle/simple1" qsCatId="simple" csTypeId="urn:microsoft.com/office/officeart/2005/8/colors/accent4_3" csCatId="accent4" phldr="1"/>
      <dgm:spPr/>
      <dgm:t>
        <a:bodyPr/>
        <a:lstStyle/>
        <a:p>
          <a:endParaRPr lang="en-US"/>
        </a:p>
      </dgm:t>
    </dgm:pt>
    <dgm:pt modelId="{CC98BF8A-9928-4D90-BA84-31C1DE3A41B1}">
      <dgm:prSet phldrT="[Text]"/>
      <dgm:spPr/>
      <dgm:t>
        <a:bodyPr/>
        <a:lstStyle/>
        <a:p>
          <a:pPr rtl="0"/>
          <a:r>
            <a:rPr lang="en-US"/>
            <a:t>PI28</a:t>
          </a:r>
          <a:r>
            <a:rPr lang="en-US">
              <a:latin typeface="Aptos Display" panose="02110004020202020204"/>
            </a:rPr>
            <a:t>:</a:t>
          </a:r>
          <a:r>
            <a:rPr lang="en-US"/>
            <a:t>KPIs + ConGeo (Financial, Practice Implementation and Status )+ POC Data Model  + Define QA Processing</a:t>
          </a:r>
        </a:p>
      </dgm:t>
    </dgm:pt>
    <dgm:pt modelId="{4223A6EE-975F-4089-B58F-8C5370BB0320}" type="parTrans" cxnId="{C68EF602-9015-45AC-AD52-88B7FA23552B}">
      <dgm:prSet/>
      <dgm:spPr/>
      <dgm:t>
        <a:bodyPr/>
        <a:lstStyle/>
        <a:p>
          <a:endParaRPr lang="en-US"/>
        </a:p>
      </dgm:t>
    </dgm:pt>
    <dgm:pt modelId="{0D7FC446-9A5B-4384-8111-0C840C36C952}" type="sibTrans" cxnId="{C68EF602-9015-45AC-AD52-88B7FA23552B}">
      <dgm:prSet/>
      <dgm:spPr/>
      <dgm:t>
        <a:bodyPr/>
        <a:lstStyle/>
        <a:p>
          <a:endParaRPr lang="en-US"/>
        </a:p>
      </dgm:t>
    </dgm:pt>
    <dgm:pt modelId="{6BED1AD3-C881-452A-8123-5354F988CDEE}">
      <dgm:prSet phldrT="[Text]"/>
      <dgm:spPr/>
      <dgm:t>
        <a:bodyPr/>
        <a:lstStyle/>
        <a:p>
          <a:pPr>
            <a:buNone/>
          </a:pPr>
          <a:r>
            <a:rPr lang="en-US">
              <a:solidFill>
                <a:schemeClr val="bg1"/>
              </a:solidFill>
            </a:rPr>
            <a:t>Oct ‘24 – Jan ‘25</a:t>
          </a:r>
        </a:p>
      </dgm:t>
    </dgm:pt>
    <dgm:pt modelId="{10A0B712-C76E-4BD5-A905-15EF4050778D}" type="parTrans" cxnId="{291E9389-43B4-4455-AD9D-21510F6CE8A8}">
      <dgm:prSet/>
      <dgm:spPr/>
      <dgm:t>
        <a:bodyPr/>
        <a:lstStyle/>
        <a:p>
          <a:endParaRPr lang="en-US"/>
        </a:p>
      </dgm:t>
    </dgm:pt>
    <dgm:pt modelId="{76416FDB-1426-41FA-A7A0-CB19F16F7AEE}" type="sibTrans" cxnId="{291E9389-43B4-4455-AD9D-21510F6CE8A8}">
      <dgm:prSet/>
      <dgm:spPr/>
      <dgm:t>
        <a:bodyPr/>
        <a:lstStyle/>
        <a:p>
          <a:endParaRPr lang="en-US"/>
        </a:p>
      </dgm:t>
    </dgm:pt>
    <dgm:pt modelId="{5090C6CB-C658-42C4-84E4-06B17BA176E2}">
      <dgm:prSet phldrT="[Text]"/>
      <dgm:spPr/>
      <dgm:t>
        <a:bodyPr/>
        <a:lstStyle/>
        <a:p>
          <a:pPr rtl="0"/>
          <a:r>
            <a:rPr lang="en-US" dirty="0"/>
            <a:t>PI29:</a:t>
          </a:r>
          <a:r>
            <a:rPr lang="en-US" dirty="0">
              <a:latin typeface="Aptos Display" panose="02110004020202020204"/>
            </a:rPr>
            <a:t> </a:t>
          </a:r>
          <a:r>
            <a:rPr lang="en-US" dirty="0"/>
            <a:t>•</a:t>
          </a:r>
          <a:r>
            <a:rPr lang="en-US" dirty="0">
              <a:latin typeface="Aptos Display" panose="02110004020202020204"/>
            </a:rPr>
            <a:t>Data Visualization POC + Map Unit Summaries + Data Model + ConGeo (Resource &amp; conservation  Concerns ) + Automate QA process</a:t>
          </a:r>
        </a:p>
      </dgm:t>
    </dgm:pt>
    <dgm:pt modelId="{F476245F-3F4F-4A40-BB7A-EDCE7DC8B092}" type="parTrans" cxnId="{243CEB9A-519F-49CC-8A15-8DDF1E7C7776}">
      <dgm:prSet/>
      <dgm:spPr/>
      <dgm:t>
        <a:bodyPr/>
        <a:lstStyle/>
        <a:p>
          <a:endParaRPr lang="en-US"/>
        </a:p>
      </dgm:t>
    </dgm:pt>
    <dgm:pt modelId="{8488A655-A3CA-458E-88E8-C314A9E618F7}" type="sibTrans" cxnId="{243CEB9A-519F-49CC-8A15-8DDF1E7C7776}">
      <dgm:prSet/>
      <dgm:spPr/>
      <dgm:t>
        <a:bodyPr/>
        <a:lstStyle/>
        <a:p>
          <a:endParaRPr lang="en-US"/>
        </a:p>
      </dgm:t>
    </dgm:pt>
    <dgm:pt modelId="{9740F025-4629-4CF8-9408-541C9344C902}">
      <dgm:prSet phldrT="[Text]"/>
      <dgm:spPr/>
      <dgm:t>
        <a:bodyPr/>
        <a:lstStyle/>
        <a:p>
          <a:pPr>
            <a:buNone/>
          </a:pPr>
          <a:r>
            <a:rPr lang="en-US">
              <a:solidFill>
                <a:schemeClr val="bg1"/>
              </a:solidFill>
            </a:rPr>
            <a:t>Jan – Apr ’25</a:t>
          </a:r>
        </a:p>
      </dgm:t>
    </dgm:pt>
    <dgm:pt modelId="{66BE9846-0D7E-442C-B3B3-655B9806E587}" type="parTrans" cxnId="{2C16E34B-4810-4414-BF85-72A367FDEC16}">
      <dgm:prSet/>
      <dgm:spPr/>
      <dgm:t>
        <a:bodyPr/>
        <a:lstStyle/>
        <a:p>
          <a:endParaRPr lang="en-US"/>
        </a:p>
      </dgm:t>
    </dgm:pt>
    <dgm:pt modelId="{BF5005B3-A04A-41A1-8952-304AA1A1BFD7}" type="sibTrans" cxnId="{2C16E34B-4810-4414-BF85-72A367FDEC16}">
      <dgm:prSet/>
      <dgm:spPr/>
      <dgm:t>
        <a:bodyPr/>
        <a:lstStyle/>
        <a:p>
          <a:endParaRPr lang="en-US"/>
        </a:p>
      </dgm:t>
    </dgm:pt>
    <dgm:pt modelId="{243A19AF-A50A-436D-A1B9-E7C53867DE1A}">
      <dgm:prSet phldrT="[Text]"/>
      <dgm:spPr/>
      <dgm:t>
        <a:bodyPr/>
        <a:lstStyle/>
        <a:p>
          <a:pPr rtl="0"/>
          <a:r>
            <a:rPr lang="en-US"/>
            <a:t>PI30:</a:t>
          </a:r>
          <a:r>
            <a:rPr lang="en-US">
              <a:latin typeface="Aptos Display" panose="02110004020202020204"/>
            </a:rPr>
            <a:t> </a:t>
          </a:r>
          <a:r>
            <a:rPr lang="en-US"/>
            <a:t>•</a:t>
          </a:r>
          <a:r>
            <a:rPr lang="en-US">
              <a:latin typeface="Aptos Display" panose="02110004020202020204"/>
            </a:rPr>
            <a:t>ConGeo (Geospatial Analysis) + SHAPE + Water balance for Engineers  + Site Risk for WQM </a:t>
          </a:r>
        </a:p>
      </dgm:t>
    </dgm:pt>
    <dgm:pt modelId="{06F2287C-763A-4257-90A6-702A90FF07CC}" type="parTrans" cxnId="{BD862D06-EA46-4C1D-B939-D6C8850A64F8}">
      <dgm:prSet/>
      <dgm:spPr/>
      <dgm:t>
        <a:bodyPr/>
        <a:lstStyle/>
        <a:p>
          <a:endParaRPr lang="en-US"/>
        </a:p>
      </dgm:t>
    </dgm:pt>
    <dgm:pt modelId="{8750BED6-D6E8-48A7-87CB-D00FC4FAA64F}" type="sibTrans" cxnId="{BD862D06-EA46-4C1D-B939-D6C8850A64F8}">
      <dgm:prSet/>
      <dgm:spPr/>
      <dgm:t>
        <a:bodyPr/>
        <a:lstStyle/>
        <a:p>
          <a:endParaRPr lang="en-US"/>
        </a:p>
      </dgm:t>
    </dgm:pt>
    <dgm:pt modelId="{C95E71D0-0545-47DB-B4DF-C311C4B6ECD5}">
      <dgm:prSet phldrT="[Text]"/>
      <dgm:spPr/>
      <dgm:t>
        <a:bodyPr/>
        <a:lstStyle/>
        <a:p>
          <a:pPr>
            <a:buNone/>
          </a:pPr>
          <a:r>
            <a:rPr lang="en-US">
              <a:solidFill>
                <a:schemeClr val="bg1"/>
              </a:solidFill>
            </a:rPr>
            <a:t>Apr – Jul ‘25</a:t>
          </a:r>
        </a:p>
      </dgm:t>
    </dgm:pt>
    <dgm:pt modelId="{18EAACDE-2C2D-46B6-B818-0427D2E6C781}" type="parTrans" cxnId="{DF10F57E-88D4-47BC-AFEA-AA66FA63BCC4}">
      <dgm:prSet/>
      <dgm:spPr/>
      <dgm:t>
        <a:bodyPr/>
        <a:lstStyle/>
        <a:p>
          <a:endParaRPr lang="en-US"/>
        </a:p>
      </dgm:t>
    </dgm:pt>
    <dgm:pt modelId="{C1272CA8-0D7F-4083-BE85-90C2079449F2}" type="sibTrans" cxnId="{DF10F57E-88D4-47BC-AFEA-AA66FA63BCC4}">
      <dgm:prSet/>
      <dgm:spPr/>
      <dgm:t>
        <a:bodyPr/>
        <a:lstStyle/>
        <a:p>
          <a:endParaRPr lang="en-US"/>
        </a:p>
      </dgm:t>
    </dgm:pt>
    <dgm:pt modelId="{3EF6B301-EF54-42AB-AA67-459D87D3BC6B}" type="pres">
      <dgm:prSet presAssocID="{006D90BD-9C8A-4972-A5BF-3EEF263AC700}" presName="linear" presStyleCnt="0">
        <dgm:presLayoutVars>
          <dgm:animLvl val="lvl"/>
          <dgm:resizeHandles val="exact"/>
        </dgm:presLayoutVars>
      </dgm:prSet>
      <dgm:spPr/>
    </dgm:pt>
    <dgm:pt modelId="{DD80DA81-B274-4F84-B238-4279CD3A50E5}" type="pres">
      <dgm:prSet presAssocID="{CC98BF8A-9928-4D90-BA84-31C1DE3A41B1}" presName="parentText" presStyleLbl="node1" presStyleIdx="0" presStyleCnt="3">
        <dgm:presLayoutVars>
          <dgm:chMax val="0"/>
          <dgm:bulletEnabled val="1"/>
        </dgm:presLayoutVars>
      </dgm:prSet>
      <dgm:spPr/>
    </dgm:pt>
    <dgm:pt modelId="{84FCA07B-D8A6-4199-9F4F-3A2A6C9ED76F}" type="pres">
      <dgm:prSet presAssocID="{CC98BF8A-9928-4D90-BA84-31C1DE3A41B1}" presName="childText" presStyleLbl="revTx" presStyleIdx="0" presStyleCnt="3">
        <dgm:presLayoutVars>
          <dgm:bulletEnabled val="1"/>
        </dgm:presLayoutVars>
      </dgm:prSet>
      <dgm:spPr/>
    </dgm:pt>
    <dgm:pt modelId="{FBE3E844-D6E2-42AE-B8A2-6E642B6C707C}" type="pres">
      <dgm:prSet presAssocID="{5090C6CB-C658-42C4-84E4-06B17BA176E2}" presName="parentText" presStyleLbl="node1" presStyleIdx="1" presStyleCnt="3">
        <dgm:presLayoutVars>
          <dgm:chMax val="0"/>
          <dgm:bulletEnabled val="1"/>
        </dgm:presLayoutVars>
      </dgm:prSet>
      <dgm:spPr/>
    </dgm:pt>
    <dgm:pt modelId="{E8AC6EA5-7BE3-4DC4-A640-B1524D370E3A}" type="pres">
      <dgm:prSet presAssocID="{5090C6CB-C658-42C4-84E4-06B17BA176E2}" presName="childText" presStyleLbl="revTx" presStyleIdx="1" presStyleCnt="3">
        <dgm:presLayoutVars>
          <dgm:bulletEnabled val="1"/>
        </dgm:presLayoutVars>
      </dgm:prSet>
      <dgm:spPr/>
    </dgm:pt>
    <dgm:pt modelId="{5A6ECECE-1E5B-4067-863D-07631B36DC17}" type="pres">
      <dgm:prSet presAssocID="{243A19AF-A50A-436D-A1B9-E7C53867DE1A}" presName="parentText" presStyleLbl="node1" presStyleIdx="2" presStyleCnt="3">
        <dgm:presLayoutVars>
          <dgm:chMax val="0"/>
          <dgm:bulletEnabled val="1"/>
        </dgm:presLayoutVars>
      </dgm:prSet>
      <dgm:spPr/>
    </dgm:pt>
    <dgm:pt modelId="{596F448D-FC27-4A1E-827B-6571C5EC5D1C}" type="pres">
      <dgm:prSet presAssocID="{243A19AF-A50A-436D-A1B9-E7C53867DE1A}" presName="childText" presStyleLbl="revTx" presStyleIdx="2" presStyleCnt="3">
        <dgm:presLayoutVars>
          <dgm:bulletEnabled val="1"/>
        </dgm:presLayoutVars>
      </dgm:prSet>
      <dgm:spPr/>
    </dgm:pt>
  </dgm:ptLst>
  <dgm:cxnLst>
    <dgm:cxn modelId="{C68EF602-9015-45AC-AD52-88B7FA23552B}" srcId="{006D90BD-9C8A-4972-A5BF-3EEF263AC700}" destId="{CC98BF8A-9928-4D90-BA84-31C1DE3A41B1}" srcOrd="0" destOrd="0" parTransId="{4223A6EE-975F-4089-B58F-8C5370BB0320}" sibTransId="{0D7FC446-9A5B-4384-8111-0C840C36C952}"/>
    <dgm:cxn modelId="{BD862D06-EA46-4C1D-B939-D6C8850A64F8}" srcId="{006D90BD-9C8A-4972-A5BF-3EEF263AC700}" destId="{243A19AF-A50A-436D-A1B9-E7C53867DE1A}" srcOrd="2" destOrd="0" parTransId="{06F2287C-763A-4257-90A6-702A90FF07CC}" sibTransId="{8750BED6-D6E8-48A7-87CB-D00FC4FAA64F}"/>
    <dgm:cxn modelId="{D93BA427-DB02-4F79-ABAE-B0C9C0434011}" type="presOf" srcId="{9740F025-4629-4CF8-9408-541C9344C902}" destId="{E8AC6EA5-7BE3-4DC4-A640-B1524D370E3A}" srcOrd="0" destOrd="0" presId="urn:microsoft.com/office/officeart/2005/8/layout/vList2"/>
    <dgm:cxn modelId="{5346A733-224B-4B97-A7F4-A9459C7C3D08}" type="presOf" srcId="{243A19AF-A50A-436D-A1B9-E7C53867DE1A}" destId="{5A6ECECE-1E5B-4067-863D-07631B36DC17}" srcOrd="0" destOrd="0" presId="urn:microsoft.com/office/officeart/2005/8/layout/vList2"/>
    <dgm:cxn modelId="{78618B3A-471C-42C9-8B3F-68A1DCD02E68}" type="presOf" srcId="{006D90BD-9C8A-4972-A5BF-3EEF263AC700}" destId="{3EF6B301-EF54-42AB-AA67-459D87D3BC6B}" srcOrd="0" destOrd="0" presId="urn:microsoft.com/office/officeart/2005/8/layout/vList2"/>
    <dgm:cxn modelId="{2C16E34B-4810-4414-BF85-72A367FDEC16}" srcId="{5090C6CB-C658-42C4-84E4-06B17BA176E2}" destId="{9740F025-4629-4CF8-9408-541C9344C902}" srcOrd="0" destOrd="0" parTransId="{66BE9846-0D7E-442C-B3B3-655B9806E587}" sibTransId="{BF5005B3-A04A-41A1-8952-304AA1A1BFD7}"/>
    <dgm:cxn modelId="{95712C76-9DED-4A76-800C-32B49931DBF2}" type="presOf" srcId="{5090C6CB-C658-42C4-84E4-06B17BA176E2}" destId="{FBE3E844-D6E2-42AE-B8A2-6E642B6C707C}" srcOrd="0" destOrd="0" presId="urn:microsoft.com/office/officeart/2005/8/layout/vList2"/>
    <dgm:cxn modelId="{DF10F57E-88D4-47BC-AFEA-AA66FA63BCC4}" srcId="{243A19AF-A50A-436D-A1B9-E7C53867DE1A}" destId="{C95E71D0-0545-47DB-B4DF-C311C4B6ECD5}" srcOrd="0" destOrd="0" parTransId="{18EAACDE-2C2D-46B6-B818-0427D2E6C781}" sibTransId="{C1272CA8-0D7F-4083-BE85-90C2079449F2}"/>
    <dgm:cxn modelId="{420EE385-7A28-4C8A-8BE7-86A32FC40C18}" type="presOf" srcId="{CC98BF8A-9928-4D90-BA84-31C1DE3A41B1}" destId="{DD80DA81-B274-4F84-B238-4279CD3A50E5}" srcOrd="0" destOrd="0" presId="urn:microsoft.com/office/officeart/2005/8/layout/vList2"/>
    <dgm:cxn modelId="{291E9389-43B4-4455-AD9D-21510F6CE8A8}" srcId="{CC98BF8A-9928-4D90-BA84-31C1DE3A41B1}" destId="{6BED1AD3-C881-452A-8123-5354F988CDEE}" srcOrd="0" destOrd="0" parTransId="{10A0B712-C76E-4BD5-A905-15EF4050778D}" sibTransId="{76416FDB-1426-41FA-A7A0-CB19F16F7AEE}"/>
    <dgm:cxn modelId="{243CEB9A-519F-49CC-8A15-8DDF1E7C7776}" srcId="{006D90BD-9C8A-4972-A5BF-3EEF263AC700}" destId="{5090C6CB-C658-42C4-84E4-06B17BA176E2}" srcOrd="1" destOrd="0" parTransId="{F476245F-3F4F-4A40-BB7A-EDCE7DC8B092}" sibTransId="{8488A655-A3CA-458E-88E8-C314A9E618F7}"/>
    <dgm:cxn modelId="{E792FAA9-1E72-410D-83EE-5E0D94CBA7E0}" type="presOf" srcId="{6BED1AD3-C881-452A-8123-5354F988CDEE}" destId="{84FCA07B-D8A6-4199-9F4F-3A2A6C9ED76F}" srcOrd="0" destOrd="0" presId="urn:microsoft.com/office/officeart/2005/8/layout/vList2"/>
    <dgm:cxn modelId="{033CD7F8-0E5F-434E-931E-E68009B2D1A8}" type="presOf" srcId="{C95E71D0-0545-47DB-B4DF-C311C4B6ECD5}" destId="{596F448D-FC27-4A1E-827B-6571C5EC5D1C}" srcOrd="0" destOrd="0" presId="urn:microsoft.com/office/officeart/2005/8/layout/vList2"/>
    <dgm:cxn modelId="{EE498EFC-5491-46FA-B1F0-6A94DEDB0EE9}" type="presParOf" srcId="{3EF6B301-EF54-42AB-AA67-459D87D3BC6B}" destId="{DD80DA81-B274-4F84-B238-4279CD3A50E5}" srcOrd="0" destOrd="0" presId="urn:microsoft.com/office/officeart/2005/8/layout/vList2"/>
    <dgm:cxn modelId="{F18DD407-6DCB-4474-AEE6-96613A13E1A4}" type="presParOf" srcId="{3EF6B301-EF54-42AB-AA67-459D87D3BC6B}" destId="{84FCA07B-D8A6-4199-9F4F-3A2A6C9ED76F}" srcOrd="1" destOrd="0" presId="urn:microsoft.com/office/officeart/2005/8/layout/vList2"/>
    <dgm:cxn modelId="{EBB69CCF-A483-46E4-B562-F6F77F21A6A8}" type="presParOf" srcId="{3EF6B301-EF54-42AB-AA67-459D87D3BC6B}" destId="{FBE3E844-D6E2-42AE-B8A2-6E642B6C707C}" srcOrd="2" destOrd="0" presId="urn:microsoft.com/office/officeart/2005/8/layout/vList2"/>
    <dgm:cxn modelId="{05387F7D-300C-45B2-B437-B7662E298027}" type="presParOf" srcId="{3EF6B301-EF54-42AB-AA67-459D87D3BC6B}" destId="{E8AC6EA5-7BE3-4DC4-A640-B1524D370E3A}" srcOrd="3" destOrd="0" presId="urn:microsoft.com/office/officeart/2005/8/layout/vList2"/>
    <dgm:cxn modelId="{9E4D7368-5BCA-4AB3-9509-BD91EA3E05D5}" type="presParOf" srcId="{3EF6B301-EF54-42AB-AA67-459D87D3BC6B}" destId="{5A6ECECE-1E5B-4067-863D-07631B36DC17}" srcOrd="4" destOrd="0" presId="urn:microsoft.com/office/officeart/2005/8/layout/vList2"/>
    <dgm:cxn modelId="{3E5FBA61-73D6-4F1A-8584-503614300EC6}" type="presParOf" srcId="{3EF6B301-EF54-42AB-AA67-459D87D3BC6B}" destId="{596F448D-FC27-4A1E-827B-6571C5EC5D1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6D90BD-9C8A-4972-A5BF-3EEF263AC700}" type="doc">
      <dgm:prSet loTypeId="urn:microsoft.com/office/officeart/2005/8/layout/vList2" loCatId="list" qsTypeId="urn:microsoft.com/office/officeart/2005/8/quickstyle/simple1" qsCatId="simple" csTypeId="urn:microsoft.com/office/officeart/2005/8/colors/accent4_3" csCatId="accent4" phldr="1"/>
      <dgm:spPr/>
      <dgm:t>
        <a:bodyPr/>
        <a:lstStyle/>
        <a:p>
          <a:endParaRPr lang="en-US"/>
        </a:p>
      </dgm:t>
    </dgm:pt>
    <dgm:pt modelId="{CC98BF8A-9928-4D90-BA84-31C1DE3A41B1}">
      <dgm:prSet phldrT="[Text]"/>
      <dgm:spPr/>
      <dgm:t>
        <a:bodyPr/>
        <a:lstStyle/>
        <a:p>
          <a:r>
            <a:rPr lang="en-US"/>
            <a:t>PI28: Data Model + Infrastructure</a:t>
          </a:r>
        </a:p>
      </dgm:t>
    </dgm:pt>
    <dgm:pt modelId="{4223A6EE-975F-4089-B58F-8C5370BB0320}" type="parTrans" cxnId="{C68EF602-9015-45AC-AD52-88B7FA23552B}">
      <dgm:prSet/>
      <dgm:spPr/>
      <dgm:t>
        <a:bodyPr/>
        <a:lstStyle/>
        <a:p>
          <a:endParaRPr lang="en-US"/>
        </a:p>
      </dgm:t>
    </dgm:pt>
    <dgm:pt modelId="{0D7FC446-9A5B-4384-8111-0C840C36C952}" type="sibTrans" cxnId="{C68EF602-9015-45AC-AD52-88B7FA23552B}">
      <dgm:prSet/>
      <dgm:spPr/>
      <dgm:t>
        <a:bodyPr/>
        <a:lstStyle/>
        <a:p>
          <a:endParaRPr lang="en-US"/>
        </a:p>
      </dgm:t>
    </dgm:pt>
    <dgm:pt modelId="{6BED1AD3-C881-452A-8123-5354F988CDEE}">
      <dgm:prSet phldrT="[Text]"/>
      <dgm:spPr/>
      <dgm:t>
        <a:bodyPr/>
        <a:lstStyle/>
        <a:p>
          <a:pPr>
            <a:buNone/>
          </a:pPr>
          <a:r>
            <a:rPr lang="en-US">
              <a:solidFill>
                <a:schemeClr val="bg1"/>
              </a:solidFill>
            </a:rPr>
            <a:t>Oct ‘24 – Jan ‘25</a:t>
          </a:r>
        </a:p>
      </dgm:t>
    </dgm:pt>
    <dgm:pt modelId="{10A0B712-C76E-4BD5-A905-15EF4050778D}" type="parTrans" cxnId="{291E9389-43B4-4455-AD9D-21510F6CE8A8}">
      <dgm:prSet/>
      <dgm:spPr/>
      <dgm:t>
        <a:bodyPr/>
        <a:lstStyle/>
        <a:p>
          <a:endParaRPr lang="en-US"/>
        </a:p>
      </dgm:t>
    </dgm:pt>
    <dgm:pt modelId="{76416FDB-1426-41FA-A7A0-CB19F16F7AEE}" type="sibTrans" cxnId="{291E9389-43B4-4455-AD9D-21510F6CE8A8}">
      <dgm:prSet/>
      <dgm:spPr/>
      <dgm:t>
        <a:bodyPr/>
        <a:lstStyle/>
        <a:p>
          <a:endParaRPr lang="en-US"/>
        </a:p>
      </dgm:t>
    </dgm:pt>
    <dgm:pt modelId="{5090C6CB-C658-42C4-84E4-06B17BA176E2}">
      <dgm:prSet phldrT="[Text]"/>
      <dgm:spPr/>
      <dgm:t>
        <a:bodyPr/>
        <a:lstStyle/>
        <a:p>
          <a:r>
            <a:rPr lang="en-US"/>
            <a:t>PI29: Integration + GDA Framework</a:t>
          </a:r>
        </a:p>
      </dgm:t>
    </dgm:pt>
    <dgm:pt modelId="{F476245F-3F4F-4A40-BB7A-EDCE7DC8B092}" type="parTrans" cxnId="{243CEB9A-519F-49CC-8A15-8DDF1E7C7776}">
      <dgm:prSet/>
      <dgm:spPr/>
      <dgm:t>
        <a:bodyPr/>
        <a:lstStyle/>
        <a:p>
          <a:endParaRPr lang="en-US"/>
        </a:p>
      </dgm:t>
    </dgm:pt>
    <dgm:pt modelId="{8488A655-A3CA-458E-88E8-C314A9E618F7}" type="sibTrans" cxnId="{243CEB9A-519F-49CC-8A15-8DDF1E7C7776}">
      <dgm:prSet/>
      <dgm:spPr/>
      <dgm:t>
        <a:bodyPr/>
        <a:lstStyle/>
        <a:p>
          <a:endParaRPr lang="en-US"/>
        </a:p>
      </dgm:t>
    </dgm:pt>
    <dgm:pt modelId="{9740F025-4629-4CF8-9408-541C9344C902}">
      <dgm:prSet phldrT="[Text]"/>
      <dgm:spPr/>
      <dgm:t>
        <a:bodyPr/>
        <a:lstStyle/>
        <a:p>
          <a:pPr>
            <a:buNone/>
          </a:pPr>
          <a:r>
            <a:rPr lang="en-US">
              <a:solidFill>
                <a:schemeClr val="bg1"/>
              </a:solidFill>
            </a:rPr>
            <a:t>Jan – Apr ’25</a:t>
          </a:r>
        </a:p>
      </dgm:t>
    </dgm:pt>
    <dgm:pt modelId="{66BE9846-0D7E-442C-B3B3-655B9806E587}" type="parTrans" cxnId="{2C16E34B-4810-4414-BF85-72A367FDEC16}">
      <dgm:prSet/>
      <dgm:spPr/>
      <dgm:t>
        <a:bodyPr/>
        <a:lstStyle/>
        <a:p>
          <a:endParaRPr lang="en-US"/>
        </a:p>
      </dgm:t>
    </dgm:pt>
    <dgm:pt modelId="{BF5005B3-A04A-41A1-8952-304AA1A1BFD7}" type="sibTrans" cxnId="{2C16E34B-4810-4414-BF85-72A367FDEC16}">
      <dgm:prSet/>
      <dgm:spPr/>
      <dgm:t>
        <a:bodyPr/>
        <a:lstStyle/>
        <a:p>
          <a:endParaRPr lang="en-US"/>
        </a:p>
      </dgm:t>
    </dgm:pt>
    <dgm:pt modelId="{243A19AF-A50A-436D-A1B9-E7C53867DE1A}">
      <dgm:prSet phldrT="[Text]"/>
      <dgm:spPr/>
      <dgm:t>
        <a:bodyPr/>
        <a:lstStyle/>
        <a:p>
          <a:r>
            <a:rPr lang="en-US"/>
            <a:t>PI30: Scale + Production Release</a:t>
          </a:r>
        </a:p>
      </dgm:t>
    </dgm:pt>
    <dgm:pt modelId="{06F2287C-763A-4257-90A6-702A90FF07CC}" type="parTrans" cxnId="{BD862D06-EA46-4C1D-B939-D6C8850A64F8}">
      <dgm:prSet/>
      <dgm:spPr/>
      <dgm:t>
        <a:bodyPr/>
        <a:lstStyle/>
        <a:p>
          <a:endParaRPr lang="en-US"/>
        </a:p>
      </dgm:t>
    </dgm:pt>
    <dgm:pt modelId="{8750BED6-D6E8-48A7-87CB-D00FC4FAA64F}" type="sibTrans" cxnId="{BD862D06-EA46-4C1D-B939-D6C8850A64F8}">
      <dgm:prSet/>
      <dgm:spPr/>
      <dgm:t>
        <a:bodyPr/>
        <a:lstStyle/>
        <a:p>
          <a:endParaRPr lang="en-US"/>
        </a:p>
      </dgm:t>
    </dgm:pt>
    <dgm:pt modelId="{C95E71D0-0545-47DB-B4DF-C311C4B6ECD5}">
      <dgm:prSet phldrT="[Text]"/>
      <dgm:spPr/>
      <dgm:t>
        <a:bodyPr/>
        <a:lstStyle/>
        <a:p>
          <a:pPr>
            <a:buNone/>
          </a:pPr>
          <a:r>
            <a:rPr lang="en-US">
              <a:solidFill>
                <a:schemeClr val="bg1"/>
              </a:solidFill>
            </a:rPr>
            <a:t>Apr – Jul ‘25</a:t>
          </a:r>
        </a:p>
      </dgm:t>
    </dgm:pt>
    <dgm:pt modelId="{18EAACDE-2C2D-46B6-B818-0427D2E6C781}" type="parTrans" cxnId="{DF10F57E-88D4-47BC-AFEA-AA66FA63BCC4}">
      <dgm:prSet/>
      <dgm:spPr/>
      <dgm:t>
        <a:bodyPr/>
        <a:lstStyle/>
        <a:p>
          <a:endParaRPr lang="en-US"/>
        </a:p>
      </dgm:t>
    </dgm:pt>
    <dgm:pt modelId="{C1272CA8-0D7F-4083-BE85-90C2079449F2}" type="sibTrans" cxnId="{DF10F57E-88D4-47BC-AFEA-AA66FA63BCC4}">
      <dgm:prSet/>
      <dgm:spPr/>
      <dgm:t>
        <a:bodyPr/>
        <a:lstStyle/>
        <a:p>
          <a:endParaRPr lang="en-US"/>
        </a:p>
      </dgm:t>
    </dgm:pt>
    <dgm:pt modelId="{3EF6B301-EF54-42AB-AA67-459D87D3BC6B}" type="pres">
      <dgm:prSet presAssocID="{006D90BD-9C8A-4972-A5BF-3EEF263AC700}" presName="linear" presStyleCnt="0">
        <dgm:presLayoutVars>
          <dgm:animLvl val="lvl"/>
          <dgm:resizeHandles val="exact"/>
        </dgm:presLayoutVars>
      </dgm:prSet>
      <dgm:spPr/>
    </dgm:pt>
    <dgm:pt modelId="{DD80DA81-B274-4F84-B238-4279CD3A50E5}" type="pres">
      <dgm:prSet presAssocID="{CC98BF8A-9928-4D90-BA84-31C1DE3A41B1}" presName="parentText" presStyleLbl="node1" presStyleIdx="0" presStyleCnt="3">
        <dgm:presLayoutVars>
          <dgm:chMax val="0"/>
          <dgm:bulletEnabled val="1"/>
        </dgm:presLayoutVars>
      </dgm:prSet>
      <dgm:spPr/>
    </dgm:pt>
    <dgm:pt modelId="{A237D18E-72AC-4433-8913-36A2280075DA}" type="pres">
      <dgm:prSet presAssocID="{CC98BF8A-9928-4D90-BA84-31C1DE3A41B1}" presName="childText" presStyleLbl="revTx" presStyleIdx="0" presStyleCnt="3">
        <dgm:presLayoutVars>
          <dgm:bulletEnabled val="1"/>
        </dgm:presLayoutVars>
      </dgm:prSet>
      <dgm:spPr/>
    </dgm:pt>
    <dgm:pt modelId="{FBE3E844-D6E2-42AE-B8A2-6E642B6C707C}" type="pres">
      <dgm:prSet presAssocID="{5090C6CB-C658-42C4-84E4-06B17BA176E2}" presName="parentText" presStyleLbl="node1" presStyleIdx="1" presStyleCnt="3">
        <dgm:presLayoutVars>
          <dgm:chMax val="0"/>
          <dgm:bulletEnabled val="1"/>
        </dgm:presLayoutVars>
      </dgm:prSet>
      <dgm:spPr/>
    </dgm:pt>
    <dgm:pt modelId="{D957461C-1BFF-4D09-B0FD-F81378202EDB}" type="pres">
      <dgm:prSet presAssocID="{5090C6CB-C658-42C4-84E4-06B17BA176E2}" presName="childText" presStyleLbl="revTx" presStyleIdx="1" presStyleCnt="3">
        <dgm:presLayoutVars>
          <dgm:bulletEnabled val="1"/>
        </dgm:presLayoutVars>
      </dgm:prSet>
      <dgm:spPr/>
    </dgm:pt>
    <dgm:pt modelId="{5A6ECECE-1E5B-4067-863D-07631B36DC17}" type="pres">
      <dgm:prSet presAssocID="{243A19AF-A50A-436D-A1B9-E7C53867DE1A}" presName="parentText" presStyleLbl="node1" presStyleIdx="2" presStyleCnt="3">
        <dgm:presLayoutVars>
          <dgm:chMax val="0"/>
          <dgm:bulletEnabled val="1"/>
        </dgm:presLayoutVars>
      </dgm:prSet>
      <dgm:spPr/>
    </dgm:pt>
    <dgm:pt modelId="{95E961E7-FCD2-43E7-8DA0-40C741F02D1F}" type="pres">
      <dgm:prSet presAssocID="{243A19AF-A50A-436D-A1B9-E7C53867DE1A}" presName="childText" presStyleLbl="revTx" presStyleIdx="2" presStyleCnt="3">
        <dgm:presLayoutVars>
          <dgm:bulletEnabled val="1"/>
        </dgm:presLayoutVars>
      </dgm:prSet>
      <dgm:spPr/>
    </dgm:pt>
  </dgm:ptLst>
  <dgm:cxnLst>
    <dgm:cxn modelId="{C68EF602-9015-45AC-AD52-88B7FA23552B}" srcId="{006D90BD-9C8A-4972-A5BF-3EEF263AC700}" destId="{CC98BF8A-9928-4D90-BA84-31C1DE3A41B1}" srcOrd="0" destOrd="0" parTransId="{4223A6EE-975F-4089-B58F-8C5370BB0320}" sibTransId="{0D7FC446-9A5B-4384-8111-0C840C36C952}"/>
    <dgm:cxn modelId="{BD862D06-EA46-4C1D-B939-D6C8850A64F8}" srcId="{006D90BD-9C8A-4972-A5BF-3EEF263AC700}" destId="{243A19AF-A50A-436D-A1B9-E7C53867DE1A}" srcOrd="2" destOrd="0" parTransId="{06F2287C-763A-4257-90A6-702A90FF07CC}" sibTransId="{8750BED6-D6E8-48A7-87CB-D00FC4FAA64F}"/>
    <dgm:cxn modelId="{08458514-6123-43BC-9B1A-15DB7BFFF396}" type="presOf" srcId="{6BED1AD3-C881-452A-8123-5354F988CDEE}" destId="{A237D18E-72AC-4433-8913-36A2280075DA}" srcOrd="0" destOrd="0" presId="urn:microsoft.com/office/officeart/2005/8/layout/vList2"/>
    <dgm:cxn modelId="{5346A733-224B-4B97-A7F4-A9459C7C3D08}" type="presOf" srcId="{243A19AF-A50A-436D-A1B9-E7C53867DE1A}" destId="{5A6ECECE-1E5B-4067-863D-07631B36DC17}" srcOrd="0" destOrd="0" presId="urn:microsoft.com/office/officeart/2005/8/layout/vList2"/>
    <dgm:cxn modelId="{78618B3A-471C-42C9-8B3F-68A1DCD02E68}" type="presOf" srcId="{006D90BD-9C8A-4972-A5BF-3EEF263AC700}" destId="{3EF6B301-EF54-42AB-AA67-459D87D3BC6B}" srcOrd="0" destOrd="0" presId="urn:microsoft.com/office/officeart/2005/8/layout/vList2"/>
    <dgm:cxn modelId="{2C16E34B-4810-4414-BF85-72A367FDEC16}" srcId="{5090C6CB-C658-42C4-84E4-06B17BA176E2}" destId="{9740F025-4629-4CF8-9408-541C9344C902}" srcOrd="0" destOrd="0" parTransId="{66BE9846-0D7E-442C-B3B3-655B9806E587}" sibTransId="{BF5005B3-A04A-41A1-8952-304AA1A1BFD7}"/>
    <dgm:cxn modelId="{95712C76-9DED-4A76-800C-32B49931DBF2}" type="presOf" srcId="{5090C6CB-C658-42C4-84E4-06B17BA176E2}" destId="{FBE3E844-D6E2-42AE-B8A2-6E642B6C707C}" srcOrd="0" destOrd="0" presId="urn:microsoft.com/office/officeart/2005/8/layout/vList2"/>
    <dgm:cxn modelId="{DF10F57E-88D4-47BC-AFEA-AA66FA63BCC4}" srcId="{243A19AF-A50A-436D-A1B9-E7C53867DE1A}" destId="{C95E71D0-0545-47DB-B4DF-C311C4B6ECD5}" srcOrd="0" destOrd="0" parTransId="{18EAACDE-2C2D-46B6-B818-0427D2E6C781}" sibTransId="{C1272CA8-0D7F-4083-BE85-90C2079449F2}"/>
    <dgm:cxn modelId="{420EE385-7A28-4C8A-8BE7-86A32FC40C18}" type="presOf" srcId="{CC98BF8A-9928-4D90-BA84-31C1DE3A41B1}" destId="{DD80DA81-B274-4F84-B238-4279CD3A50E5}" srcOrd="0" destOrd="0" presId="urn:microsoft.com/office/officeart/2005/8/layout/vList2"/>
    <dgm:cxn modelId="{291E9389-43B4-4455-AD9D-21510F6CE8A8}" srcId="{CC98BF8A-9928-4D90-BA84-31C1DE3A41B1}" destId="{6BED1AD3-C881-452A-8123-5354F988CDEE}" srcOrd="0" destOrd="0" parTransId="{10A0B712-C76E-4BD5-A905-15EF4050778D}" sibTransId="{76416FDB-1426-41FA-A7A0-CB19F16F7AEE}"/>
    <dgm:cxn modelId="{243CEB9A-519F-49CC-8A15-8DDF1E7C7776}" srcId="{006D90BD-9C8A-4972-A5BF-3EEF263AC700}" destId="{5090C6CB-C658-42C4-84E4-06B17BA176E2}" srcOrd="1" destOrd="0" parTransId="{F476245F-3F4F-4A40-BB7A-EDCE7DC8B092}" sibTransId="{8488A655-A3CA-458E-88E8-C314A9E618F7}"/>
    <dgm:cxn modelId="{73F6EC9A-B6B6-43C9-8D77-61B3BD68D96E}" type="presOf" srcId="{C95E71D0-0545-47DB-B4DF-C311C4B6ECD5}" destId="{95E961E7-FCD2-43E7-8DA0-40C741F02D1F}" srcOrd="0" destOrd="0" presId="urn:microsoft.com/office/officeart/2005/8/layout/vList2"/>
    <dgm:cxn modelId="{5F64C7EC-4575-4092-A44E-8CCB5C83B00F}" type="presOf" srcId="{9740F025-4629-4CF8-9408-541C9344C902}" destId="{D957461C-1BFF-4D09-B0FD-F81378202EDB}" srcOrd="0" destOrd="0" presId="urn:microsoft.com/office/officeart/2005/8/layout/vList2"/>
    <dgm:cxn modelId="{EE498EFC-5491-46FA-B1F0-6A94DEDB0EE9}" type="presParOf" srcId="{3EF6B301-EF54-42AB-AA67-459D87D3BC6B}" destId="{DD80DA81-B274-4F84-B238-4279CD3A50E5}" srcOrd="0" destOrd="0" presId="urn:microsoft.com/office/officeart/2005/8/layout/vList2"/>
    <dgm:cxn modelId="{C7D06555-EC53-4733-A52B-924AD658917E}" type="presParOf" srcId="{3EF6B301-EF54-42AB-AA67-459D87D3BC6B}" destId="{A237D18E-72AC-4433-8913-36A2280075DA}" srcOrd="1" destOrd="0" presId="urn:microsoft.com/office/officeart/2005/8/layout/vList2"/>
    <dgm:cxn modelId="{EBB69CCF-A483-46E4-B562-F6F77F21A6A8}" type="presParOf" srcId="{3EF6B301-EF54-42AB-AA67-459D87D3BC6B}" destId="{FBE3E844-D6E2-42AE-B8A2-6E642B6C707C}" srcOrd="2" destOrd="0" presId="urn:microsoft.com/office/officeart/2005/8/layout/vList2"/>
    <dgm:cxn modelId="{552DDDB9-8637-444D-9BEC-20B781D671DB}" type="presParOf" srcId="{3EF6B301-EF54-42AB-AA67-459D87D3BC6B}" destId="{D957461C-1BFF-4D09-B0FD-F81378202EDB}" srcOrd="3" destOrd="0" presId="urn:microsoft.com/office/officeart/2005/8/layout/vList2"/>
    <dgm:cxn modelId="{9E4D7368-5BCA-4AB3-9509-BD91EA3E05D5}" type="presParOf" srcId="{3EF6B301-EF54-42AB-AA67-459D87D3BC6B}" destId="{5A6ECECE-1E5B-4067-863D-07631B36DC17}" srcOrd="4" destOrd="0" presId="urn:microsoft.com/office/officeart/2005/8/layout/vList2"/>
    <dgm:cxn modelId="{60E8D922-401A-4D51-AC57-65657B1249F8}" type="presParOf" srcId="{3EF6B301-EF54-42AB-AA67-459D87D3BC6B}" destId="{95E961E7-FCD2-43E7-8DA0-40C741F02D1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6D90BD-9C8A-4972-A5BF-3EEF263AC700}" type="doc">
      <dgm:prSet loTypeId="urn:microsoft.com/office/officeart/2005/8/layout/vList2" loCatId="list" qsTypeId="urn:microsoft.com/office/officeart/2005/8/quickstyle/simple1" qsCatId="simple" csTypeId="urn:microsoft.com/office/officeart/2005/8/colors/accent4_3" csCatId="accent4" phldr="1"/>
      <dgm:spPr/>
      <dgm:t>
        <a:bodyPr/>
        <a:lstStyle/>
        <a:p>
          <a:endParaRPr lang="en-US"/>
        </a:p>
      </dgm:t>
    </dgm:pt>
    <dgm:pt modelId="{CC98BF8A-9928-4D90-BA84-31C1DE3A41B1}">
      <dgm:prSet phldrT="[Text]"/>
      <dgm:spPr/>
      <dgm:t>
        <a:bodyPr/>
        <a:lstStyle/>
        <a:p>
          <a:r>
            <a:rPr lang="en-US"/>
            <a:t>PI28: Process Design + Discovery</a:t>
          </a:r>
        </a:p>
      </dgm:t>
    </dgm:pt>
    <dgm:pt modelId="{4223A6EE-975F-4089-B58F-8C5370BB0320}" type="parTrans" cxnId="{C68EF602-9015-45AC-AD52-88B7FA23552B}">
      <dgm:prSet/>
      <dgm:spPr/>
      <dgm:t>
        <a:bodyPr/>
        <a:lstStyle/>
        <a:p>
          <a:endParaRPr lang="en-US"/>
        </a:p>
      </dgm:t>
    </dgm:pt>
    <dgm:pt modelId="{0D7FC446-9A5B-4384-8111-0C840C36C952}" type="sibTrans" cxnId="{C68EF602-9015-45AC-AD52-88B7FA23552B}">
      <dgm:prSet/>
      <dgm:spPr/>
      <dgm:t>
        <a:bodyPr/>
        <a:lstStyle/>
        <a:p>
          <a:endParaRPr lang="en-US"/>
        </a:p>
      </dgm:t>
    </dgm:pt>
    <dgm:pt modelId="{6BED1AD3-C881-452A-8123-5354F988CDEE}">
      <dgm:prSet phldrT="[Text]"/>
      <dgm:spPr/>
      <dgm:t>
        <a:bodyPr/>
        <a:lstStyle/>
        <a:p>
          <a:pPr>
            <a:buNone/>
          </a:pPr>
          <a:r>
            <a:rPr lang="en-US">
              <a:solidFill>
                <a:schemeClr val="bg1"/>
              </a:solidFill>
            </a:rPr>
            <a:t>Oct ‘24 – Jan ’25</a:t>
          </a:r>
        </a:p>
      </dgm:t>
    </dgm:pt>
    <dgm:pt modelId="{10A0B712-C76E-4BD5-A905-15EF4050778D}" type="parTrans" cxnId="{291E9389-43B4-4455-AD9D-21510F6CE8A8}">
      <dgm:prSet/>
      <dgm:spPr/>
      <dgm:t>
        <a:bodyPr/>
        <a:lstStyle/>
        <a:p>
          <a:endParaRPr lang="en-US"/>
        </a:p>
      </dgm:t>
    </dgm:pt>
    <dgm:pt modelId="{76416FDB-1426-41FA-A7A0-CB19F16F7AEE}" type="sibTrans" cxnId="{291E9389-43B4-4455-AD9D-21510F6CE8A8}">
      <dgm:prSet/>
      <dgm:spPr/>
      <dgm:t>
        <a:bodyPr/>
        <a:lstStyle/>
        <a:p>
          <a:endParaRPr lang="en-US"/>
        </a:p>
      </dgm:t>
    </dgm:pt>
    <dgm:pt modelId="{5090C6CB-C658-42C4-84E4-06B17BA176E2}">
      <dgm:prSet phldrT="[Text]"/>
      <dgm:spPr/>
      <dgm:t>
        <a:bodyPr/>
        <a:lstStyle/>
        <a:p>
          <a:r>
            <a:rPr lang="en-US"/>
            <a:t>PI29: Workflow Implementation</a:t>
          </a:r>
        </a:p>
      </dgm:t>
    </dgm:pt>
    <dgm:pt modelId="{F476245F-3F4F-4A40-BB7A-EDCE7DC8B092}" type="parTrans" cxnId="{243CEB9A-519F-49CC-8A15-8DDF1E7C7776}">
      <dgm:prSet/>
      <dgm:spPr/>
      <dgm:t>
        <a:bodyPr/>
        <a:lstStyle/>
        <a:p>
          <a:endParaRPr lang="en-US"/>
        </a:p>
      </dgm:t>
    </dgm:pt>
    <dgm:pt modelId="{8488A655-A3CA-458E-88E8-C314A9E618F7}" type="sibTrans" cxnId="{243CEB9A-519F-49CC-8A15-8DDF1E7C7776}">
      <dgm:prSet/>
      <dgm:spPr/>
      <dgm:t>
        <a:bodyPr/>
        <a:lstStyle/>
        <a:p>
          <a:endParaRPr lang="en-US"/>
        </a:p>
      </dgm:t>
    </dgm:pt>
    <dgm:pt modelId="{9740F025-4629-4CF8-9408-541C9344C902}">
      <dgm:prSet phldrT="[Text]"/>
      <dgm:spPr/>
      <dgm:t>
        <a:bodyPr/>
        <a:lstStyle/>
        <a:p>
          <a:pPr>
            <a:buNone/>
          </a:pPr>
          <a:r>
            <a:rPr lang="en-US">
              <a:solidFill>
                <a:schemeClr val="bg1"/>
              </a:solidFill>
            </a:rPr>
            <a:t>Jan – Apr ’25</a:t>
          </a:r>
        </a:p>
      </dgm:t>
    </dgm:pt>
    <dgm:pt modelId="{66BE9846-0D7E-442C-B3B3-655B9806E587}" type="parTrans" cxnId="{2C16E34B-4810-4414-BF85-72A367FDEC16}">
      <dgm:prSet/>
      <dgm:spPr/>
      <dgm:t>
        <a:bodyPr/>
        <a:lstStyle/>
        <a:p>
          <a:endParaRPr lang="en-US"/>
        </a:p>
      </dgm:t>
    </dgm:pt>
    <dgm:pt modelId="{BF5005B3-A04A-41A1-8952-304AA1A1BFD7}" type="sibTrans" cxnId="{2C16E34B-4810-4414-BF85-72A367FDEC16}">
      <dgm:prSet/>
      <dgm:spPr/>
      <dgm:t>
        <a:bodyPr/>
        <a:lstStyle/>
        <a:p>
          <a:endParaRPr lang="en-US"/>
        </a:p>
      </dgm:t>
    </dgm:pt>
    <dgm:pt modelId="{243A19AF-A50A-436D-A1B9-E7C53867DE1A}">
      <dgm:prSet phldrT="[Text]"/>
      <dgm:spPr/>
      <dgm:t>
        <a:bodyPr/>
        <a:lstStyle/>
        <a:p>
          <a:r>
            <a:rPr lang="en-US"/>
            <a:t>PI30: Release &amp; Integration</a:t>
          </a:r>
        </a:p>
      </dgm:t>
    </dgm:pt>
    <dgm:pt modelId="{06F2287C-763A-4257-90A6-702A90FF07CC}" type="parTrans" cxnId="{BD862D06-EA46-4C1D-B939-D6C8850A64F8}">
      <dgm:prSet/>
      <dgm:spPr/>
      <dgm:t>
        <a:bodyPr/>
        <a:lstStyle/>
        <a:p>
          <a:endParaRPr lang="en-US"/>
        </a:p>
      </dgm:t>
    </dgm:pt>
    <dgm:pt modelId="{8750BED6-D6E8-48A7-87CB-D00FC4FAA64F}" type="sibTrans" cxnId="{BD862D06-EA46-4C1D-B939-D6C8850A64F8}">
      <dgm:prSet/>
      <dgm:spPr/>
      <dgm:t>
        <a:bodyPr/>
        <a:lstStyle/>
        <a:p>
          <a:endParaRPr lang="en-US"/>
        </a:p>
      </dgm:t>
    </dgm:pt>
    <dgm:pt modelId="{C95E71D0-0545-47DB-B4DF-C311C4B6ECD5}">
      <dgm:prSet phldrT="[Text]"/>
      <dgm:spPr/>
      <dgm:t>
        <a:bodyPr/>
        <a:lstStyle/>
        <a:p>
          <a:pPr>
            <a:buNone/>
          </a:pPr>
          <a:r>
            <a:rPr lang="en-US">
              <a:solidFill>
                <a:schemeClr val="bg1"/>
              </a:solidFill>
            </a:rPr>
            <a:t>Apr – Jul ’25</a:t>
          </a:r>
        </a:p>
      </dgm:t>
    </dgm:pt>
    <dgm:pt modelId="{18EAACDE-2C2D-46B6-B818-0427D2E6C781}" type="parTrans" cxnId="{DF10F57E-88D4-47BC-AFEA-AA66FA63BCC4}">
      <dgm:prSet/>
      <dgm:spPr/>
      <dgm:t>
        <a:bodyPr/>
        <a:lstStyle/>
        <a:p>
          <a:endParaRPr lang="en-US"/>
        </a:p>
      </dgm:t>
    </dgm:pt>
    <dgm:pt modelId="{C1272CA8-0D7F-4083-BE85-90C2079449F2}" type="sibTrans" cxnId="{DF10F57E-88D4-47BC-AFEA-AA66FA63BCC4}">
      <dgm:prSet/>
      <dgm:spPr/>
      <dgm:t>
        <a:bodyPr/>
        <a:lstStyle/>
        <a:p>
          <a:endParaRPr lang="en-US"/>
        </a:p>
      </dgm:t>
    </dgm:pt>
    <dgm:pt modelId="{7D645C86-B59C-4D75-BE0A-45D4AAEC7C35}">
      <dgm:prSet phldrT="[Text]"/>
      <dgm:spPr/>
      <dgm:t>
        <a:bodyPr/>
        <a:lstStyle/>
        <a:p>
          <a:pPr>
            <a:buNone/>
          </a:pPr>
          <a:r>
            <a:rPr lang="en-US">
              <a:solidFill>
                <a:schemeClr val="bg1"/>
              </a:solidFill>
            </a:rPr>
            <a:t>Governance Role Definition – CX Research &amp; Journey Mapping – Initial UI/UX Design Exploration</a:t>
          </a:r>
        </a:p>
      </dgm:t>
    </dgm:pt>
    <dgm:pt modelId="{710519F1-4C1D-42FB-95D1-D0BCD391F80B}" type="parTrans" cxnId="{2F5B79E6-1188-484F-B160-A9B0C61582A2}">
      <dgm:prSet/>
      <dgm:spPr/>
      <dgm:t>
        <a:bodyPr/>
        <a:lstStyle/>
        <a:p>
          <a:endParaRPr lang="en-US"/>
        </a:p>
      </dgm:t>
    </dgm:pt>
    <dgm:pt modelId="{726C8AA1-1E57-4C99-A56E-2F553C81F000}" type="sibTrans" cxnId="{2F5B79E6-1188-484F-B160-A9B0C61582A2}">
      <dgm:prSet/>
      <dgm:spPr/>
      <dgm:t>
        <a:bodyPr/>
        <a:lstStyle/>
        <a:p>
          <a:endParaRPr lang="en-US"/>
        </a:p>
      </dgm:t>
    </dgm:pt>
    <dgm:pt modelId="{DC6A71A3-2395-4E7B-9CBC-CDB2638C7863}">
      <dgm:prSet phldrT="[Text]"/>
      <dgm:spPr/>
      <dgm:t>
        <a:bodyPr/>
        <a:lstStyle/>
        <a:p>
          <a:pPr>
            <a:buNone/>
          </a:pPr>
          <a:r>
            <a:rPr lang="en-US">
              <a:solidFill>
                <a:schemeClr val="bg1"/>
              </a:solidFill>
            </a:rPr>
            <a:t>Initiate build of  Request Management System – QA/QC Framework – Role Based Access Control (RBAC)</a:t>
          </a:r>
        </a:p>
      </dgm:t>
    </dgm:pt>
    <dgm:pt modelId="{B31C878A-A613-4D1F-B5BB-4AC8AF38D297}" type="parTrans" cxnId="{27CA1464-FBF6-4D09-BD29-3D1663C31DFE}">
      <dgm:prSet/>
      <dgm:spPr/>
      <dgm:t>
        <a:bodyPr/>
        <a:lstStyle/>
        <a:p>
          <a:endParaRPr lang="en-US"/>
        </a:p>
      </dgm:t>
    </dgm:pt>
    <dgm:pt modelId="{7C80083C-8DFB-47D3-8995-5C52A245A152}" type="sibTrans" cxnId="{27CA1464-FBF6-4D09-BD29-3D1663C31DFE}">
      <dgm:prSet/>
      <dgm:spPr/>
      <dgm:t>
        <a:bodyPr/>
        <a:lstStyle/>
        <a:p>
          <a:endParaRPr lang="en-US"/>
        </a:p>
      </dgm:t>
    </dgm:pt>
    <dgm:pt modelId="{5AB628E8-7D5E-48B7-8B8D-9D8149DDAD31}">
      <dgm:prSet phldrT="[Text]"/>
      <dgm:spPr/>
      <dgm:t>
        <a:bodyPr/>
        <a:lstStyle/>
        <a:p>
          <a:pPr>
            <a:buNone/>
          </a:pPr>
          <a:r>
            <a:rPr lang="en-US">
              <a:solidFill>
                <a:schemeClr val="bg1"/>
              </a:solidFill>
            </a:rPr>
            <a:t>Data Release Framework – Security Review Integration – Seawolf Catalog Integration</a:t>
          </a:r>
        </a:p>
      </dgm:t>
    </dgm:pt>
    <dgm:pt modelId="{324EC053-EE9A-4354-939C-637E0E17D0BE}" type="parTrans" cxnId="{B11CBCDE-BED8-4026-B7DA-09894DD9EA41}">
      <dgm:prSet/>
      <dgm:spPr/>
      <dgm:t>
        <a:bodyPr/>
        <a:lstStyle/>
        <a:p>
          <a:endParaRPr lang="en-US"/>
        </a:p>
      </dgm:t>
    </dgm:pt>
    <dgm:pt modelId="{C17143EC-D98D-43F3-B779-C018DB282353}" type="sibTrans" cxnId="{B11CBCDE-BED8-4026-B7DA-09894DD9EA41}">
      <dgm:prSet/>
      <dgm:spPr/>
      <dgm:t>
        <a:bodyPr/>
        <a:lstStyle/>
        <a:p>
          <a:endParaRPr lang="en-US"/>
        </a:p>
      </dgm:t>
    </dgm:pt>
    <dgm:pt modelId="{3EF6B301-EF54-42AB-AA67-459D87D3BC6B}" type="pres">
      <dgm:prSet presAssocID="{006D90BD-9C8A-4972-A5BF-3EEF263AC700}" presName="linear" presStyleCnt="0">
        <dgm:presLayoutVars>
          <dgm:animLvl val="lvl"/>
          <dgm:resizeHandles val="exact"/>
        </dgm:presLayoutVars>
      </dgm:prSet>
      <dgm:spPr/>
    </dgm:pt>
    <dgm:pt modelId="{DD80DA81-B274-4F84-B238-4279CD3A50E5}" type="pres">
      <dgm:prSet presAssocID="{CC98BF8A-9928-4D90-BA84-31C1DE3A41B1}" presName="parentText" presStyleLbl="node1" presStyleIdx="0" presStyleCnt="3">
        <dgm:presLayoutVars>
          <dgm:chMax val="0"/>
          <dgm:bulletEnabled val="1"/>
        </dgm:presLayoutVars>
      </dgm:prSet>
      <dgm:spPr/>
    </dgm:pt>
    <dgm:pt modelId="{A237D18E-72AC-4433-8913-36A2280075DA}" type="pres">
      <dgm:prSet presAssocID="{CC98BF8A-9928-4D90-BA84-31C1DE3A41B1}" presName="childText" presStyleLbl="revTx" presStyleIdx="0" presStyleCnt="3">
        <dgm:presLayoutVars>
          <dgm:bulletEnabled val="1"/>
        </dgm:presLayoutVars>
      </dgm:prSet>
      <dgm:spPr/>
    </dgm:pt>
    <dgm:pt modelId="{FBE3E844-D6E2-42AE-B8A2-6E642B6C707C}" type="pres">
      <dgm:prSet presAssocID="{5090C6CB-C658-42C4-84E4-06B17BA176E2}" presName="parentText" presStyleLbl="node1" presStyleIdx="1" presStyleCnt="3">
        <dgm:presLayoutVars>
          <dgm:chMax val="0"/>
          <dgm:bulletEnabled val="1"/>
        </dgm:presLayoutVars>
      </dgm:prSet>
      <dgm:spPr/>
    </dgm:pt>
    <dgm:pt modelId="{D957461C-1BFF-4D09-B0FD-F81378202EDB}" type="pres">
      <dgm:prSet presAssocID="{5090C6CB-C658-42C4-84E4-06B17BA176E2}" presName="childText" presStyleLbl="revTx" presStyleIdx="1" presStyleCnt="3">
        <dgm:presLayoutVars>
          <dgm:bulletEnabled val="1"/>
        </dgm:presLayoutVars>
      </dgm:prSet>
      <dgm:spPr/>
    </dgm:pt>
    <dgm:pt modelId="{5A6ECECE-1E5B-4067-863D-07631B36DC17}" type="pres">
      <dgm:prSet presAssocID="{243A19AF-A50A-436D-A1B9-E7C53867DE1A}" presName="parentText" presStyleLbl="node1" presStyleIdx="2" presStyleCnt="3">
        <dgm:presLayoutVars>
          <dgm:chMax val="0"/>
          <dgm:bulletEnabled val="1"/>
        </dgm:presLayoutVars>
      </dgm:prSet>
      <dgm:spPr/>
    </dgm:pt>
    <dgm:pt modelId="{95E961E7-FCD2-43E7-8DA0-40C741F02D1F}" type="pres">
      <dgm:prSet presAssocID="{243A19AF-A50A-436D-A1B9-E7C53867DE1A}" presName="childText" presStyleLbl="revTx" presStyleIdx="2" presStyleCnt="3">
        <dgm:presLayoutVars>
          <dgm:bulletEnabled val="1"/>
        </dgm:presLayoutVars>
      </dgm:prSet>
      <dgm:spPr/>
    </dgm:pt>
  </dgm:ptLst>
  <dgm:cxnLst>
    <dgm:cxn modelId="{C68EF602-9015-45AC-AD52-88B7FA23552B}" srcId="{006D90BD-9C8A-4972-A5BF-3EEF263AC700}" destId="{CC98BF8A-9928-4D90-BA84-31C1DE3A41B1}" srcOrd="0" destOrd="0" parTransId="{4223A6EE-975F-4089-B58F-8C5370BB0320}" sibTransId="{0D7FC446-9A5B-4384-8111-0C840C36C952}"/>
    <dgm:cxn modelId="{BD862D06-EA46-4C1D-B939-D6C8850A64F8}" srcId="{006D90BD-9C8A-4972-A5BF-3EEF263AC700}" destId="{243A19AF-A50A-436D-A1B9-E7C53867DE1A}" srcOrd="2" destOrd="0" parTransId="{06F2287C-763A-4257-90A6-702A90FF07CC}" sibTransId="{8750BED6-D6E8-48A7-87CB-D00FC4FAA64F}"/>
    <dgm:cxn modelId="{6121DE07-3C90-4D9B-A194-3548F7D27616}" type="presOf" srcId="{5AB628E8-7D5E-48B7-8B8D-9D8149DDAD31}" destId="{95E961E7-FCD2-43E7-8DA0-40C741F02D1F}" srcOrd="0" destOrd="1" presId="urn:microsoft.com/office/officeart/2005/8/layout/vList2"/>
    <dgm:cxn modelId="{08458514-6123-43BC-9B1A-15DB7BFFF396}" type="presOf" srcId="{6BED1AD3-C881-452A-8123-5354F988CDEE}" destId="{A237D18E-72AC-4433-8913-36A2280075DA}" srcOrd="0" destOrd="0" presId="urn:microsoft.com/office/officeart/2005/8/layout/vList2"/>
    <dgm:cxn modelId="{5346A733-224B-4B97-A7F4-A9459C7C3D08}" type="presOf" srcId="{243A19AF-A50A-436D-A1B9-E7C53867DE1A}" destId="{5A6ECECE-1E5B-4067-863D-07631B36DC17}" srcOrd="0" destOrd="0" presId="urn:microsoft.com/office/officeart/2005/8/layout/vList2"/>
    <dgm:cxn modelId="{78618B3A-471C-42C9-8B3F-68A1DCD02E68}" type="presOf" srcId="{006D90BD-9C8A-4972-A5BF-3EEF263AC700}" destId="{3EF6B301-EF54-42AB-AA67-459D87D3BC6B}" srcOrd="0" destOrd="0" presId="urn:microsoft.com/office/officeart/2005/8/layout/vList2"/>
    <dgm:cxn modelId="{27CA1464-FBF6-4D09-BD29-3D1663C31DFE}" srcId="{5090C6CB-C658-42C4-84E4-06B17BA176E2}" destId="{DC6A71A3-2395-4E7B-9CBC-CDB2638C7863}" srcOrd="1" destOrd="0" parTransId="{B31C878A-A613-4D1F-B5BB-4AC8AF38D297}" sibTransId="{7C80083C-8DFB-47D3-8995-5C52A245A152}"/>
    <dgm:cxn modelId="{2C16E34B-4810-4414-BF85-72A367FDEC16}" srcId="{5090C6CB-C658-42C4-84E4-06B17BA176E2}" destId="{9740F025-4629-4CF8-9408-541C9344C902}" srcOrd="0" destOrd="0" parTransId="{66BE9846-0D7E-442C-B3B3-655B9806E587}" sibTransId="{BF5005B3-A04A-41A1-8952-304AA1A1BFD7}"/>
    <dgm:cxn modelId="{99808652-6E45-40A4-AD7D-C3AD0DED3A72}" type="presOf" srcId="{7D645C86-B59C-4D75-BE0A-45D4AAEC7C35}" destId="{A237D18E-72AC-4433-8913-36A2280075DA}" srcOrd="0" destOrd="1" presId="urn:microsoft.com/office/officeart/2005/8/layout/vList2"/>
    <dgm:cxn modelId="{95712C76-9DED-4A76-800C-32B49931DBF2}" type="presOf" srcId="{5090C6CB-C658-42C4-84E4-06B17BA176E2}" destId="{FBE3E844-D6E2-42AE-B8A2-6E642B6C707C}" srcOrd="0" destOrd="0" presId="urn:microsoft.com/office/officeart/2005/8/layout/vList2"/>
    <dgm:cxn modelId="{DF10F57E-88D4-47BC-AFEA-AA66FA63BCC4}" srcId="{243A19AF-A50A-436D-A1B9-E7C53867DE1A}" destId="{C95E71D0-0545-47DB-B4DF-C311C4B6ECD5}" srcOrd="0" destOrd="0" parTransId="{18EAACDE-2C2D-46B6-B818-0427D2E6C781}" sibTransId="{C1272CA8-0D7F-4083-BE85-90C2079449F2}"/>
    <dgm:cxn modelId="{420EE385-7A28-4C8A-8BE7-86A32FC40C18}" type="presOf" srcId="{CC98BF8A-9928-4D90-BA84-31C1DE3A41B1}" destId="{DD80DA81-B274-4F84-B238-4279CD3A50E5}" srcOrd="0" destOrd="0" presId="urn:microsoft.com/office/officeart/2005/8/layout/vList2"/>
    <dgm:cxn modelId="{291E9389-43B4-4455-AD9D-21510F6CE8A8}" srcId="{CC98BF8A-9928-4D90-BA84-31C1DE3A41B1}" destId="{6BED1AD3-C881-452A-8123-5354F988CDEE}" srcOrd="0" destOrd="0" parTransId="{10A0B712-C76E-4BD5-A905-15EF4050778D}" sibTransId="{76416FDB-1426-41FA-A7A0-CB19F16F7AEE}"/>
    <dgm:cxn modelId="{243CEB9A-519F-49CC-8A15-8DDF1E7C7776}" srcId="{006D90BD-9C8A-4972-A5BF-3EEF263AC700}" destId="{5090C6CB-C658-42C4-84E4-06B17BA176E2}" srcOrd="1" destOrd="0" parTransId="{F476245F-3F4F-4A40-BB7A-EDCE7DC8B092}" sibTransId="{8488A655-A3CA-458E-88E8-C314A9E618F7}"/>
    <dgm:cxn modelId="{73F6EC9A-B6B6-43C9-8D77-61B3BD68D96E}" type="presOf" srcId="{C95E71D0-0545-47DB-B4DF-C311C4B6ECD5}" destId="{95E961E7-FCD2-43E7-8DA0-40C741F02D1F}" srcOrd="0" destOrd="0" presId="urn:microsoft.com/office/officeart/2005/8/layout/vList2"/>
    <dgm:cxn modelId="{F56BC3B9-255A-46CC-90F0-25982D49B630}" type="presOf" srcId="{DC6A71A3-2395-4E7B-9CBC-CDB2638C7863}" destId="{D957461C-1BFF-4D09-B0FD-F81378202EDB}" srcOrd="0" destOrd="1" presId="urn:microsoft.com/office/officeart/2005/8/layout/vList2"/>
    <dgm:cxn modelId="{B11CBCDE-BED8-4026-B7DA-09894DD9EA41}" srcId="{243A19AF-A50A-436D-A1B9-E7C53867DE1A}" destId="{5AB628E8-7D5E-48B7-8B8D-9D8149DDAD31}" srcOrd="1" destOrd="0" parTransId="{324EC053-EE9A-4354-939C-637E0E17D0BE}" sibTransId="{C17143EC-D98D-43F3-B779-C018DB282353}"/>
    <dgm:cxn modelId="{2F5B79E6-1188-484F-B160-A9B0C61582A2}" srcId="{CC98BF8A-9928-4D90-BA84-31C1DE3A41B1}" destId="{7D645C86-B59C-4D75-BE0A-45D4AAEC7C35}" srcOrd="1" destOrd="0" parTransId="{710519F1-4C1D-42FB-95D1-D0BCD391F80B}" sibTransId="{726C8AA1-1E57-4C99-A56E-2F553C81F000}"/>
    <dgm:cxn modelId="{5F64C7EC-4575-4092-A44E-8CCB5C83B00F}" type="presOf" srcId="{9740F025-4629-4CF8-9408-541C9344C902}" destId="{D957461C-1BFF-4D09-B0FD-F81378202EDB}" srcOrd="0" destOrd="0" presId="urn:microsoft.com/office/officeart/2005/8/layout/vList2"/>
    <dgm:cxn modelId="{EE498EFC-5491-46FA-B1F0-6A94DEDB0EE9}" type="presParOf" srcId="{3EF6B301-EF54-42AB-AA67-459D87D3BC6B}" destId="{DD80DA81-B274-4F84-B238-4279CD3A50E5}" srcOrd="0" destOrd="0" presId="urn:microsoft.com/office/officeart/2005/8/layout/vList2"/>
    <dgm:cxn modelId="{C7D06555-EC53-4733-A52B-924AD658917E}" type="presParOf" srcId="{3EF6B301-EF54-42AB-AA67-459D87D3BC6B}" destId="{A237D18E-72AC-4433-8913-36A2280075DA}" srcOrd="1" destOrd="0" presId="urn:microsoft.com/office/officeart/2005/8/layout/vList2"/>
    <dgm:cxn modelId="{EBB69CCF-A483-46E4-B562-F6F77F21A6A8}" type="presParOf" srcId="{3EF6B301-EF54-42AB-AA67-459D87D3BC6B}" destId="{FBE3E844-D6E2-42AE-B8A2-6E642B6C707C}" srcOrd="2" destOrd="0" presId="urn:microsoft.com/office/officeart/2005/8/layout/vList2"/>
    <dgm:cxn modelId="{552DDDB9-8637-444D-9BEC-20B781D671DB}" type="presParOf" srcId="{3EF6B301-EF54-42AB-AA67-459D87D3BC6B}" destId="{D957461C-1BFF-4D09-B0FD-F81378202EDB}" srcOrd="3" destOrd="0" presId="urn:microsoft.com/office/officeart/2005/8/layout/vList2"/>
    <dgm:cxn modelId="{9E4D7368-5BCA-4AB3-9509-BD91EA3E05D5}" type="presParOf" srcId="{3EF6B301-EF54-42AB-AA67-459D87D3BC6B}" destId="{5A6ECECE-1E5B-4067-863D-07631B36DC17}" srcOrd="4" destOrd="0" presId="urn:microsoft.com/office/officeart/2005/8/layout/vList2"/>
    <dgm:cxn modelId="{60E8D922-401A-4D51-AC57-65657B1249F8}" type="presParOf" srcId="{3EF6B301-EF54-42AB-AA67-459D87D3BC6B}" destId="{95E961E7-FCD2-43E7-8DA0-40C741F02D1F}"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06D90BD-9C8A-4972-A5BF-3EEF263AC700}" type="doc">
      <dgm:prSet loTypeId="urn:microsoft.com/office/officeart/2005/8/layout/vList2" loCatId="list" qsTypeId="urn:microsoft.com/office/officeart/2005/8/quickstyle/simple1" qsCatId="simple" csTypeId="urn:microsoft.com/office/officeart/2005/8/colors/accent4_3" csCatId="accent4" phldr="1"/>
      <dgm:spPr/>
      <dgm:t>
        <a:bodyPr/>
        <a:lstStyle/>
        <a:p>
          <a:endParaRPr lang="en-US"/>
        </a:p>
      </dgm:t>
    </dgm:pt>
    <dgm:pt modelId="{CC98BF8A-9928-4D90-BA84-31C1DE3A41B1}">
      <dgm:prSet phldrT="[Text]"/>
      <dgm:spPr/>
      <dgm:t>
        <a:bodyPr/>
        <a:lstStyle/>
        <a:p>
          <a:r>
            <a:rPr lang="en-US"/>
            <a:t>PI28:</a:t>
          </a:r>
        </a:p>
      </dgm:t>
    </dgm:pt>
    <dgm:pt modelId="{4223A6EE-975F-4089-B58F-8C5370BB0320}" type="parTrans" cxnId="{C68EF602-9015-45AC-AD52-88B7FA23552B}">
      <dgm:prSet/>
      <dgm:spPr/>
      <dgm:t>
        <a:bodyPr/>
        <a:lstStyle/>
        <a:p>
          <a:endParaRPr lang="en-US"/>
        </a:p>
      </dgm:t>
    </dgm:pt>
    <dgm:pt modelId="{0D7FC446-9A5B-4384-8111-0C840C36C952}" type="sibTrans" cxnId="{C68EF602-9015-45AC-AD52-88B7FA23552B}">
      <dgm:prSet/>
      <dgm:spPr/>
      <dgm:t>
        <a:bodyPr/>
        <a:lstStyle/>
        <a:p>
          <a:endParaRPr lang="en-US"/>
        </a:p>
      </dgm:t>
    </dgm:pt>
    <dgm:pt modelId="{6BED1AD3-C881-452A-8123-5354F988CDEE}">
      <dgm:prSet phldrT="[Text]"/>
      <dgm:spPr/>
      <dgm:t>
        <a:bodyPr/>
        <a:lstStyle/>
        <a:p>
          <a:pPr>
            <a:buNone/>
          </a:pPr>
          <a:r>
            <a:rPr lang="en-US">
              <a:solidFill>
                <a:schemeClr val="bg1"/>
              </a:solidFill>
            </a:rPr>
            <a:t>Oct ‘24 – Jan ‘25</a:t>
          </a:r>
        </a:p>
      </dgm:t>
    </dgm:pt>
    <dgm:pt modelId="{10A0B712-C76E-4BD5-A905-15EF4050778D}" type="parTrans" cxnId="{291E9389-43B4-4455-AD9D-21510F6CE8A8}">
      <dgm:prSet/>
      <dgm:spPr/>
      <dgm:t>
        <a:bodyPr/>
        <a:lstStyle/>
        <a:p>
          <a:endParaRPr lang="en-US"/>
        </a:p>
      </dgm:t>
    </dgm:pt>
    <dgm:pt modelId="{76416FDB-1426-41FA-A7A0-CB19F16F7AEE}" type="sibTrans" cxnId="{291E9389-43B4-4455-AD9D-21510F6CE8A8}">
      <dgm:prSet/>
      <dgm:spPr/>
      <dgm:t>
        <a:bodyPr/>
        <a:lstStyle/>
        <a:p>
          <a:endParaRPr lang="en-US"/>
        </a:p>
      </dgm:t>
    </dgm:pt>
    <dgm:pt modelId="{5090C6CB-C658-42C4-84E4-06B17BA176E2}">
      <dgm:prSet phldrT="[Text]"/>
      <dgm:spPr/>
      <dgm:t>
        <a:bodyPr/>
        <a:lstStyle/>
        <a:p>
          <a:r>
            <a:rPr lang="en-US"/>
            <a:t>PI29:</a:t>
          </a:r>
        </a:p>
      </dgm:t>
    </dgm:pt>
    <dgm:pt modelId="{F476245F-3F4F-4A40-BB7A-EDCE7DC8B092}" type="parTrans" cxnId="{243CEB9A-519F-49CC-8A15-8DDF1E7C7776}">
      <dgm:prSet/>
      <dgm:spPr/>
      <dgm:t>
        <a:bodyPr/>
        <a:lstStyle/>
        <a:p>
          <a:endParaRPr lang="en-US"/>
        </a:p>
      </dgm:t>
    </dgm:pt>
    <dgm:pt modelId="{8488A655-A3CA-458E-88E8-C314A9E618F7}" type="sibTrans" cxnId="{243CEB9A-519F-49CC-8A15-8DDF1E7C7776}">
      <dgm:prSet/>
      <dgm:spPr/>
      <dgm:t>
        <a:bodyPr/>
        <a:lstStyle/>
        <a:p>
          <a:endParaRPr lang="en-US"/>
        </a:p>
      </dgm:t>
    </dgm:pt>
    <dgm:pt modelId="{9740F025-4629-4CF8-9408-541C9344C902}">
      <dgm:prSet phldrT="[Text]"/>
      <dgm:spPr/>
      <dgm:t>
        <a:bodyPr/>
        <a:lstStyle/>
        <a:p>
          <a:pPr>
            <a:buNone/>
          </a:pPr>
          <a:r>
            <a:rPr lang="en-US">
              <a:solidFill>
                <a:schemeClr val="bg1"/>
              </a:solidFill>
            </a:rPr>
            <a:t>Jan – Apr ’25</a:t>
          </a:r>
        </a:p>
      </dgm:t>
    </dgm:pt>
    <dgm:pt modelId="{66BE9846-0D7E-442C-B3B3-655B9806E587}" type="parTrans" cxnId="{2C16E34B-4810-4414-BF85-72A367FDEC16}">
      <dgm:prSet/>
      <dgm:spPr/>
      <dgm:t>
        <a:bodyPr/>
        <a:lstStyle/>
        <a:p>
          <a:endParaRPr lang="en-US"/>
        </a:p>
      </dgm:t>
    </dgm:pt>
    <dgm:pt modelId="{BF5005B3-A04A-41A1-8952-304AA1A1BFD7}" type="sibTrans" cxnId="{2C16E34B-4810-4414-BF85-72A367FDEC16}">
      <dgm:prSet/>
      <dgm:spPr/>
      <dgm:t>
        <a:bodyPr/>
        <a:lstStyle/>
        <a:p>
          <a:endParaRPr lang="en-US"/>
        </a:p>
      </dgm:t>
    </dgm:pt>
    <dgm:pt modelId="{243A19AF-A50A-436D-A1B9-E7C53867DE1A}">
      <dgm:prSet phldrT="[Text]"/>
      <dgm:spPr/>
      <dgm:t>
        <a:bodyPr/>
        <a:lstStyle/>
        <a:p>
          <a:r>
            <a:rPr lang="en-US"/>
            <a:t>PI30:</a:t>
          </a:r>
        </a:p>
      </dgm:t>
    </dgm:pt>
    <dgm:pt modelId="{06F2287C-763A-4257-90A6-702A90FF07CC}" type="parTrans" cxnId="{BD862D06-EA46-4C1D-B939-D6C8850A64F8}">
      <dgm:prSet/>
      <dgm:spPr/>
      <dgm:t>
        <a:bodyPr/>
        <a:lstStyle/>
        <a:p>
          <a:endParaRPr lang="en-US"/>
        </a:p>
      </dgm:t>
    </dgm:pt>
    <dgm:pt modelId="{8750BED6-D6E8-48A7-87CB-D00FC4FAA64F}" type="sibTrans" cxnId="{BD862D06-EA46-4C1D-B939-D6C8850A64F8}">
      <dgm:prSet/>
      <dgm:spPr/>
      <dgm:t>
        <a:bodyPr/>
        <a:lstStyle/>
        <a:p>
          <a:endParaRPr lang="en-US"/>
        </a:p>
      </dgm:t>
    </dgm:pt>
    <dgm:pt modelId="{C95E71D0-0545-47DB-B4DF-C311C4B6ECD5}">
      <dgm:prSet phldrT="[Text]"/>
      <dgm:spPr/>
      <dgm:t>
        <a:bodyPr/>
        <a:lstStyle/>
        <a:p>
          <a:pPr>
            <a:buNone/>
          </a:pPr>
          <a:r>
            <a:rPr lang="en-US">
              <a:solidFill>
                <a:schemeClr val="bg1"/>
              </a:solidFill>
            </a:rPr>
            <a:t>Apr – Jul ‘25</a:t>
          </a:r>
        </a:p>
      </dgm:t>
    </dgm:pt>
    <dgm:pt modelId="{18EAACDE-2C2D-46B6-B818-0427D2E6C781}" type="parTrans" cxnId="{DF10F57E-88D4-47BC-AFEA-AA66FA63BCC4}">
      <dgm:prSet/>
      <dgm:spPr/>
      <dgm:t>
        <a:bodyPr/>
        <a:lstStyle/>
        <a:p>
          <a:endParaRPr lang="en-US"/>
        </a:p>
      </dgm:t>
    </dgm:pt>
    <dgm:pt modelId="{C1272CA8-0D7F-4083-BE85-90C2079449F2}" type="sibTrans" cxnId="{DF10F57E-88D4-47BC-AFEA-AA66FA63BCC4}">
      <dgm:prSet/>
      <dgm:spPr/>
      <dgm:t>
        <a:bodyPr/>
        <a:lstStyle/>
        <a:p>
          <a:endParaRPr lang="en-US"/>
        </a:p>
      </dgm:t>
    </dgm:pt>
    <dgm:pt modelId="{3EF6B301-EF54-42AB-AA67-459D87D3BC6B}" type="pres">
      <dgm:prSet presAssocID="{006D90BD-9C8A-4972-A5BF-3EEF263AC700}" presName="linear" presStyleCnt="0">
        <dgm:presLayoutVars>
          <dgm:animLvl val="lvl"/>
          <dgm:resizeHandles val="exact"/>
        </dgm:presLayoutVars>
      </dgm:prSet>
      <dgm:spPr/>
    </dgm:pt>
    <dgm:pt modelId="{DD80DA81-B274-4F84-B238-4279CD3A50E5}" type="pres">
      <dgm:prSet presAssocID="{CC98BF8A-9928-4D90-BA84-31C1DE3A41B1}" presName="parentText" presStyleLbl="node1" presStyleIdx="0" presStyleCnt="3">
        <dgm:presLayoutVars>
          <dgm:chMax val="0"/>
          <dgm:bulletEnabled val="1"/>
        </dgm:presLayoutVars>
      </dgm:prSet>
      <dgm:spPr/>
    </dgm:pt>
    <dgm:pt modelId="{A237D18E-72AC-4433-8913-36A2280075DA}" type="pres">
      <dgm:prSet presAssocID="{CC98BF8A-9928-4D90-BA84-31C1DE3A41B1}" presName="childText" presStyleLbl="revTx" presStyleIdx="0" presStyleCnt="3">
        <dgm:presLayoutVars>
          <dgm:bulletEnabled val="1"/>
        </dgm:presLayoutVars>
      </dgm:prSet>
      <dgm:spPr/>
    </dgm:pt>
    <dgm:pt modelId="{FBE3E844-D6E2-42AE-B8A2-6E642B6C707C}" type="pres">
      <dgm:prSet presAssocID="{5090C6CB-C658-42C4-84E4-06B17BA176E2}" presName="parentText" presStyleLbl="node1" presStyleIdx="1" presStyleCnt="3">
        <dgm:presLayoutVars>
          <dgm:chMax val="0"/>
          <dgm:bulletEnabled val="1"/>
        </dgm:presLayoutVars>
      </dgm:prSet>
      <dgm:spPr/>
    </dgm:pt>
    <dgm:pt modelId="{D957461C-1BFF-4D09-B0FD-F81378202EDB}" type="pres">
      <dgm:prSet presAssocID="{5090C6CB-C658-42C4-84E4-06B17BA176E2}" presName="childText" presStyleLbl="revTx" presStyleIdx="1" presStyleCnt="3">
        <dgm:presLayoutVars>
          <dgm:bulletEnabled val="1"/>
        </dgm:presLayoutVars>
      </dgm:prSet>
      <dgm:spPr/>
    </dgm:pt>
    <dgm:pt modelId="{5A6ECECE-1E5B-4067-863D-07631B36DC17}" type="pres">
      <dgm:prSet presAssocID="{243A19AF-A50A-436D-A1B9-E7C53867DE1A}" presName="parentText" presStyleLbl="node1" presStyleIdx="2" presStyleCnt="3">
        <dgm:presLayoutVars>
          <dgm:chMax val="0"/>
          <dgm:bulletEnabled val="1"/>
        </dgm:presLayoutVars>
      </dgm:prSet>
      <dgm:spPr/>
    </dgm:pt>
    <dgm:pt modelId="{95E961E7-FCD2-43E7-8DA0-40C741F02D1F}" type="pres">
      <dgm:prSet presAssocID="{243A19AF-A50A-436D-A1B9-E7C53867DE1A}" presName="childText" presStyleLbl="revTx" presStyleIdx="2" presStyleCnt="3">
        <dgm:presLayoutVars>
          <dgm:bulletEnabled val="1"/>
        </dgm:presLayoutVars>
      </dgm:prSet>
      <dgm:spPr/>
    </dgm:pt>
  </dgm:ptLst>
  <dgm:cxnLst>
    <dgm:cxn modelId="{C68EF602-9015-45AC-AD52-88B7FA23552B}" srcId="{006D90BD-9C8A-4972-A5BF-3EEF263AC700}" destId="{CC98BF8A-9928-4D90-BA84-31C1DE3A41B1}" srcOrd="0" destOrd="0" parTransId="{4223A6EE-975F-4089-B58F-8C5370BB0320}" sibTransId="{0D7FC446-9A5B-4384-8111-0C840C36C952}"/>
    <dgm:cxn modelId="{BD862D06-EA46-4C1D-B939-D6C8850A64F8}" srcId="{006D90BD-9C8A-4972-A5BF-3EEF263AC700}" destId="{243A19AF-A50A-436D-A1B9-E7C53867DE1A}" srcOrd="2" destOrd="0" parTransId="{06F2287C-763A-4257-90A6-702A90FF07CC}" sibTransId="{8750BED6-D6E8-48A7-87CB-D00FC4FAA64F}"/>
    <dgm:cxn modelId="{08458514-6123-43BC-9B1A-15DB7BFFF396}" type="presOf" srcId="{6BED1AD3-C881-452A-8123-5354F988CDEE}" destId="{A237D18E-72AC-4433-8913-36A2280075DA}" srcOrd="0" destOrd="0" presId="urn:microsoft.com/office/officeart/2005/8/layout/vList2"/>
    <dgm:cxn modelId="{5346A733-224B-4B97-A7F4-A9459C7C3D08}" type="presOf" srcId="{243A19AF-A50A-436D-A1B9-E7C53867DE1A}" destId="{5A6ECECE-1E5B-4067-863D-07631B36DC17}" srcOrd="0" destOrd="0" presId="urn:microsoft.com/office/officeart/2005/8/layout/vList2"/>
    <dgm:cxn modelId="{78618B3A-471C-42C9-8B3F-68A1DCD02E68}" type="presOf" srcId="{006D90BD-9C8A-4972-A5BF-3EEF263AC700}" destId="{3EF6B301-EF54-42AB-AA67-459D87D3BC6B}" srcOrd="0" destOrd="0" presId="urn:microsoft.com/office/officeart/2005/8/layout/vList2"/>
    <dgm:cxn modelId="{2C16E34B-4810-4414-BF85-72A367FDEC16}" srcId="{5090C6CB-C658-42C4-84E4-06B17BA176E2}" destId="{9740F025-4629-4CF8-9408-541C9344C902}" srcOrd="0" destOrd="0" parTransId="{66BE9846-0D7E-442C-B3B3-655B9806E587}" sibTransId="{BF5005B3-A04A-41A1-8952-304AA1A1BFD7}"/>
    <dgm:cxn modelId="{95712C76-9DED-4A76-800C-32B49931DBF2}" type="presOf" srcId="{5090C6CB-C658-42C4-84E4-06B17BA176E2}" destId="{FBE3E844-D6E2-42AE-B8A2-6E642B6C707C}" srcOrd="0" destOrd="0" presId="urn:microsoft.com/office/officeart/2005/8/layout/vList2"/>
    <dgm:cxn modelId="{DF10F57E-88D4-47BC-AFEA-AA66FA63BCC4}" srcId="{243A19AF-A50A-436D-A1B9-E7C53867DE1A}" destId="{C95E71D0-0545-47DB-B4DF-C311C4B6ECD5}" srcOrd="0" destOrd="0" parTransId="{18EAACDE-2C2D-46B6-B818-0427D2E6C781}" sibTransId="{C1272CA8-0D7F-4083-BE85-90C2079449F2}"/>
    <dgm:cxn modelId="{420EE385-7A28-4C8A-8BE7-86A32FC40C18}" type="presOf" srcId="{CC98BF8A-9928-4D90-BA84-31C1DE3A41B1}" destId="{DD80DA81-B274-4F84-B238-4279CD3A50E5}" srcOrd="0" destOrd="0" presId="urn:microsoft.com/office/officeart/2005/8/layout/vList2"/>
    <dgm:cxn modelId="{291E9389-43B4-4455-AD9D-21510F6CE8A8}" srcId="{CC98BF8A-9928-4D90-BA84-31C1DE3A41B1}" destId="{6BED1AD3-C881-452A-8123-5354F988CDEE}" srcOrd="0" destOrd="0" parTransId="{10A0B712-C76E-4BD5-A905-15EF4050778D}" sibTransId="{76416FDB-1426-41FA-A7A0-CB19F16F7AEE}"/>
    <dgm:cxn modelId="{243CEB9A-519F-49CC-8A15-8DDF1E7C7776}" srcId="{006D90BD-9C8A-4972-A5BF-3EEF263AC700}" destId="{5090C6CB-C658-42C4-84E4-06B17BA176E2}" srcOrd="1" destOrd="0" parTransId="{F476245F-3F4F-4A40-BB7A-EDCE7DC8B092}" sibTransId="{8488A655-A3CA-458E-88E8-C314A9E618F7}"/>
    <dgm:cxn modelId="{73F6EC9A-B6B6-43C9-8D77-61B3BD68D96E}" type="presOf" srcId="{C95E71D0-0545-47DB-B4DF-C311C4B6ECD5}" destId="{95E961E7-FCD2-43E7-8DA0-40C741F02D1F}" srcOrd="0" destOrd="0" presId="urn:microsoft.com/office/officeart/2005/8/layout/vList2"/>
    <dgm:cxn modelId="{5F64C7EC-4575-4092-A44E-8CCB5C83B00F}" type="presOf" srcId="{9740F025-4629-4CF8-9408-541C9344C902}" destId="{D957461C-1BFF-4D09-B0FD-F81378202EDB}" srcOrd="0" destOrd="0" presId="urn:microsoft.com/office/officeart/2005/8/layout/vList2"/>
    <dgm:cxn modelId="{EE498EFC-5491-46FA-B1F0-6A94DEDB0EE9}" type="presParOf" srcId="{3EF6B301-EF54-42AB-AA67-459D87D3BC6B}" destId="{DD80DA81-B274-4F84-B238-4279CD3A50E5}" srcOrd="0" destOrd="0" presId="urn:microsoft.com/office/officeart/2005/8/layout/vList2"/>
    <dgm:cxn modelId="{C7D06555-EC53-4733-A52B-924AD658917E}" type="presParOf" srcId="{3EF6B301-EF54-42AB-AA67-459D87D3BC6B}" destId="{A237D18E-72AC-4433-8913-36A2280075DA}" srcOrd="1" destOrd="0" presId="urn:microsoft.com/office/officeart/2005/8/layout/vList2"/>
    <dgm:cxn modelId="{EBB69CCF-A483-46E4-B562-F6F77F21A6A8}" type="presParOf" srcId="{3EF6B301-EF54-42AB-AA67-459D87D3BC6B}" destId="{FBE3E844-D6E2-42AE-B8A2-6E642B6C707C}" srcOrd="2" destOrd="0" presId="urn:microsoft.com/office/officeart/2005/8/layout/vList2"/>
    <dgm:cxn modelId="{552DDDB9-8637-444D-9BEC-20B781D671DB}" type="presParOf" srcId="{3EF6B301-EF54-42AB-AA67-459D87D3BC6B}" destId="{D957461C-1BFF-4D09-B0FD-F81378202EDB}" srcOrd="3" destOrd="0" presId="urn:microsoft.com/office/officeart/2005/8/layout/vList2"/>
    <dgm:cxn modelId="{9E4D7368-5BCA-4AB3-9509-BD91EA3E05D5}" type="presParOf" srcId="{3EF6B301-EF54-42AB-AA67-459D87D3BC6B}" destId="{5A6ECECE-1E5B-4067-863D-07631B36DC17}" srcOrd="4" destOrd="0" presId="urn:microsoft.com/office/officeart/2005/8/layout/vList2"/>
    <dgm:cxn modelId="{60E8D922-401A-4D51-AC57-65657B1249F8}" type="presParOf" srcId="{3EF6B301-EF54-42AB-AA67-459D87D3BC6B}" destId="{95E961E7-FCD2-43E7-8DA0-40C741F02D1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39CE2-A56E-4921-BB20-A367B02F2CD5}">
      <dsp:nvSpPr>
        <dsp:cNvPr id="0" name=""/>
        <dsp:cNvSpPr/>
      </dsp:nvSpPr>
      <dsp:spPr>
        <a:xfrm>
          <a:off x="478877" y="4298"/>
          <a:ext cx="988496" cy="988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62C65C-64B1-4BC3-8036-56A44DA4B4D2}">
      <dsp:nvSpPr>
        <dsp:cNvPr id="0" name=""/>
        <dsp:cNvSpPr/>
      </dsp:nvSpPr>
      <dsp:spPr>
        <a:xfrm>
          <a:off x="686461" y="211882"/>
          <a:ext cx="573328" cy="573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030C474-9644-4B8C-BDE4-49B2D5FA44C5}">
      <dsp:nvSpPr>
        <dsp:cNvPr id="0" name=""/>
        <dsp:cNvSpPr/>
      </dsp:nvSpPr>
      <dsp:spPr>
        <a:xfrm>
          <a:off x="1679194" y="4298"/>
          <a:ext cx="2330027" cy="98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a:solidFill>
                <a:srgbClr val="236430"/>
              </a:solidFill>
              <a:latin typeface="Source Sans Pro" panose="020B0503030403020204" pitchFamily="34" charset="0"/>
            </a:rPr>
            <a:t>Dynamic Modular Tools</a:t>
          </a:r>
          <a:endParaRPr lang="en-US" sz="2200" kern="1200"/>
        </a:p>
      </dsp:txBody>
      <dsp:txXfrm>
        <a:off x="1679194" y="4298"/>
        <a:ext cx="2330027" cy="988496"/>
      </dsp:txXfrm>
    </dsp:sp>
    <dsp:sp modelId="{C06825C6-C300-419D-9B32-AF8F0C606D1E}">
      <dsp:nvSpPr>
        <dsp:cNvPr id="0" name=""/>
        <dsp:cNvSpPr/>
      </dsp:nvSpPr>
      <dsp:spPr>
        <a:xfrm>
          <a:off x="4415211" y="4298"/>
          <a:ext cx="988496" cy="988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507A554-23E9-4EBA-999C-121A75611137}">
      <dsp:nvSpPr>
        <dsp:cNvPr id="0" name=""/>
        <dsp:cNvSpPr/>
      </dsp:nvSpPr>
      <dsp:spPr>
        <a:xfrm>
          <a:off x="4622796" y="211882"/>
          <a:ext cx="573328" cy="573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785350E-B273-45C6-B91D-862DFCC54823}">
      <dsp:nvSpPr>
        <dsp:cNvPr id="0" name=""/>
        <dsp:cNvSpPr/>
      </dsp:nvSpPr>
      <dsp:spPr>
        <a:xfrm>
          <a:off x="5615529" y="4298"/>
          <a:ext cx="2330027" cy="98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a:solidFill>
                <a:srgbClr val="236430"/>
              </a:solidFill>
              <a:latin typeface="Source Sans Pro" panose="020B0503030403020204" pitchFamily="34" charset="0"/>
            </a:rPr>
            <a:t>Workflow Automation</a:t>
          </a:r>
          <a:endParaRPr lang="en-US" sz="2200" kern="1200"/>
        </a:p>
      </dsp:txBody>
      <dsp:txXfrm>
        <a:off x="5615529" y="4298"/>
        <a:ext cx="2330027" cy="988496"/>
      </dsp:txXfrm>
    </dsp:sp>
    <dsp:sp modelId="{A6863EDE-3576-4413-B160-249D604A9552}">
      <dsp:nvSpPr>
        <dsp:cNvPr id="0" name=""/>
        <dsp:cNvSpPr/>
      </dsp:nvSpPr>
      <dsp:spPr>
        <a:xfrm>
          <a:off x="478877" y="1758847"/>
          <a:ext cx="988496" cy="988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822103B-FA93-4F9C-98D5-5CD806CD2A6C}">
      <dsp:nvSpPr>
        <dsp:cNvPr id="0" name=""/>
        <dsp:cNvSpPr/>
      </dsp:nvSpPr>
      <dsp:spPr>
        <a:xfrm>
          <a:off x="686461" y="1966431"/>
          <a:ext cx="573328" cy="573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07F3EF4-8896-40E5-8E5F-1FE95C2F684D}">
      <dsp:nvSpPr>
        <dsp:cNvPr id="0" name=""/>
        <dsp:cNvSpPr/>
      </dsp:nvSpPr>
      <dsp:spPr>
        <a:xfrm>
          <a:off x="1679194" y="1758847"/>
          <a:ext cx="2330027" cy="98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a:solidFill>
                <a:srgbClr val="236430"/>
              </a:solidFill>
              <a:latin typeface="Source Sans Pro" panose="020B0503030403020204" pitchFamily="34" charset="0"/>
            </a:rPr>
            <a:t>Connecting Data Sources</a:t>
          </a:r>
          <a:endParaRPr lang="en-US" sz="2200" kern="1200"/>
        </a:p>
      </dsp:txBody>
      <dsp:txXfrm>
        <a:off x="1679194" y="1758847"/>
        <a:ext cx="2330027" cy="988496"/>
      </dsp:txXfrm>
    </dsp:sp>
    <dsp:sp modelId="{36ABDB90-206B-4B2E-AA91-1BC356EB8A11}">
      <dsp:nvSpPr>
        <dsp:cNvPr id="0" name=""/>
        <dsp:cNvSpPr/>
      </dsp:nvSpPr>
      <dsp:spPr>
        <a:xfrm>
          <a:off x="4415211" y="1758847"/>
          <a:ext cx="988496" cy="988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020F40E-DD30-40BD-9FE2-76B44643BE25}">
      <dsp:nvSpPr>
        <dsp:cNvPr id="0" name=""/>
        <dsp:cNvSpPr/>
      </dsp:nvSpPr>
      <dsp:spPr>
        <a:xfrm>
          <a:off x="4622796" y="1966431"/>
          <a:ext cx="573328" cy="573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BCCEB1A-B29B-4E52-BB15-7316651A15BF}">
      <dsp:nvSpPr>
        <dsp:cNvPr id="0" name=""/>
        <dsp:cNvSpPr/>
      </dsp:nvSpPr>
      <dsp:spPr>
        <a:xfrm>
          <a:off x="5615529" y="1758847"/>
          <a:ext cx="2330027" cy="98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a:solidFill>
                <a:srgbClr val="236430"/>
              </a:solidFill>
              <a:latin typeface="Source Sans Pro" panose="020B0503030403020204" pitchFamily="34" charset="0"/>
            </a:rPr>
            <a:t>Data Visualization on the Fly</a:t>
          </a:r>
          <a:endParaRPr lang="en-US" sz="2200" kern="1200"/>
        </a:p>
      </dsp:txBody>
      <dsp:txXfrm>
        <a:off x="5615529" y="1758847"/>
        <a:ext cx="2330027" cy="988496"/>
      </dsp:txXfrm>
    </dsp:sp>
    <dsp:sp modelId="{3A5E3531-9D1D-4AD9-9766-B78D5E3DD73F}">
      <dsp:nvSpPr>
        <dsp:cNvPr id="0" name=""/>
        <dsp:cNvSpPr/>
      </dsp:nvSpPr>
      <dsp:spPr>
        <a:xfrm>
          <a:off x="445426" y="3517694"/>
          <a:ext cx="988496" cy="988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BBC98B0-13D2-48E7-845A-8DD3F548D42F}">
      <dsp:nvSpPr>
        <dsp:cNvPr id="0" name=""/>
        <dsp:cNvSpPr/>
      </dsp:nvSpPr>
      <dsp:spPr>
        <a:xfrm>
          <a:off x="686461" y="3720980"/>
          <a:ext cx="573328" cy="573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7EDBAB2-AA0D-468B-BA5B-2D82405CC05E}">
      <dsp:nvSpPr>
        <dsp:cNvPr id="0" name=""/>
        <dsp:cNvSpPr/>
      </dsp:nvSpPr>
      <dsp:spPr>
        <a:xfrm>
          <a:off x="1679194" y="3513396"/>
          <a:ext cx="2330027" cy="98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a:solidFill>
                <a:srgbClr val="236430"/>
              </a:solidFill>
              <a:latin typeface="Source Sans Pro" panose="020B0503030403020204" pitchFamily="34" charset="0"/>
            </a:rPr>
            <a:t>High-Capacity Geospatial</a:t>
          </a:r>
          <a:endParaRPr lang="en-US" sz="2200" kern="1200"/>
        </a:p>
      </dsp:txBody>
      <dsp:txXfrm>
        <a:off x="1679194" y="3513396"/>
        <a:ext cx="2330027" cy="988496"/>
      </dsp:txXfrm>
    </dsp:sp>
    <dsp:sp modelId="{8BF3E429-49BC-4D9C-89EC-8BC230D04B52}">
      <dsp:nvSpPr>
        <dsp:cNvPr id="0" name=""/>
        <dsp:cNvSpPr/>
      </dsp:nvSpPr>
      <dsp:spPr>
        <a:xfrm>
          <a:off x="4415211" y="3513396"/>
          <a:ext cx="988496" cy="988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01D5021-30B2-469A-AED4-D3D90EDD5788}">
      <dsp:nvSpPr>
        <dsp:cNvPr id="0" name=""/>
        <dsp:cNvSpPr/>
      </dsp:nvSpPr>
      <dsp:spPr>
        <a:xfrm>
          <a:off x="4622796" y="3720980"/>
          <a:ext cx="573328" cy="573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C4F44A-1259-47EB-B402-66FA7BD454D1}">
      <dsp:nvSpPr>
        <dsp:cNvPr id="0" name=""/>
        <dsp:cNvSpPr/>
      </dsp:nvSpPr>
      <dsp:spPr>
        <a:xfrm>
          <a:off x="5615529" y="3513396"/>
          <a:ext cx="2330027" cy="988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a:solidFill>
                <a:srgbClr val="236430"/>
              </a:solidFill>
              <a:latin typeface="Source Sans Pro" panose="020B0503030403020204" pitchFamily="34" charset="0"/>
            </a:rPr>
            <a:t>Access to Large Datasets</a:t>
          </a:r>
          <a:endParaRPr lang="en-US" sz="2200" kern="1200"/>
        </a:p>
      </dsp:txBody>
      <dsp:txXfrm>
        <a:off x="5615529" y="3513396"/>
        <a:ext cx="2330027" cy="9884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0DA81-B274-4F84-B238-4279CD3A50E5}">
      <dsp:nvSpPr>
        <dsp:cNvPr id="0" name=""/>
        <dsp:cNvSpPr/>
      </dsp:nvSpPr>
      <dsp:spPr>
        <a:xfrm>
          <a:off x="0" y="0"/>
          <a:ext cx="3567062" cy="442260"/>
        </a:xfrm>
        <a:prstGeom prst="roundRect">
          <a:avLst/>
        </a:prstGeom>
        <a:solidFill>
          <a:schemeClr val="accent4">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PI28: Foundational Analysis </a:t>
          </a:r>
        </a:p>
      </dsp:txBody>
      <dsp:txXfrm>
        <a:off x="21589" y="21589"/>
        <a:ext cx="3523884" cy="399082"/>
      </dsp:txXfrm>
    </dsp:sp>
    <dsp:sp modelId="{A237D18E-72AC-4433-8913-36A2280075DA}">
      <dsp:nvSpPr>
        <dsp:cNvPr id="0" name=""/>
        <dsp:cNvSpPr/>
      </dsp:nvSpPr>
      <dsp:spPr>
        <a:xfrm>
          <a:off x="0" y="448545"/>
          <a:ext cx="35670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2860" rIns="128016" bIns="22860" numCol="1" spcCol="1270" anchor="t" anchorCtr="0">
          <a:noAutofit/>
        </a:bodyPr>
        <a:lstStyle/>
        <a:p>
          <a:pPr marL="114300" lvl="1" indent="-114300" algn="l" defTabSz="622300">
            <a:lnSpc>
              <a:spcPct val="90000"/>
            </a:lnSpc>
            <a:spcBef>
              <a:spcPct val="0"/>
            </a:spcBef>
            <a:spcAft>
              <a:spcPct val="20000"/>
            </a:spcAft>
            <a:buNone/>
          </a:pPr>
          <a:r>
            <a:rPr lang="en-US" sz="1400" kern="1200">
              <a:solidFill>
                <a:schemeClr val="bg1"/>
              </a:solidFill>
            </a:rPr>
            <a:t>Oct ‘24 – Jan ‘25</a:t>
          </a:r>
        </a:p>
      </dsp:txBody>
      <dsp:txXfrm>
        <a:off x="0" y="448545"/>
        <a:ext cx="3567062" cy="298080"/>
      </dsp:txXfrm>
    </dsp:sp>
    <dsp:sp modelId="{FBE3E844-D6E2-42AE-B8A2-6E642B6C707C}">
      <dsp:nvSpPr>
        <dsp:cNvPr id="0" name=""/>
        <dsp:cNvSpPr/>
      </dsp:nvSpPr>
      <dsp:spPr>
        <a:xfrm>
          <a:off x="0" y="746625"/>
          <a:ext cx="3567062" cy="442260"/>
        </a:xfrm>
        <a:prstGeom prst="roundRect">
          <a:avLst/>
        </a:prstGeom>
        <a:solidFill>
          <a:schemeClr val="accent4">
            <a:shade val="80000"/>
            <a:hueOff val="264123"/>
            <a:satOff val="-15129"/>
            <a:lumOff val="167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PI29: Automation and Integration</a:t>
          </a:r>
        </a:p>
      </dsp:txBody>
      <dsp:txXfrm>
        <a:off x="21589" y="768214"/>
        <a:ext cx="3523884" cy="399082"/>
      </dsp:txXfrm>
    </dsp:sp>
    <dsp:sp modelId="{D957461C-1BFF-4D09-B0FD-F81378202EDB}">
      <dsp:nvSpPr>
        <dsp:cNvPr id="0" name=""/>
        <dsp:cNvSpPr/>
      </dsp:nvSpPr>
      <dsp:spPr>
        <a:xfrm>
          <a:off x="0" y="1188886"/>
          <a:ext cx="35670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2860" rIns="128016" bIns="22860" numCol="1" spcCol="1270" anchor="t" anchorCtr="0">
          <a:noAutofit/>
        </a:bodyPr>
        <a:lstStyle/>
        <a:p>
          <a:pPr marL="114300" lvl="1" indent="-114300" algn="l" defTabSz="622300">
            <a:lnSpc>
              <a:spcPct val="90000"/>
            </a:lnSpc>
            <a:spcBef>
              <a:spcPct val="0"/>
            </a:spcBef>
            <a:spcAft>
              <a:spcPct val="20000"/>
            </a:spcAft>
            <a:buNone/>
          </a:pPr>
          <a:r>
            <a:rPr lang="en-US" sz="1400" kern="1200">
              <a:solidFill>
                <a:schemeClr val="bg1"/>
              </a:solidFill>
            </a:rPr>
            <a:t>Jan – Apr ’25</a:t>
          </a:r>
        </a:p>
      </dsp:txBody>
      <dsp:txXfrm>
        <a:off x="0" y="1188886"/>
        <a:ext cx="3567062" cy="298080"/>
      </dsp:txXfrm>
    </dsp:sp>
    <dsp:sp modelId="{5A6ECECE-1E5B-4067-863D-07631B36DC17}">
      <dsp:nvSpPr>
        <dsp:cNvPr id="0" name=""/>
        <dsp:cNvSpPr/>
      </dsp:nvSpPr>
      <dsp:spPr>
        <a:xfrm>
          <a:off x="0" y="1486966"/>
          <a:ext cx="3567062" cy="442260"/>
        </a:xfrm>
        <a:prstGeom prst="roundRect">
          <a:avLst/>
        </a:prstGeom>
        <a:solidFill>
          <a:schemeClr val="accent4">
            <a:shade val="80000"/>
            <a:hueOff val="528246"/>
            <a:satOff val="-30258"/>
            <a:lumOff val="335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PI30: Self Service Delivery</a:t>
          </a:r>
        </a:p>
      </dsp:txBody>
      <dsp:txXfrm>
        <a:off x="21589" y="1508555"/>
        <a:ext cx="3523884" cy="399082"/>
      </dsp:txXfrm>
    </dsp:sp>
    <dsp:sp modelId="{95E961E7-FCD2-43E7-8DA0-40C741F02D1F}">
      <dsp:nvSpPr>
        <dsp:cNvPr id="0" name=""/>
        <dsp:cNvSpPr/>
      </dsp:nvSpPr>
      <dsp:spPr>
        <a:xfrm>
          <a:off x="0" y="1929226"/>
          <a:ext cx="35670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2860" rIns="128016" bIns="22860" numCol="1" spcCol="1270" anchor="t" anchorCtr="0">
          <a:noAutofit/>
        </a:bodyPr>
        <a:lstStyle/>
        <a:p>
          <a:pPr marL="114300" lvl="1" indent="-114300" algn="l" defTabSz="622300">
            <a:lnSpc>
              <a:spcPct val="90000"/>
            </a:lnSpc>
            <a:spcBef>
              <a:spcPct val="0"/>
            </a:spcBef>
            <a:spcAft>
              <a:spcPct val="20000"/>
            </a:spcAft>
            <a:buNone/>
          </a:pPr>
          <a:r>
            <a:rPr lang="en-US" sz="1400" kern="1200">
              <a:solidFill>
                <a:schemeClr val="bg1"/>
              </a:solidFill>
            </a:rPr>
            <a:t>Apr – Jul ‘25</a:t>
          </a:r>
        </a:p>
      </dsp:txBody>
      <dsp:txXfrm>
        <a:off x="0" y="1929226"/>
        <a:ext cx="3567062" cy="2980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5B5C8-BD34-4C1E-A096-04DC5235F8EF}">
      <dsp:nvSpPr>
        <dsp:cNvPr id="0" name=""/>
        <dsp:cNvSpPr/>
      </dsp:nvSpPr>
      <dsp:spPr>
        <a:xfrm>
          <a:off x="3283148" y="2032800"/>
          <a:ext cx="1561703" cy="156170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Albacore</a:t>
          </a:r>
        </a:p>
        <a:p>
          <a:pPr marL="0" lvl="0" indent="0" algn="ctr" defTabSz="933450">
            <a:lnSpc>
              <a:spcPct val="90000"/>
            </a:lnSpc>
            <a:spcBef>
              <a:spcPct val="0"/>
            </a:spcBef>
            <a:spcAft>
              <a:spcPct val="35000"/>
            </a:spcAft>
            <a:buNone/>
          </a:pPr>
          <a:endParaRPr lang="en-US" sz="2100" kern="1200"/>
        </a:p>
      </dsp:txBody>
      <dsp:txXfrm>
        <a:off x="3511854" y="2261506"/>
        <a:ext cx="1104291" cy="1104291"/>
      </dsp:txXfrm>
    </dsp:sp>
    <dsp:sp modelId="{AF7D266B-92F0-439C-AB51-BF52E45F3DE7}">
      <dsp:nvSpPr>
        <dsp:cNvPr id="0" name=""/>
        <dsp:cNvSpPr/>
      </dsp:nvSpPr>
      <dsp:spPr>
        <a:xfrm rot="16200000">
          <a:off x="3898859" y="1465072"/>
          <a:ext cx="330281" cy="530979"/>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48401" y="1620810"/>
        <a:ext cx="231197" cy="318587"/>
      </dsp:txXfrm>
    </dsp:sp>
    <dsp:sp modelId="{D47FF139-245D-485A-B4FC-C6C1D768EFE6}">
      <dsp:nvSpPr>
        <dsp:cNvPr id="0" name=""/>
        <dsp:cNvSpPr/>
      </dsp:nvSpPr>
      <dsp:spPr>
        <a:xfrm>
          <a:off x="3361233" y="4095"/>
          <a:ext cx="1405532" cy="1405532"/>
        </a:xfrm>
        <a:prstGeom prst="ellipse">
          <a:avLst/>
        </a:prstGeom>
        <a:solidFill>
          <a:schemeClr val="bg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Horizon</a:t>
          </a:r>
        </a:p>
      </dsp:txBody>
      <dsp:txXfrm>
        <a:off x="3567068" y="209930"/>
        <a:ext cx="993862" cy="993862"/>
      </dsp:txXfrm>
    </dsp:sp>
    <dsp:sp modelId="{EB25A161-D701-4AA4-BCEE-86D7CAA359F1}">
      <dsp:nvSpPr>
        <dsp:cNvPr id="0" name=""/>
        <dsp:cNvSpPr/>
      </dsp:nvSpPr>
      <dsp:spPr>
        <a:xfrm rot="19285714">
          <a:off x="4745653" y="1872867"/>
          <a:ext cx="330281" cy="530979"/>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756462" y="2009952"/>
        <a:ext cx="231197" cy="318587"/>
      </dsp:txXfrm>
    </dsp:sp>
    <dsp:sp modelId="{0C91EE67-AEEF-4E14-AC25-3A8F068A8C19}">
      <dsp:nvSpPr>
        <dsp:cNvPr id="0" name=""/>
        <dsp:cNvSpPr/>
      </dsp:nvSpPr>
      <dsp:spPr>
        <a:xfrm>
          <a:off x="5008389" y="797323"/>
          <a:ext cx="1405532" cy="1405532"/>
        </a:xfrm>
        <a:prstGeom prst="ellipse">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Sea Shadow</a:t>
          </a:r>
        </a:p>
      </dsp:txBody>
      <dsp:txXfrm>
        <a:off x="5214224" y="1003158"/>
        <a:ext cx="993862" cy="993862"/>
      </dsp:txXfrm>
    </dsp:sp>
    <dsp:sp modelId="{A36C3326-BDAB-4A02-93A6-E1E0791E090C}">
      <dsp:nvSpPr>
        <dsp:cNvPr id="0" name=""/>
        <dsp:cNvSpPr/>
      </dsp:nvSpPr>
      <dsp:spPr>
        <a:xfrm rot="771429">
          <a:off x="4954794" y="2789173"/>
          <a:ext cx="330281" cy="530979"/>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956036" y="2884345"/>
        <a:ext cx="231197" cy="318587"/>
      </dsp:txXfrm>
    </dsp:sp>
    <dsp:sp modelId="{B3DDBF62-3E1D-4369-A00C-FBA015ADBC39}">
      <dsp:nvSpPr>
        <dsp:cNvPr id="0" name=""/>
        <dsp:cNvSpPr/>
      </dsp:nvSpPr>
      <dsp:spPr>
        <a:xfrm>
          <a:off x="5415202" y="2579691"/>
          <a:ext cx="1405532" cy="1405532"/>
        </a:xfrm>
        <a:prstGeom prst="ellipse">
          <a:avLst/>
        </a:prstGeom>
        <a:solidFill>
          <a:schemeClr val="bg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Seawolf</a:t>
          </a:r>
        </a:p>
      </dsp:txBody>
      <dsp:txXfrm>
        <a:off x="5621037" y="2785526"/>
        <a:ext cx="993862" cy="993862"/>
      </dsp:txXfrm>
    </dsp:sp>
    <dsp:sp modelId="{C8B712F4-E725-4DB7-8811-C6B14AD7CE54}">
      <dsp:nvSpPr>
        <dsp:cNvPr id="0" name=""/>
        <dsp:cNvSpPr/>
      </dsp:nvSpPr>
      <dsp:spPr>
        <a:xfrm rot="3857143">
          <a:off x="4368794" y="3523993"/>
          <a:ext cx="330281" cy="53097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96841" y="3585553"/>
        <a:ext cx="231197" cy="318587"/>
      </dsp:txXfrm>
    </dsp:sp>
    <dsp:sp modelId="{E750BFDA-5BFA-453B-AABB-DAE0212E1332}">
      <dsp:nvSpPr>
        <dsp:cNvPr id="0" name=""/>
        <dsp:cNvSpPr/>
      </dsp:nvSpPr>
      <dsp:spPr>
        <a:xfrm>
          <a:off x="4275335" y="4009039"/>
          <a:ext cx="1405532" cy="1405532"/>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Apollo</a:t>
          </a:r>
        </a:p>
      </dsp:txBody>
      <dsp:txXfrm>
        <a:off x="4481170" y="4214874"/>
        <a:ext cx="993862" cy="993862"/>
      </dsp:txXfrm>
    </dsp:sp>
    <dsp:sp modelId="{F82BD1BA-7A59-4A2F-9EBF-3B2C590C1A15}">
      <dsp:nvSpPr>
        <dsp:cNvPr id="0" name=""/>
        <dsp:cNvSpPr/>
      </dsp:nvSpPr>
      <dsp:spPr>
        <a:xfrm rot="6942857">
          <a:off x="3428923" y="3523993"/>
          <a:ext cx="330281" cy="530979"/>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499960" y="3585553"/>
        <a:ext cx="231197" cy="318587"/>
      </dsp:txXfrm>
    </dsp:sp>
    <dsp:sp modelId="{915B203B-FFF1-498B-B23E-4A15337615E7}">
      <dsp:nvSpPr>
        <dsp:cNvPr id="0" name=""/>
        <dsp:cNvSpPr/>
      </dsp:nvSpPr>
      <dsp:spPr>
        <a:xfrm>
          <a:off x="2447131" y="4009039"/>
          <a:ext cx="1405532" cy="1405532"/>
        </a:xfrm>
        <a:prstGeom prst="ellipse">
          <a:avLst/>
        </a:prstGeom>
        <a:solidFill>
          <a:schemeClr val="bg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Artemis</a:t>
          </a:r>
        </a:p>
      </dsp:txBody>
      <dsp:txXfrm>
        <a:off x="2652966" y="4214874"/>
        <a:ext cx="993862" cy="993862"/>
      </dsp:txXfrm>
    </dsp:sp>
    <dsp:sp modelId="{4E6A3D9F-FF7D-47DC-A98D-F8010800E1EE}">
      <dsp:nvSpPr>
        <dsp:cNvPr id="0" name=""/>
        <dsp:cNvSpPr/>
      </dsp:nvSpPr>
      <dsp:spPr>
        <a:xfrm rot="10028571">
          <a:off x="2842924" y="2789173"/>
          <a:ext cx="330281" cy="530979"/>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940766" y="2884345"/>
        <a:ext cx="231197" cy="318587"/>
      </dsp:txXfrm>
    </dsp:sp>
    <dsp:sp modelId="{35452DDB-2CB4-4EBE-8DDD-5852AEA42189}">
      <dsp:nvSpPr>
        <dsp:cNvPr id="0" name=""/>
        <dsp:cNvSpPr/>
      </dsp:nvSpPr>
      <dsp:spPr>
        <a:xfrm>
          <a:off x="1307264" y="2579691"/>
          <a:ext cx="1405532" cy="1405532"/>
        </a:xfrm>
        <a:prstGeom prst="ellipse">
          <a:avLst/>
        </a:prstGeom>
        <a:solidFill>
          <a:schemeClr val="bg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Phoenix</a:t>
          </a:r>
        </a:p>
      </dsp:txBody>
      <dsp:txXfrm>
        <a:off x="1513099" y="2785526"/>
        <a:ext cx="993862" cy="993862"/>
      </dsp:txXfrm>
    </dsp:sp>
    <dsp:sp modelId="{1F086B4E-50B3-4EF4-8AC6-3659F0648844}">
      <dsp:nvSpPr>
        <dsp:cNvPr id="0" name=""/>
        <dsp:cNvSpPr/>
      </dsp:nvSpPr>
      <dsp:spPr>
        <a:xfrm rot="13114286">
          <a:off x="3052064" y="1872867"/>
          <a:ext cx="330281" cy="530979"/>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140339" y="2009952"/>
        <a:ext cx="231197" cy="318587"/>
      </dsp:txXfrm>
    </dsp:sp>
    <dsp:sp modelId="{037B0656-AB5F-4B97-9F8B-6534D817279B}">
      <dsp:nvSpPr>
        <dsp:cNvPr id="0" name=""/>
        <dsp:cNvSpPr/>
      </dsp:nvSpPr>
      <dsp:spPr>
        <a:xfrm>
          <a:off x="1714078" y="797323"/>
          <a:ext cx="1405532" cy="1405532"/>
        </a:xfrm>
        <a:prstGeom prst="ellipse">
          <a:avLst/>
        </a:prstGeom>
        <a:solidFill>
          <a:schemeClr val="bg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Ceres Tiger Team</a:t>
          </a:r>
        </a:p>
      </dsp:txBody>
      <dsp:txXfrm>
        <a:off x="1919913" y="1003158"/>
        <a:ext cx="993862" cy="9938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5B5C8-BD34-4C1E-A096-04DC5235F8EF}">
      <dsp:nvSpPr>
        <dsp:cNvPr id="0" name=""/>
        <dsp:cNvSpPr/>
      </dsp:nvSpPr>
      <dsp:spPr>
        <a:xfrm>
          <a:off x="3283148" y="2032800"/>
          <a:ext cx="1561703" cy="156170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Albacore</a:t>
          </a:r>
        </a:p>
        <a:p>
          <a:pPr marL="0" lvl="0" indent="0" algn="ctr" defTabSz="933450">
            <a:lnSpc>
              <a:spcPct val="90000"/>
            </a:lnSpc>
            <a:spcBef>
              <a:spcPct val="0"/>
            </a:spcBef>
            <a:spcAft>
              <a:spcPct val="35000"/>
            </a:spcAft>
            <a:buNone/>
          </a:pPr>
          <a:endParaRPr lang="en-US" sz="2100" kern="1200"/>
        </a:p>
      </dsp:txBody>
      <dsp:txXfrm>
        <a:off x="3511854" y="2261506"/>
        <a:ext cx="1104291" cy="1104291"/>
      </dsp:txXfrm>
    </dsp:sp>
    <dsp:sp modelId="{AF7D266B-92F0-439C-AB51-BF52E45F3DE7}">
      <dsp:nvSpPr>
        <dsp:cNvPr id="0" name=""/>
        <dsp:cNvSpPr/>
      </dsp:nvSpPr>
      <dsp:spPr>
        <a:xfrm rot="16200000">
          <a:off x="3898859" y="1465072"/>
          <a:ext cx="330281" cy="530979"/>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48401" y="1620810"/>
        <a:ext cx="231197" cy="318587"/>
      </dsp:txXfrm>
    </dsp:sp>
    <dsp:sp modelId="{D47FF139-245D-485A-B4FC-C6C1D768EFE6}">
      <dsp:nvSpPr>
        <dsp:cNvPr id="0" name=""/>
        <dsp:cNvSpPr/>
      </dsp:nvSpPr>
      <dsp:spPr>
        <a:xfrm>
          <a:off x="3361233" y="4095"/>
          <a:ext cx="1405532" cy="1405532"/>
        </a:xfrm>
        <a:prstGeom prst="ellipse">
          <a:avLst/>
        </a:prstGeom>
        <a:solidFill>
          <a:schemeClr val="bg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Horizon</a:t>
          </a:r>
        </a:p>
      </dsp:txBody>
      <dsp:txXfrm>
        <a:off x="3567068" y="209930"/>
        <a:ext cx="993862" cy="993862"/>
      </dsp:txXfrm>
    </dsp:sp>
    <dsp:sp modelId="{EB25A161-D701-4AA4-BCEE-86D7CAA359F1}">
      <dsp:nvSpPr>
        <dsp:cNvPr id="0" name=""/>
        <dsp:cNvSpPr/>
      </dsp:nvSpPr>
      <dsp:spPr>
        <a:xfrm rot="19285714">
          <a:off x="4745653" y="1872867"/>
          <a:ext cx="330281" cy="530979"/>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756462" y="2009952"/>
        <a:ext cx="231197" cy="318587"/>
      </dsp:txXfrm>
    </dsp:sp>
    <dsp:sp modelId="{0C91EE67-AEEF-4E14-AC25-3A8F068A8C19}">
      <dsp:nvSpPr>
        <dsp:cNvPr id="0" name=""/>
        <dsp:cNvSpPr/>
      </dsp:nvSpPr>
      <dsp:spPr>
        <a:xfrm>
          <a:off x="5008389" y="797323"/>
          <a:ext cx="1405532" cy="1405532"/>
        </a:xfrm>
        <a:prstGeom prst="ellipse">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Sea Shadow</a:t>
          </a:r>
        </a:p>
      </dsp:txBody>
      <dsp:txXfrm>
        <a:off x="5214224" y="1003158"/>
        <a:ext cx="993862" cy="993862"/>
      </dsp:txXfrm>
    </dsp:sp>
    <dsp:sp modelId="{A36C3326-BDAB-4A02-93A6-E1E0791E090C}">
      <dsp:nvSpPr>
        <dsp:cNvPr id="0" name=""/>
        <dsp:cNvSpPr/>
      </dsp:nvSpPr>
      <dsp:spPr>
        <a:xfrm rot="771429">
          <a:off x="4954794" y="2789173"/>
          <a:ext cx="330281" cy="530979"/>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956036" y="2884345"/>
        <a:ext cx="231197" cy="318587"/>
      </dsp:txXfrm>
    </dsp:sp>
    <dsp:sp modelId="{B3DDBF62-3E1D-4369-A00C-FBA015ADBC39}">
      <dsp:nvSpPr>
        <dsp:cNvPr id="0" name=""/>
        <dsp:cNvSpPr/>
      </dsp:nvSpPr>
      <dsp:spPr>
        <a:xfrm>
          <a:off x="5415202" y="2579691"/>
          <a:ext cx="1405532" cy="1405532"/>
        </a:xfrm>
        <a:prstGeom prst="ellipse">
          <a:avLst/>
        </a:prstGeom>
        <a:solidFill>
          <a:schemeClr val="bg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Seawolf</a:t>
          </a:r>
        </a:p>
      </dsp:txBody>
      <dsp:txXfrm>
        <a:off x="5621037" y="2785526"/>
        <a:ext cx="993862" cy="993862"/>
      </dsp:txXfrm>
    </dsp:sp>
    <dsp:sp modelId="{C8B712F4-E725-4DB7-8811-C6B14AD7CE54}">
      <dsp:nvSpPr>
        <dsp:cNvPr id="0" name=""/>
        <dsp:cNvSpPr/>
      </dsp:nvSpPr>
      <dsp:spPr>
        <a:xfrm rot="3857143">
          <a:off x="4368794" y="3523993"/>
          <a:ext cx="330281" cy="530979"/>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96841" y="3585553"/>
        <a:ext cx="231197" cy="318587"/>
      </dsp:txXfrm>
    </dsp:sp>
    <dsp:sp modelId="{E750BFDA-5BFA-453B-AABB-DAE0212E1332}">
      <dsp:nvSpPr>
        <dsp:cNvPr id="0" name=""/>
        <dsp:cNvSpPr/>
      </dsp:nvSpPr>
      <dsp:spPr>
        <a:xfrm>
          <a:off x="4275335" y="4009039"/>
          <a:ext cx="1405532" cy="1405532"/>
        </a:xfrm>
        <a:prstGeom prst="ellipse">
          <a:avLst/>
        </a:prstGeom>
        <a:solidFill>
          <a:schemeClr val="bg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Apollo</a:t>
          </a:r>
        </a:p>
      </dsp:txBody>
      <dsp:txXfrm>
        <a:off x="4481170" y="4214874"/>
        <a:ext cx="993862" cy="993862"/>
      </dsp:txXfrm>
    </dsp:sp>
    <dsp:sp modelId="{F82BD1BA-7A59-4A2F-9EBF-3B2C590C1A15}">
      <dsp:nvSpPr>
        <dsp:cNvPr id="0" name=""/>
        <dsp:cNvSpPr/>
      </dsp:nvSpPr>
      <dsp:spPr>
        <a:xfrm rot="6942857">
          <a:off x="3428923" y="3523993"/>
          <a:ext cx="330281" cy="530979"/>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499960" y="3585553"/>
        <a:ext cx="231197" cy="318587"/>
      </dsp:txXfrm>
    </dsp:sp>
    <dsp:sp modelId="{915B203B-FFF1-498B-B23E-4A15337615E7}">
      <dsp:nvSpPr>
        <dsp:cNvPr id="0" name=""/>
        <dsp:cNvSpPr/>
      </dsp:nvSpPr>
      <dsp:spPr>
        <a:xfrm>
          <a:off x="2447131" y="4009039"/>
          <a:ext cx="1405532" cy="1405532"/>
        </a:xfrm>
        <a:prstGeom prst="ellipse">
          <a:avLst/>
        </a:prstGeom>
        <a:solidFill>
          <a:schemeClr val="bg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Artemis</a:t>
          </a:r>
        </a:p>
      </dsp:txBody>
      <dsp:txXfrm>
        <a:off x="2652966" y="4214874"/>
        <a:ext cx="993862" cy="993862"/>
      </dsp:txXfrm>
    </dsp:sp>
    <dsp:sp modelId="{4E6A3D9F-FF7D-47DC-A98D-F8010800E1EE}">
      <dsp:nvSpPr>
        <dsp:cNvPr id="0" name=""/>
        <dsp:cNvSpPr/>
      </dsp:nvSpPr>
      <dsp:spPr>
        <a:xfrm rot="10028571">
          <a:off x="2842924" y="2789173"/>
          <a:ext cx="330281" cy="530979"/>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940766" y="2884345"/>
        <a:ext cx="231197" cy="318587"/>
      </dsp:txXfrm>
    </dsp:sp>
    <dsp:sp modelId="{35452DDB-2CB4-4EBE-8DDD-5852AEA42189}">
      <dsp:nvSpPr>
        <dsp:cNvPr id="0" name=""/>
        <dsp:cNvSpPr/>
      </dsp:nvSpPr>
      <dsp:spPr>
        <a:xfrm>
          <a:off x="1307264" y="2579691"/>
          <a:ext cx="1405532" cy="1405532"/>
        </a:xfrm>
        <a:prstGeom prst="ellipse">
          <a:avLst/>
        </a:prstGeom>
        <a:solidFill>
          <a:schemeClr val="bg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Phoenix</a:t>
          </a:r>
        </a:p>
      </dsp:txBody>
      <dsp:txXfrm>
        <a:off x="1513099" y="2785526"/>
        <a:ext cx="993862" cy="993862"/>
      </dsp:txXfrm>
    </dsp:sp>
    <dsp:sp modelId="{1F086B4E-50B3-4EF4-8AC6-3659F0648844}">
      <dsp:nvSpPr>
        <dsp:cNvPr id="0" name=""/>
        <dsp:cNvSpPr/>
      </dsp:nvSpPr>
      <dsp:spPr>
        <a:xfrm rot="13114286">
          <a:off x="3052064" y="1872867"/>
          <a:ext cx="330281" cy="530979"/>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140339" y="2009952"/>
        <a:ext cx="231197" cy="318587"/>
      </dsp:txXfrm>
    </dsp:sp>
    <dsp:sp modelId="{037B0656-AB5F-4B97-9F8B-6534D817279B}">
      <dsp:nvSpPr>
        <dsp:cNvPr id="0" name=""/>
        <dsp:cNvSpPr/>
      </dsp:nvSpPr>
      <dsp:spPr>
        <a:xfrm>
          <a:off x="1714078" y="797323"/>
          <a:ext cx="1405532" cy="1405532"/>
        </a:xfrm>
        <a:prstGeom prst="ellipse">
          <a:avLst/>
        </a:prstGeom>
        <a:solidFill>
          <a:schemeClr val="bg1">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Ceres Tiger Team</a:t>
          </a:r>
        </a:p>
      </dsp:txBody>
      <dsp:txXfrm>
        <a:off x="1919913" y="1003158"/>
        <a:ext cx="993862" cy="9938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0DA81-B274-4F84-B238-4279CD3A50E5}">
      <dsp:nvSpPr>
        <dsp:cNvPr id="0" name=""/>
        <dsp:cNvSpPr/>
      </dsp:nvSpPr>
      <dsp:spPr>
        <a:xfrm>
          <a:off x="0" y="6285"/>
          <a:ext cx="3567062" cy="442260"/>
        </a:xfrm>
        <a:prstGeom prst="roundRect">
          <a:avLst/>
        </a:prstGeom>
        <a:solidFill>
          <a:schemeClr val="accent4">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PI28: DevOps + Infrastructure</a:t>
          </a:r>
        </a:p>
      </dsp:txBody>
      <dsp:txXfrm>
        <a:off x="21589" y="27874"/>
        <a:ext cx="3523884" cy="399082"/>
      </dsp:txXfrm>
    </dsp:sp>
    <dsp:sp modelId="{A237D18E-72AC-4433-8913-36A2280075DA}">
      <dsp:nvSpPr>
        <dsp:cNvPr id="0" name=""/>
        <dsp:cNvSpPr/>
      </dsp:nvSpPr>
      <dsp:spPr>
        <a:xfrm>
          <a:off x="0" y="448545"/>
          <a:ext cx="35670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2860" rIns="128016" bIns="22860" numCol="1" spcCol="1270" anchor="t" anchorCtr="0">
          <a:noAutofit/>
        </a:bodyPr>
        <a:lstStyle/>
        <a:p>
          <a:pPr marL="114300" lvl="1" indent="-114300" algn="l" defTabSz="622300">
            <a:lnSpc>
              <a:spcPct val="90000"/>
            </a:lnSpc>
            <a:spcBef>
              <a:spcPct val="0"/>
            </a:spcBef>
            <a:spcAft>
              <a:spcPct val="20000"/>
            </a:spcAft>
            <a:buNone/>
          </a:pPr>
          <a:r>
            <a:rPr lang="en-US" sz="1400" kern="1200">
              <a:solidFill>
                <a:schemeClr val="bg1"/>
              </a:solidFill>
            </a:rPr>
            <a:t>Oct ‘24 – Jan ‘25</a:t>
          </a:r>
        </a:p>
      </dsp:txBody>
      <dsp:txXfrm>
        <a:off x="0" y="448545"/>
        <a:ext cx="3567062" cy="298080"/>
      </dsp:txXfrm>
    </dsp:sp>
    <dsp:sp modelId="{FBE3E844-D6E2-42AE-B8A2-6E642B6C707C}">
      <dsp:nvSpPr>
        <dsp:cNvPr id="0" name=""/>
        <dsp:cNvSpPr/>
      </dsp:nvSpPr>
      <dsp:spPr>
        <a:xfrm>
          <a:off x="0" y="746625"/>
          <a:ext cx="3567062" cy="442260"/>
        </a:xfrm>
        <a:prstGeom prst="roundRect">
          <a:avLst/>
        </a:prstGeom>
        <a:solidFill>
          <a:schemeClr val="accent4">
            <a:shade val="80000"/>
            <a:hueOff val="264123"/>
            <a:satOff val="-15129"/>
            <a:lumOff val="167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PI29: Security + ML Infrastructure</a:t>
          </a:r>
        </a:p>
      </dsp:txBody>
      <dsp:txXfrm>
        <a:off x="21589" y="768214"/>
        <a:ext cx="3523884" cy="399082"/>
      </dsp:txXfrm>
    </dsp:sp>
    <dsp:sp modelId="{D957461C-1BFF-4D09-B0FD-F81378202EDB}">
      <dsp:nvSpPr>
        <dsp:cNvPr id="0" name=""/>
        <dsp:cNvSpPr/>
      </dsp:nvSpPr>
      <dsp:spPr>
        <a:xfrm>
          <a:off x="0" y="1188886"/>
          <a:ext cx="35670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2860" rIns="128016" bIns="22860" numCol="1" spcCol="1270" anchor="t" anchorCtr="0">
          <a:noAutofit/>
        </a:bodyPr>
        <a:lstStyle/>
        <a:p>
          <a:pPr marL="114300" lvl="1" indent="-114300" algn="l" defTabSz="622300">
            <a:lnSpc>
              <a:spcPct val="90000"/>
            </a:lnSpc>
            <a:spcBef>
              <a:spcPct val="0"/>
            </a:spcBef>
            <a:spcAft>
              <a:spcPct val="20000"/>
            </a:spcAft>
            <a:buNone/>
          </a:pPr>
          <a:r>
            <a:rPr lang="en-US" sz="1400" kern="1200">
              <a:solidFill>
                <a:schemeClr val="bg1"/>
              </a:solidFill>
            </a:rPr>
            <a:t>Jan – Apr ’25</a:t>
          </a:r>
        </a:p>
      </dsp:txBody>
      <dsp:txXfrm>
        <a:off x="0" y="1188886"/>
        <a:ext cx="3567062" cy="298080"/>
      </dsp:txXfrm>
    </dsp:sp>
    <dsp:sp modelId="{5A6ECECE-1E5B-4067-863D-07631B36DC17}">
      <dsp:nvSpPr>
        <dsp:cNvPr id="0" name=""/>
        <dsp:cNvSpPr/>
      </dsp:nvSpPr>
      <dsp:spPr>
        <a:xfrm>
          <a:off x="0" y="1486966"/>
          <a:ext cx="3567062" cy="442260"/>
        </a:xfrm>
        <a:prstGeom prst="roundRect">
          <a:avLst/>
        </a:prstGeom>
        <a:solidFill>
          <a:schemeClr val="accent4">
            <a:shade val="80000"/>
            <a:hueOff val="528246"/>
            <a:satOff val="-30258"/>
            <a:lumOff val="335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PI30: Production Infrastructure</a:t>
          </a:r>
        </a:p>
      </dsp:txBody>
      <dsp:txXfrm>
        <a:off x="21589" y="1508555"/>
        <a:ext cx="3523884" cy="399082"/>
      </dsp:txXfrm>
    </dsp:sp>
    <dsp:sp modelId="{95E961E7-FCD2-43E7-8DA0-40C741F02D1F}">
      <dsp:nvSpPr>
        <dsp:cNvPr id="0" name=""/>
        <dsp:cNvSpPr/>
      </dsp:nvSpPr>
      <dsp:spPr>
        <a:xfrm>
          <a:off x="0" y="1929226"/>
          <a:ext cx="35670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2860" rIns="128016" bIns="22860" numCol="1" spcCol="1270" anchor="t" anchorCtr="0">
          <a:noAutofit/>
        </a:bodyPr>
        <a:lstStyle/>
        <a:p>
          <a:pPr marL="114300" lvl="1" indent="-114300" algn="l" defTabSz="622300">
            <a:lnSpc>
              <a:spcPct val="90000"/>
            </a:lnSpc>
            <a:spcBef>
              <a:spcPct val="0"/>
            </a:spcBef>
            <a:spcAft>
              <a:spcPct val="20000"/>
            </a:spcAft>
            <a:buNone/>
          </a:pPr>
          <a:r>
            <a:rPr lang="en-US" sz="1400" kern="1200">
              <a:solidFill>
                <a:schemeClr val="bg1"/>
              </a:solidFill>
            </a:rPr>
            <a:t>Apr – Jul ‘25</a:t>
          </a:r>
        </a:p>
      </dsp:txBody>
      <dsp:txXfrm>
        <a:off x="0" y="1929226"/>
        <a:ext cx="3567062" cy="2980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0DA81-B274-4F84-B238-4279CD3A50E5}">
      <dsp:nvSpPr>
        <dsp:cNvPr id="0" name=""/>
        <dsp:cNvSpPr/>
      </dsp:nvSpPr>
      <dsp:spPr>
        <a:xfrm>
          <a:off x="0" y="0"/>
          <a:ext cx="3477398" cy="552240"/>
        </a:xfrm>
        <a:prstGeom prst="roundRect">
          <a:avLst/>
        </a:prstGeom>
        <a:solidFill>
          <a:schemeClr val="accent4">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PI28</a:t>
          </a:r>
          <a:r>
            <a:rPr lang="en-US" sz="1600" kern="1200">
              <a:solidFill>
                <a:schemeClr val="bg1"/>
              </a:solidFill>
              <a:latin typeface="+mj-lt"/>
            </a:rPr>
            <a:t>: </a:t>
          </a:r>
          <a:r>
            <a:rPr lang="en-US" sz="1200" b="1" i="0" kern="1200">
              <a:solidFill>
                <a:schemeClr val="bg1"/>
              </a:solidFill>
              <a:effectLst/>
              <a:latin typeface="+mj-lt"/>
            </a:rPr>
            <a:t>Analysis of geospatial services integration into GDA Data Catalog</a:t>
          </a:r>
          <a:endParaRPr lang="en-US" sz="1200" kern="1200">
            <a:solidFill>
              <a:schemeClr val="bg1"/>
            </a:solidFill>
            <a:latin typeface="+mj-lt"/>
          </a:endParaRPr>
        </a:p>
      </dsp:txBody>
      <dsp:txXfrm>
        <a:off x="26958" y="26958"/>
        <a:ext cx="3423482" cy="498324"/>
      </dsp:txXfrm>
    </dsp:sp>
    <dsp:sp modelId="{A237D18E-72AC-4433-8913-36A2280075DA}">
      <dsp:nvSpPr>
        <dsp:cNvPr id="0" name=""/>
        <dsp:cNvSpPr/>
      </dsp:nvSpPr>
      <dsp:spPr>
        <a:xfrm>
          <a:off x="0" y="553928"/>
          <a:ext cx="3477398"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07" tIns="20320" rIns="113792" bIns="20320" numCol="1" spcCol="1270" anchor="t" anchorCtr="0">
          <a:noAutofit/>
        </a:bodyPr>
        <a:lstStyle/>
        <a:p>
          <a:pPr marL="114300" lvl="1" indent="-114300" algn="l" defTabSz="533400">
            <a:lnSpc>
              <a:spcPct val="90000"/>
            </a:lnSpc>
            <a:spcBef>
              <a:spcPct val="0"/>
            </a:spcBef>
            <a:spcAft>
              <a:spcPct val="20000"/>
            </a:spcAft>
            <a:buNone/>
          </a:pPr>
          <a:r>
            <a:rPr lang="en-US" sz="1200" kern="1200">
              <a:solidFill>
                <a:schemeClr val="bg1"/>
              </a:solidFill>
            </a:rPr>
            <a:t>Oct ‘24 – Jan ’25</a:t>
          </a:r>
        </a:p>
        <a:p>
          <a:pPr marL="114300" lvl="1" indent="-114300" algn="l" defTabSz="533400">
            <a:lnSpc>
              <a:spcPct val="90000"/>
            </a:lnSpc>
            <a:spcBef>
              <a:spcPct val="0"/>
            </a:spcBef>
            <a:spcAft>
              <a:spcPct val="20000"/>
            </a:spcAft>
            <a:buNone/>
          </a:pPr>
          <a:endParaRPr lang="en-US" sz="1200" kern="1200">
            <a:solidFill>
              <a:schemeClr val="bg1"/>
            </a:solidFill>
          </a:endParaRPr>
        </a:p>
        <a:p>
          <a:pPr marL="114300" lvl="1" indent="-114300" algn="l" defTabSz="533400">
            <a:lnSpc>
              <a:spcPct val="90000"/>
            </a:lnSpc>
            <a:spcBef>
              <a:spcPct val="0"/>
            </a:spcBef>
            <a:spcAft>
              <a:spcPct val="20000"/>
            </a:spcAft>
            <a:buNone/>
          </a:pPr>
          <a:endParaRPr lang="en-US" sz="1200" kern="1200">
            <a:solidFill>
              <a:schemeClr val="bg1"/>
            </a:solidFill>
          </a:endParaRPr>
        </a:p>
        <a:p>
          <a:pPr marL="114300" lvl="1" indent="-114300" algn="l" defTabSz="533400">
            <a:lnSpc>
              <a:spcPct val="90000"/>
            </a:lnSpc>
            <a:spcBef>
              <a:spcPct val="0"/>
            </a:spcBef>
            <a:spcAft>
              <a:spcPct val="20000"/>
            </a:spcAft>
            <a:buNone/>
          </a:pPr>
          <a:endParaRPr lang="en-US" sz="1200" kern="1200">
            <a:solidFill>
              <a:schemeClr val="bg1"/>
            </a:solidFill>
          </a:endParaRPr>
        </a:p>
        <a:p>
          <a:pPr marL="114300" lvl="1" indent="-114300" algn="l" defTabSz="533400">
            <a:lnSpc>
              <a:spcPct val="90000"/>
            </a:lnSpc>
            <a:spcBef>
              <a:spcPct val="0"/>
            </a:spcBef>
            <a:spcAft>
              <a:spcPct val="20000"/>
            </a:spcAft>
            <a:buNone/>
          </a:pPr>
          <a:endParaRPr lang="en-US" sz="1200" kern="1200">
            <a:solidFill>
              <a:schemeClr val="bg1"/>
            </a:solidFill>
          </a:endParaRPr>
        </a:p>
      </dsp:txBody>
      <dsp:txXfrm>
        <a:off x="0" y="553928"/>
        <a:ext cx="3477398" cy="1043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664E0-AA04-4063-924C-194F40E74238}">
      <dsp:nvSpPr>
        <dsp:cNvPr id="0" name=""/>
        <dsp:cNvSpPr/>
      </dsp:nvSpPr>
      <dsp:spPr>
        <a:xfrm>
          <a:off x="216093" y="2418"/>
          <a:ext cx="2027636" cy="1397041"/>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16178" t="910" r="16178" b="91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AE01D1C-5807-4DAC-AA42-8C37C88CC29F}">
      <dsp:nvSpPr>
        <dsp:cNvPr id="0" name=""/>
        <dsp:cNvSpPr/>
      </dsp:nvSpPr>
      <dsp:spPr>
        <a:xfrm>
          <a:off x="216093" y="1399460"/>
          <a:ext cx="2027636" cy="752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a:t>GIS Big Data Processing </a:t>
          </a:r>
        </a:p>
      </dsp:txBody>
      <dsp:txXfrm>
        <a:off x="216093" y="1399460"/>
        <a:ext cx="2027636" cy="752253"/>
      </dsp:txXfrm>
    </dsp:sp>
    <dsp:sp modelId="{0FF80988-2AF1-45B6-8B46-B66F1B147FDE}">
      <dsp:nvSpPr>
        <dsp:cNvPr id="0" name=""/>
        <dsp:cNvSpPr/>
      </dsp:nvSpPr>
      <dsp:spPr>
        <a:xfrm>
          <a:off x="2474297" y="45224"/>
          <a:ext cx="2027636" cy="1397041"/>
        </a:xfrm>
        <a:prstGeom prst="roundRect">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13922" t="4183" r="13922" b="4183"/>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3C34232-AE3F-40F1-9A4B-A3E20C26F9F2}">
      <dsp:nvSpPr>
        <dsp:cNvPr id="0" name=""/>
        <dsp:cNvSpPr/>
      </dsp:nvSpPr>
      <dsp:spPr>
        <a:xfrm>
          <a:off x="2446579" y="1399460"/>
          <a:ext cx="2027636" cy="752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a:t>Data Model Change control based on the NASIS system</a:t>
          </a:r>
        </a:p>
      </dsp:txBody>
      <dsp:txXfrm>
        <a:off x="2446579" y="1399460"/>
        <a:ext cx="2027636" cy="752253"/>
      </dsp:txXfrm>
    </dsp:sp>
    <dsp:sp modelId="{D14A5CBC-CE6D-44F3-B75D-C936FF81EF0C}">
      <dsp:nvSpPr>
        <dsp:cNvPr id="0" name=""/>
        <dsp:cNvSpPr/>
      </dsp:nvSpPr>
      <dsp:spPr>
        <a:xfrm>
          <a:off x="4677064" y="2418"/>
          <a:ext cx="2027636" cy="1397041"/>
        </a:xfrm>
        <a:prstGeom prst="roundRect">
          <a:avLst/>
        </a:prstGeom>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9413" t="4183" r="9413" b="4183"/>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35DD0B2-2D4F-42B2-AD4D-0638176F2846}">
      <dsp:nvSpPr>
        <dsp:cNvPr id="0" name=""/>
        <dsp:cNvSpPr/>
      </dsp:nvSpPr>
      <dsp:spPr>
        <a:xfrm>
          <a:off x="4677064" y="1399460"/>
          <a:ext cx="2027636" cy="752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a:t>Implement Mathematics, Fuzzy Logic Model Reasoning</a:t>
          </a:r>
        </a:p>
      </dsp:txBody>
      <dsp:txXfrm>
        <a:off x="4677064" y="1399460"/>
        <a:ext cx="2027636" cy="752253"/>
      </dsp:txXfrm>
    </dsp:sp>
    <dsp:sp modelId="{668FF640-38F9-4C63-84A2-29E671D37B93}">
      <dsp:nvSpPr>
        <dsp:cNvPr id="0" name=""/>
        <dsp:cNvSpPr/>
      </dsp:nvSpPr>
      <dsp:spPr>
        <a:xfrm>
          <a:off x="6907550" y="2418"/>
          <a:ext cx="2027636" cy="1397041"/>
        </a:xfrm>
        <a:prstGeom prst="roundRect">
          <a:avLst/>
        </a:prstGeom>
        <a:blipFill dpi="0" rotWithShape="1">
          <a:blip xmlns:r="http://schemas.openxmlformats.org/officeDocument/2006/relationships" r:embed="rId7">
            <a:extLst>
              <a:ext uri="{96DAC541-7B7A-43D3-8B79-37D633B846F1}">
                <asvg:svgBlip xmlns:asvg="http://schemas.microsoft.com/office/drawing/2016/SVG/main" r:embed="rId8"/>
              </a:ext>
            </a:extLst>
          </a:blip>
          <a:srcRect/>
          <a:stretch>
            <a:fillRect l="11668" t="-2362" r="11668" b="-2362"/>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9499E12-1250-4071-842C-87B7924B1D55}">
      <dsp:nvSpPr>
        <dsp:cNvPr id="0" name=""/>
        <dsp:cNvSpPr/>
      </dsp:nvSpPr>
      <dsp:spPr>
        <a:xfrm>
          <a:off x="6907550" y="1399460"/>
          <a:ext cx="2027636" cy="752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a:t>Publishing data externally and internally to states</a:t>
          </a:r>
        </a:p>
      </dsp:txBody>
      <dsp:txXfrm>
        <a:off x="6907550" y="1399460"/>
        <a:ext cx="2027636" cy="752253"/>
      </dsp:txXfrm>
    </dsp:sp>
    <dsp:sp modelId="{10D2C82F-759B-42A6-95BE-AD19942FF2A8}">
      <dsp:nvSpPr>
        <dsp:cNvPr id="0" name=""/>
        <dsp:cNvSpPr/>
      </dsp:nvSpPr>
      <dsp:spPr>
        <a:xfrm>
          <a:off x="9138035" y="2418"/>
          <a:ext cx="2027636" cy="1397041"/>
        </a:xfrm>
        <a:prstGeom prst="roundRect">
          <a:avLst/>
        </a:prstGeom>
        <a:blipFill dpi="0" rotWithShape="1">
          <a:blip xmlns:r="http://schemas.openxmlformats.org/officeDocument/2006/relationships" r:embed="rId9">
            <a:extLst>
              <a:ext uri="{96DAC541-7B7A-43D3-8B79-37D633B846F1}">
                <asvg:svgBlip xmlns:asvg="http://schemas.microsoft.com/office/drawing/2016/SVG/main" r:embed="rId10"/>
              </a:ext>
            </a:extLst>
          </a:blip>
          <a:srcRect/>
          <a:stretch>
            <a:fillRect l="16178" t="-2362" r="16178" b="-2362"/>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D3A84BD-CCB8-4D99-BFCF-921CE0B91457}">
      <dsp:nvSpPr>
        <dsp:cNvPr id="0" name=""/>
        <dsp:cNvSpPr/>
      </dsp:nvSpPr>
      <dsp:spPr>
        <a:xfrm>
          <a:off x="9138035" y="1399460"/>
          <a:ext cx="2027636" cy="752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a:t>Address Compliance Issues, Infrastructure Updates </a:t>
          </a:r>
        </a:p>
      </dsp:txBody>
      <dsp:txXfrm>
        <a:off x="9138035" y="1399460"/>
        <a:ext cx="2027636" cy="752253"/>
      </dsp:txXfrm>
    </dsp:sp>
    <dsp:sp modelId="{7E9E413F-240D-4537-BD31-0A64F747954B}">
      <dsp:nvSpPr>
        <dsp:cNvPr id="0" name=""/>
        <dsp:cNvSpPr/>
      </dsp:nvSpPr>
      <dsp:spPr>
        <a:xfrm>
          <a:off x="216093" y="2354477"/>
          <a:ext cx="2027636" cy="1397041"/>
        </a:xfrm>
        <a:prstGeom prst="roundRect">
          <a:avLst/>
        </a:prstGeom>
        <a:blipFill dpi="0" rotWithShape="1">
          <a:blip xmlns:r="http://schemas.openxmlformats.org/officeDocument/2006/relationships" r:embed="rId11">
            <a:extLst>
              <a:ext uri="{96DAC541-7B7A-43D3-8B79-37D633B846F1}">
                <asvg:svgBlip xmlns:asvg="http://schemas.microsoft.com/office/drawing/2016/SVG/main" r:embed="rId12"/>
              </a:ext>
            </a:extLst>
          </a:blip>
          <a:srcRect/>
          <a:stretch>
            <a:fillRect l="11668" t="7456" r="11668" b="7456"/>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C23977E-C9D5-4BD5-88A3-2D1C3100FC12}">
      <dsp:nvSpPr>
        <dsp:cNvPr id="0" name=""/>
        <dsp:cNvSpPr/>
      </dsp:nvSpPr>
      <dsp:spPr>
        <a:xfrm>
          <a:off x="216093" y="3751518"/>
          <a:ext cx="2027636" cy="752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a:t>Session Management– Persistence/ Common Libraries</a:t>
          </a:r>
        </a:p>
      </dsp:txBody>
      <dsp:txXfrm>
        <a:off x="216093" y="3751518"/>
        <a:ext cx="2027636" cy="752253"/>
      </dsp:txXfrm>
    </dsp:sp>
    <dsp:sp modelId="{EE541C2E-E7DC-423A-8194-885ED1D18C22}">
      <dsp:nvSpPr>
        <dsp:cNvPr id="0" name=""/>
        <dsp:cNvSpPr/>
      </dsp:nvSpPr>
      <dsp:spPr>
        <a:xfrm>
          <a:off x="2446579" y="2354477"/>
          <a:ext cx="2027636" cy="1397041"/>
        </a:xfrm>
        <a:prstGeom prst="roundRect">
          <a:avLst/>
        </a:prstGeom>
        <a:blipFill dpi="0" rotWithShape="1">
          <a:blip xmlns:r="http://schemas.openxmlformats.org/officeDocument/2006/relationships" r:embed="rId13">
            <a:extLst>
              <a:ext uri="{96DAC541-7B7A-43D3-8B79-37D633B846F1}">
                <asvg:svgBlip xmlns:asvg="http://schemas.microsoft.com/office/drawing/2016/SVG/main" r:embed="rId14"/>
              </a:ext>
            </a:extLst>
          </a:blip>
          <a:srcRect/>
          <a:stretch>
            <a:fillRect l="9413" t="-8908" r="9413" b="-8908"/>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9300FD1-B6C7-4688-996F-4D9277E906F0}">
      <dsp:nvSpPr>
        <dsp:cNvPr id="0" name=""/>
        <dsp:cNvSpPr/>
      </dsp:nvSpPr>
      <dsp:spPr>
        <a:xfrm>
          <a:off x="2446579" y="3751518"/>
          <a:ext cx="2027636" cy="752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a:t>Health Checks/Best Practices</a:t>
          </a:r>
        </a:p>
      </dsp:txBody>
      <dsp:txXfrm>
        <a:off x="2446579" y="3751518"/>
        <a:ext cx="2027636" cy="752253"/>
      </dsp:txXfrm>
    </dsp:sp>
    <dsp:sp modelId="{CD58AFB0-DB55-48EE-9149-8885274A7996}">
      <dsp:nvSpPr>
        <dsp:cNvPr id="0" name=""/>
        <dsp:cNvSpPr/>
      </dsp:nvSpPr>
      <dsp:spPr>
        <a:xfrm>
          <a:off x="4677064" y="2354477"/>
          <a:ext cx="2027636" cy="1397041"/>
        </a:xfrm>
        <a:prstGeom prst="roundRect">
          <a:avLst/>
        </a:prstGeom>
        <a:blipFill dpi="0" rotWithShape="1">
          <a:blip xmlns:r="http://schemas.openxmlformats.org/officeDocument/2006/relationships" r:embed="rId15">
            <a:extLst>
              <a:ext uri="{96DAC541-7B7A-43D3-8B79-37D633B846F1}">
                <asvg:svgBlip xmlns:asvg="http://schemas.microsoft.com/office/drawing/2016/SVG/main" r:embed="rId16"/>
              </a:ext>
            </a:extLst>
          </a:blip>
          <a:srcRect/>
          <a:stretch>
            <a:fillRect l="18432" t="4183" r="18432" b="4183"/>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CC156E-AD6E-44D9-960D-908217A85706}">
      <dsp:nvSpPr>
        <dsp:cNvPr id="0" name=""/>
        <dsp:cNvSpPr/>
      </dsp:nvSpPr>
      <dsp:spPr>
        <a:xfrm>
          <a:off x="4677064" y="3751518"/>
          <a:ext cx="2027636" cy="752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a:t>Workflow management and QA Code Checks</a:t>
          </a:r>
        </a:p>
      </dsp:txBody>
      <dsp:txXfrm>
        <a:off x="4677064" y="3751518"/>
        <a:ext cx="2027636" cy="752253"/>
      </dsp:txXfrm>
    </dsp:sp>
    <dsp:sp modelId="{732455B0-E4B4-4BEC-9D49-7146F8D51151}">
      <dsp:nvSpPr>
        <dsp:cNvPr id="0" name=""/>
        <dsp:cNvSpPr/>
      </dsp:nvSpPr>
      <dsp:spPr>
        <a:xfrm>
          <a:off x="6907550" y="2354477"/>
          <a:ext cx="2027636" cy="1397041"/>
        </a:xfrm>
        <a:prstGeom prst="roundRect">
          <a:avLst/>
        </a:prstGeom>
        <a:blipFill dpi="0" rotWithShape="1">
          <a:blip xmlns:r="http://schemas.openxmlformats.org/officeDocument/2006/relationships" r:embed="rId17">
            <a:extLst>
              <a:ext uri="{96DAC541-7B7A-43D3-8B79-37D633B846F1}">
                <asvg:svgBlip xmlns:asvg="http://schemas.microsoft.com/office/drawing/2016/SVG/main" r:embed="rId18"/>
              </a:ext>
            </a:extLst>
          </a:blip>
          <a:srcRect/>
          <a:stretch>
            <a:fillRect l="11668" t="4183" r="11668" b="4183"/>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40055DB-5C97-414E-B3CE-C68D2AE9F8FD}">
      <dsp:nvSpPr>
        <dsp:cNvPr id="0" name=""/>
        <dsp:cNvSpPr/>
      </dsp:nvSpPr>
      <dsp:spPr>
        <a:xfrm>
          <a:off x="6907550" y="3751518"/>
          <a:ext cx="2027636" cy="752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a:t>Data Catalog (GDA)</a:t>
          </a:r>
        </a:p>
      </dsp:txBody>
      <dsp:txXfrm>
        <a:off x="6907550" y="3751518"/>
        <a:ext cx="2027636" cy="752253"/>
      </dsp:txXfrm>
    </dsp:sp>
    <dsp:sp modelId="{7AA36894-5B24-4E83-A142-94C3445D894D}">
      <dsp:nvSpPr>
        <dsp:cNvPr id="0" name=""/>
        <dsp:cNvSpPr/>
      </dsp:nvSpPr>
      <dsp:spPr>
        <a:xfrm>
          <a:off x="9138035" y="2354477"/>
          <a:ext cx="2027636" cy="1397041"/>
        </a:xfrm>
        <a:prstGeom prst="roundRect">
          <a:avLst/>
        </a:prstGeom>
        <a:blipFill dpi="0" rotWithShape="1">
          <a:blip xmlns:r="http://schemas.openxmlformats.org/officeDocument/2006/relationships" r:embed="rId19">
            <a:extLst>
              <a:ext uri="{96DAC541-7B7A-43D3-8B79-37D633B846F1}">
                <asvg:svgBlip xmlns:asvg="http://schemas.microsoft.com/office/drawing/2016/SVG/main" r:embed="rId20"/>
              </a:ext>
            </a:extLst>
          </a:blip>
          <a:srcRect/>
          <a:stretch>
            <a:fillRect l="9413" t="-2362" r="9413" b="-2362"/>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CF5811A-6B39-4D3E-BF61-F27C326F2597}">
      <dsp:nvSpPr>
        <dsp:cNvPr id="0" name=""/>
        <dsp:cNvSpPr/>
      </dsp:nvSpPr>
      <dsp:spPr>
        <a:xfrm>
          <a:off x="9138035" y="3751518"/>
          <a:ext cx="2027636" cy="752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a:t>Machine Learning and Geospatial scalability </a:t>
          </a:r>
        </a:p>
      </dsp:txBody>
      <dsp:txXfrm>
        <a:off x="9138035" y="3751518"/>
        <a:ext cx="2027636" cy="752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5B5C8-BD34-4C1E-A096-04DC5235F8EF}">
      <dsp:nvSpPr>
        <dsp:cNvPr id="0" name=""/>
        <dsp:cNvSpPr/>
      </dsp:nvSpPr>
      <dsp:spPr>
        <a:xfrm>
          <a:off x="3283148" y="2032800"/>
          <a:ext cx="1561703" cy="156170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Albacore</a:t>
          </a:r>
        </a:p>
        <a:p>
          <a:pPr marL="0" lvl="0" indent="0" algn="ctr" defTabSz="933450">
            <a:lnSpc>
              <a:spcPct val="90000"/>
            </a:lnSpc>
            <a:spcBef>
              <a:spcPct val="0"/>
            </a:spcBef>
            <a:spcAft>
              <a:spcPct val="35000"/>
            </a:spcAft>
            <a:buNone/>
          </a:pPr>
          <a:endParaRPr lang="en-US" sz="2100" kern="1200"/>
        </a:p>
      </dsp:txBody>
      <dsp:txXfrm>
        <a:off x="3511854" y="2261506"/>
        <a:ext cx="1104291" cy="1104291"/>
      </dsp:txXfrm>
    </dsp:sp>
    <dsp:sp modelId="{AF7D266B-92F0-439C-AB51-BF52E45F3DE7}">
      <dsp:nvSpPr>
        <dsp:cNvPr id="0" name=""/>
        <dsp:cNvSpPr/>
      </dsp:nvSpPr>
      <dsp:spPr>
        <a:xfrm rot="16200000">
          <a:off x="3898859" y="1465072"/>
          <a:ext cx="330281" cy="5309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48401" y="1620810"/>
        <a:ext cx="231197" cy="318587"/>
      </dsp:txXfrm>
    </dsp:sp>
    <dsp:sp modelId="{D47FF139-245D-485A-B4FC-C6C1D768EFE6}">
      <dsp:nvSpPr>
        <dsp:cNvPr id="0" name=""/>
        <dsp:cNvSpPr/>
      </dsp:nvSpPr>
      <dsp:spPr>
        <a:xfrm>
          <a:off x="3361233" y="4095"/>
          <a:ext cx="1405532" cy="140553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Horizon</a:t>
          </a:r>
        </a:p>
      </dsp:txBody>
      <dsp:txXfrm>
        <a:off x="3567068" y="209930"/>
        <a:ext cx="993862" cy="993862"/>
      </dsp:txXfrm>
    </dsp:sp>
    <dsp:sp modelId="{EB25A161-D701-4AA4-BCEE-86D7CAA359F1}">
      <dsp:nvSpPr>
        <dsp:cNvPr id="0" name=""/>
        <dsp:cNvSpPr/>
      </dsp:nvSpPr>
      <dsp:spPr>
        <a:xfrm rot="19285714">
          <a:off x="4745653" y="1872867"/>
          <a:ext cx="330281" cy="53097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756462" y="2009952"/>
        <a:ext cx="231197" cy="318587"/>
      </dsp:txXfrm>
    </dsp:sp>
    <dsp:sp modelId="{0C91EE67-AEEF-4E14-AC25-3A8F068A8C19}">
      <dsp:nvSpPr>
        <dsp:cNvPr id="0" name=""/>
        <dsp:cNvSpPr/>
      </dsp:nvSpPr>
      <dsp:spPr>
        <a:xfrm>
          <a:off x="5008389" y="797323"/>
          <a:ext cx="1405532" cy="140553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Sea Shadow</a:t>
          </a:r>
        </a:p>
      </dsp:txBody>
      <dsp:txXfrm>
        <a:off x="5214224" y="1003158"/>
        <a:ext cx="993862" cy="993862"/>
      </dsp:txXfrm>
    </dsp:sp>
    <dsp:sp modelId="{A36C3326-BDAB-4A02-93A6-E1E0791E090C}">
      <dsp:nvSpPr>
        <dsp:cNvPr id="0" name=""/>
        <dsp:cNvSpPr/>
      </dsp:nvSpPr>
      <dsp:spPr>
        <a:xfrm rot="771429">
          <a:off x="4954794" y="2789173"/>
          <a:ext cx="330281" cy="53097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956036" y="2884345"/>
        <a:ext cx="231197" cy="318587"/>
      </dsp:txXfrm>
    </dsp:sp>
    <dsp:sp modelId="{B3DDBF62-3E1D-4369-A00C-FBA015ADBC39}">
      <dsp:nvSpPr>
        <dsp:cNvPr id="0" name=""/>
        <dsp:cNvSpPr/>
      </dsp:nvSpPr>
      <dsp:spPr>
        <a:xfrm>
          <a:off x="5415202" y="2579691"/>
          <a:ext cx="1405532" cy="140553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Seawolf</a:t>
          </a:r>
        </a:p>
      </dsp:txBody>
      <dsp:txXfrm>
        <a:off x="5621037" y="2785526"/>
        <a:ext cx="993862" cy="993862"/>
      </dsp:txXfrm>
    </dsp:sp>
    <dsp:sp modelId="{C8B712F4-E725-4DB7-8811-C6B14AD7CE54}">
      <dsp:nvSpPr>
        <dsp:cNvPr id="0" name=""/>
        <dsp:cNvSpPr/>
      </dsp:nvSpPr>
      <dsp:spPr>
        <a:xfrm rot="3857143">
          <a:off x="4368794" y="3523993"/>
          <a:ext cx="330281" cy="53097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96841" y="3585553"/>
        <a:ext cx="231197" cy="318587"/>
      </dsp:txXfrm>
    </dsp:sp>
    <dsp:sp modelId="{E750BFDA-5BFA-453B-AABB-DAE0212E1332}">
      <dsp:nvSpPr>
        <dsp:cNvPr id="0" name=""/>
        <dsp:cNvSpPr/>
      </dsp:nvSpPr>
      <dsp:spPr>
        <a:xfrm>
          <a:off x="4275335" y="4009039"/>
          <a:ext cx="1405532" cy="1405532"/>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Apollo</a:t>
          </a:r>
        </a:p>
      </dsp:txBody>
      <dsp:txXfrm>
        <a:off x="4481170" y="4214874"/>
        <a:ext cx="993862" cy="993862"/>
      </dsp:txXfrm>
    </dsp:sp>
    <dsp:sp modelId="{F82BD1BA-7A59-4A2F-9EBF-3B2C590C1A15}">
      <dsp:nvSpPr>
        <dsp:cNvPr id="0" name=""/>
        <dsp:cNvSpPr/>
      </dsp:nvSpPr>
      <dsp:spPr>
        <a:xfrm rot="6942857">
          <a:off x="3428923" y="3523993"/>
          <a:ext cx="330281" cy="530979"/>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499960" y="3585553"/>
        <a:ext cx="231197" cy="318587"/>
      </dsp:txXfrm>
    </dsp:sp>
    <dsp:sp modelId="{915B203B-FFF1-498B-B23E-4A15337615E7}">
      <dsp:nvSpPr>
        <dsp:cNvPr id="0" name=""/>
        <dsp:cNvSpPr/>
      </dsp:nvSpPr>
      <dsp:spPr>
        <a:xfrm>
          <a:off x="2447131" y="4009039"/>
          <a:ext cx="1405532" cy="1405532"/>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Artemis</a:t>
          </a:r>
        </a:p>
      </dsp:txBody>
      <dsp:txXfrm>
        <a:off x="2652966" y="4214874"/>
        <a:ext cx="993862" cy="993862"/>
      </dsp:txXfrm>
    </dsp:sp>
    <dsp:sp modelId="{4E6A3D9F-FF7D-47DC-A98D-F8010800E1EE}">
      <dsp:nvSpPr>
        <dsp:cNvPr id="0" name=""/>
        <dsp:cNvSpPr/>
      </dsp:nvSpPr>
      <dsp:spPr>
        <a:xfrm rot="10028571">
          <a:off x="2842924" y="2789173"/>
          <a:ext cx="330281" cy="5309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940766" y="2884345"/>
        <a:ext cx="231197" cy="318587"/>
      </dsp:txXfrm>
    </dsp:sp>
    <dsp:sp modelId="{35452DDB-2CB4-4EBE-8DDD-5852AEA42189}">
      <dsp:nvSpPr>
        <dsp:cNvPr id="0" name=""/>
        <dsp:cNvSpPr/>
      </dsp:nvSpPr>
      <dsp:spPr>
        <a:xfrm>
          <a:off x="1307264" y="2579691"/>
          <a:ext cx="1405532" cy="140553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Phoenix</a:t>
          </a:r>
        </a:p>
      </dsp:txBody>
      <dsp:txXfrm>
        <a:off x="1513099" y="2785526"/>
        <a:ext cx="993862" cy="993862"/>
      </dsp:txXfrm>
    </dsp:sp>
    <dsp:sp modelId="{1F086B4E-50B3-4EF4-8AC6-3659F0648844}">
      <dsp:nvSpPr>
        <dsp:cNvPr id="0" name=""/>
        <dsp:cNvSpPr/>
      </dsp:nvSpPr>
      <dsp:spPr>
        <a:xfrm rot="13114286">
          <a:off x="3052064" y="1872867"/>
          <a:ext cx="330281" cy="53097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140339" y="2009952"/>
        <a:ext cx="231197" cy="318587"/>
      </dsp:txXfrm>
    </dsp:sp>
    <dsp:sp modelId="{037B0656-AB5F-4B97-9F8B-6534D817279B}">
      <dsp:nvSpPr>
        <dsp:cNvPr id="0" name=""/>
        <dsp:cNvSpPr/>
      </dsp:nvSpPr>
      <dsp:spPr>
        <a:xfrm>
          <a:off x="1714078" y="797323"/>
          <a:ext cx="1405532" cy="140553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Ceres Tiger Team</a:t>
          </a:r>
        </a:p>
      </dsp:txBody>
      <dsp:txXfrm>
        <a:off x="1919913" y="1003158"/>
        <a:ext cx="993862" cy="993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C4D45-7150-4AA0-9EFB-3891B628F5E4}">
      <dsp:nvSpPr>
        <dsp:cNvPr id="0" name=""/>
        <dsp:cNvSpPr/>
      </dsp:nvSpPr>
      <dsp:spPr>
        <a:xfrm rot="5400000">
          <a:off x="6353944" y="-2787575"/>
          <a:ext cx="519112" cy="6224471"/>
        </a:xfrm>
        <a:prstGeom prst="round2Same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a:t>Application and Widget Development (Query Builder, UI)</a:t>
          </a:r>
          <a:endParaRPr lang="en-US" sz="1300" kern="1200"/>
        </a:p>
        <a:p>
          <a:pPr marL="114300" lvl="1" indent="-114300" algn="l" defTabSz="577850">
            <a:lnSpc>
              <a:spcPct val="90000"/>
            </a:lnSpc>
            <a:spcBef>
              <a:spcPct val="0"/>
            </a:spcBef>
            <a:spcAft>
              <a:spcPct val="15000"/>
            </a:spcAft>
            <a:buChar char="•"/>
          </a:pPr>
          <a:r>
            <a:rPr lang="en-US" sz="1300" b="1" kern="1200"/>
            <a:t>Publishing automation and Public Pages</a:t>
          </a:r>
        </a:p>
      </dsp:txBody>
      <dsp:txXfrm rot="-5400000">
        <a:off x="3501265" y="90445"/>
        <a:ext cx="6199130" cy="468430"/>
      </dsp:txXfrm>
    </dsp:sp>
    <dsp:sp modelId="{1B2483FE-02E8-43B2-9441-A6375B6016A2}">
      <dsp:nvSpPr>
        <dsp:cNvPr id="0" name=""/>
        <dsp:cNvSpPr/>
      </dsp:nvSpPr>
      <dsp:spPr>
        <a:xfrm>
          <a:off x="0" y="214"/>
          <a:ext cx="3501265" cy="64889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Horizon</a:t>
          </a:r>
        </a:p>
      </dsp:txBody>
      <dsp:txXfrm>
        <a:off x="31676" y="31890"/>
        <a:ext cx="3437913" cy="585538"/>
      </dsp:txXfrm>
    </dsp:sp>
    <dsp:sp modelId="{B048F40C-E6E7-4523-ACDE-760488889963}">
      <dsp:nvSpPr>
        <dsp:cNvPr id="0" name=""/>
        <dsp:cNvSpPr/>
      </dsp:nvSpPr>
      <dsp:spPr>
        <a:xfrm rot="5400000">
          <a:off x="6353944" y="-2106240"/>
          <a:ext cx="519112" cy="6224471"/>
        </a:xfrm>
        <a:prstGeom prst="round2Same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a:t>Advanced Modeling and Simulation Capabilities in DS Hub UI</a:t>
          </a:r>
          <a:endParaRPr lang="en-US" sz="1300" kern="1200"/>
        </a:p>
        <a:p>
          <a:pPr marL="114300" lvl="1" indent="-114300" algn="l" defTabSz="577850">
            <a:lnSpc>
              <a:spcPct val="90000"/>
            </a:lnSpc>
            <a:spcBef>
              <a:spcPct val="0"/>
            </a:spcBef>
            <a:spcAft>
              <a:spcPct val="15000"/>
            </a:spcAft>
            <a:buChar char="•"/>
          </a:pPr>
          <a:r>
            <a:rPr lang="en-US" sz="1300" b="1" i="0" kern="1200"/>
            <a:t>Data Visualization and Analysis</a:t>
          </a:r>
          <a:endParaRPr lang="en-US" sz="1300" kern="1200"/>
        </a:p>
      </dsp:txBody>
      <dsp:txXfrm rot="-5400000">
        <a:off x="3501265" y="771780"/>
        <a:ext cx="6199130" cy="468430"/>
      </dsp:txXfrm>
    </dsp:sp>
    <dsp:sp modelId="{643D7991-D3F3-42C4-B82C-C6240242E171}">
      <dsp:nvSpPr>
        <dsp:cNvPr id="0" name=""/>
        <dsp:cNvSpPr/>
      </dsp:nvSpPr>
      <dsp:spPr>
        <a:xfrm>
          <a:off x="0" y="681550"/>
          <a:ext cx="3501265" cy="64889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Phoenix</a:t>
          </a:r>
        </a:p>
      </dsp:txBody>
      <dsp:txXfrm>
        <a:off x="31676" y="713226"/>
        <a:ext cx="3437913" cy="585538"/>
      </dsp:txXfrm>
    </dsp:sp>
    <dsp:sp modelId="{5A368D53-9D7F-4D80-B3B8-FEFEE8E23F33}">
      <dsp:nvSpPr>
        <dsp:cNvPr id="0" name=""/>
        <dsp:cNvSpPr/>
      </dsp:nvSpPr>
      <dsp:spPr>
        <a:xfrm rot="5400000">
          <a:off x="6353944" y="-1424905"/>
          <a:ext cx="519112" cy="6224471"/>
        </a:xfrm>
        <a:prstGeom prst="round2Same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a:t>Import and Process Geospatial Data into Authoritative Data Sources</a:t>
          </a:r>
          <a:endParaRPr lang="en-US" sz="1300" kern="1200"/>
        </a:p>
        <a:p>
          <a:pPr marL="114300" lvl="1" indent="-114300" algn="l" defTabSz="577850">
            <a:lnSpc>
              <a:spcPct val="90000"/>
            </a:lnSpc>
            <a:spcBef>
              <a:spcPct val="0"/>
            </a:spcBef>
            <a:spcAft>
              <a:spcPct val="15000"/>
            </a:spcAft>
            <a:buChar char="•"/>
          </a:pPr>
          <a:r>
            <a:rPr lang="en-US" sz="1300" b="1" i="0" kern="1200"/>
            <a:t>Error Handling and Integration</a:t>
          </a:r>
          <a:endParaRPr lang="en-US" sz="1300" kern="1200"/>
        </a:p>
      </dsp:txBody>
      <dsp:txXfrm rot="-5400000">
        <a:off x="3501265" y="1453115"/>
        <a:ext cx="6199130" cy="468430"/>
      </dsp:txXfrm>
    </dsp:sp>
    <dsp:sp modelId="{AA0A2A41-7584-4F99-9C6B-AEE7F59C00F4}">
      <dsp:nvSpPr>
        <dsp:cNvPr id="0" name=""/>
        <dsp:cNvSpPr/>
      </dsp:nvSpPr>
      <dsp:spPr>
        <a:xfrm>
          <a:off x="0" y="1362885"/>
          <a:ext cx="3501265" cy="64889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Artemis</a:t>
          </a:r>
        </a:p>
      </dsp:txBody>
      <dsp:txXfrm>
        <a:off x="31676" y="1394561"/>
        <a:ext cx="3437913" cy="585538"/>
      </dsp:txXfrm>
    </dsp:sp>
    <dsp:sp modelId="{55ED1FEF-5CD2-4BDC-A36D-296992F8A775}">
      <dsp:nvSpPr>
        <dsp:cNvPr id="0" name=""/>
        <dsp:cNvSpPr/>
      </dsp:nvSpPr>
      <dsp:spPr>
        <a:xfrm rot="5400000">
          <a:off x="6353944" y="-743569"/>
          <a:ext cx="519112" cy="6224471"/>
        </a:xfrm>
        <a:prstGeom prst="round2Same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a:t>Soil/Conservation Data Request and Release Workflow Tool</a:t>
          </a:r>
          <a:endParaRPr lang="en-US" sz="1300" kern="1200"/>
        </a:p>
        <a:p>
          <a:pPr marL="114300" lvl="1" indent="-114300" algn="l" defTabSz="577850">
            <a:lnSpc>
              <a:spcPct val="90000"/>
            </a:lnSpc>
            <a:spcBef>
              <a:spcPct val="0"/>
            </a:spcBef>
            <a:spcAft>
              <a:spcPct val="15000"/>
            </a:spcAft>
            <a:buChar char="•"/>
          </a:pPr>
          <a:r>
            <a:rPr lang="en-US" sz="1300" b="1" kern="1200"/>
            <a:t>Integration of Roles and Publishing Workflows</a:t>
          </a:r>
        </a:p>
      </dsp:txBody>
      <dsp:txXfrm rot="-5400000">
        <a:off x="3501265" y="2134451"/>
        <a:ext cx="6199130" cy="468430"/>
      </dsp:txXfrm>
    </dsp:sp>
    <dsp:sp modelId="{B9BE8D73-0287-471C-9AB2-6E1841920E72}">
      <dsp:nvSpPr>
        <dsp:cNvPr id="0" name=""/>
        <dsp:cNvSpPr/>
      </dsp:nvSpPr>
      <dsp:spPr>
        <a:xfrm>
          <a:off x="0" y="2044220"/>
          <a:ext cx="3501265" cy="64889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Apollo</a:t>
          </a:r>
        </a:p>
      </dsp:txBody>
      <dsp:txXfrm>
        <a:off x="31676" y="2075896"/>
        <a:ext cx="3437913" cy="585538"/>
      </dsp:txXfrm>
    </dsp:sp>
    <dsp:sp modelId="{87E4899D-99CB-435D-B6E1-7B0DDC92CD3A}">
      <dsp:nvSpPr>
        <dsp:cNvPr id="0" name=""/>
        <dsp:cNvSpPr/>
      </dsp:nvSpPr>
      <dsp:spPr>
        <a:xfrm rot="5400000">
          <a:off x="6353944" y="-62234"/>
          <a:ext cx="519112" cy="6224471"/>
        </a:xfrm>
        <a:prstGeom prst="round2SameRect">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kern="1200"/>
            <a:t>Create Geospatial Data Delivery Pipelines for Publishing Approved Data</a:t>
          </a:r>
        </a:p>
        <a:p>
          <a:pPr marL="114300" lvl="1" indent="-114300" algn="l" defTabSz="577850">
            <a:lnSpc>
              <a:spcPct val="90000"/>
            </a:lnSpc>
            <a:spcBef>
              <a:spcPct val="0"/>
            </a:spcBef>
            <a:spcAft>
              <a:spcPct val="15000"/>
            </a:spcAft>
            <a:buChar char="•"/>
          </a:pPr>
          <a:r>
            <a:rPr lang="en-US" sz="1300" b="1" kern="1200"/>
            <a:t>Establish S3 buckets and delivery system automations</a:t>
          </a:r>
        </a:p>
      </dsp:txBody>
      <dsp:txXfrm rot="-5400000">
        <a:off x="3501265" y="2815786"/>
        <a:ext cx="6199130" cy="468430"/>
      </dsp:txXfrm>
    </dsp:sp>
    <dsp:sp modelId="{EAEA76F4-A437-40BF-91B5-0EE99405129E}">
      <dsp:nvSpPr>
        <dsp:cNvPr id="0" name=""/>
        <dsp:cNvSpPr/>
      </dsp:nvSpPr>
      <dsp:spPr>
        <a:xfrm>
          <a:off x="0" y="2725555"/>
          <a:ext cx="3501265" cy="64889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Sea Shadow</a:t>
          </a:r>
        </a:p>
      </dsp:txBody>
      <dsp:txXfrm>
        <a:off x="31676" y="2757231"/>
        <a:ext cx="3437913" cy="585538"/>
      </dsp:txXfrm>
    </dsp:sp>
    <dsp:sp modelId="{7837CA90-BA31-4580-9643-AF293544090F}">
      <dsp:nvSpPr>
        <dsp:cNvPr id="0" name=""/>
        <dsp:cNvSpPr/>
      </dsp:nvSpPr>
      <dsp:spPr>
        <a:xfrm rot="5400000">
          <a:off x="6353944" y="619100"/>
          <a:ext cx="519112" cy="6224471"/>
        </a:xfrm>
        <a:prstGeom prst="round2Same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kern="1200"/>
            <a:t>Develop Data Model Change Control System</a:t>
          </a:r>
        </a:p>
        <a:p>
          <a:pPr marL="114300" lvl="1" indent="-114300" algn="l" defTabSz="577850">
            <a:lnSpc>
              <a:spcPct val="90000"/>
            </a:lnSpc>
            <a:spcBef>
              <a:spcPct val="0"/>
            </a:spcBef>
            <a:spcAft>
              <a:spcPct val="15000"/>
            </a:spcAft>
            <a:buChar char="•"/>
          </a:pPr>
          <a:r>
            <a:rPr lang="en-US" sz="1300" b="1" kern="1200"/>
            <a:t>Create Data Designs, Data Marts, Data Catalog for Storing and Managing Data</a:t>
          </a:r>
        </a:p>
      </dsp:txBody>
      <dsp:txXfrm rot="-5400000">
        <a:off x="3501265" y="3497121"/>
        <a:ext cx="6199130" cy="468430"/>
      </dsp:txXfrm>
    </dsp:sp>
    <dsp:sp modelId="{D91BA396-B676-4AD3-9D24-44EF90C917D5}">
      <dsp:nvSpPr>
        <dsp:cNvPr id="0" name=""/>
        <dsp:cNvSpPr/>
      </dsp:nvSpPr>
      <dsp:spPr>
        <a:xfrm>
          <a:off x="0" y="3406890"/>
          <a:ext cx="3501265" cy="64889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Sea Wolf</a:t>
          </a:r>
        </a:p>
      </dsp:txBody>
      <dsp:txXfrm>
        <a:off x="31676" y="3438566"/>
        <a:ext cx="3437913" cy="585538"/>
      </dsp:txXfrm>
    </dsp:sp>
    <dsp:sp modelId="{6A76D577-9A3F-445D-A469-C5A9BEFD5A4F}">
      <dsp:nvSpPr>
        <dsp:cNvPr id="0" name=""/>
        <dsp:cNvSpPr/>
      </dsp:nvSpPr>
      <dsp:spPr>
        <a:xfrm rot="5400000">
          <a:off x="6326529" y="1300435"/>
          <a:ext cx="519112" cy="6224471"/>
        </a:xfrm>
        <a:prstGeom prst="round2Same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a:t>Database Systems and DevOps Management, Integration across teams</a:t>
          </a:r>
          <a:endParaRPr lang="en-US" sz="1300" kern="1200"/>
        </a:p>
        <a:p>
          <a:pPr marL="114300" lvl="1" indent="-114300" algn="l" defTabSz="577850">
            <a:lnSpc>
              <a:spcPct val="90000"/>
            </a:lnSpc>
            <a:spcBef>
              <a:spcPct val="0"/>
            </a:spcBef>
            <a:spcAft>
              <a:spcPct val="15000"/>
            </a:spcAft>
            <a:buChar char="•"/>
          </a:pPr>
          <a:r>
            <a:rPr lang="en-US" sz="1300" b="1" i="0" kern="1200"/>
            <a:t>On-Demand Processing for Curated Results (API Switchboard)</a:t>
          </a:r>
          <a:endParaRPr lang="en-US" sz="1300" kern="1200"/>
        </a:p>
      </dsp:txBody>
      <dsp:txXfrm rot="-5400000">
        <a:off x="3473850" y="4178456"/>
        <a:ext cx="6199130" cy="468430"/>
      </dsp:txXfrm>
    </dsp:sp>
    <dsp:sp modelId="{D81F48D5-096D-422F-98E9-6678A4FDFF83}">
      <dsp:nvSpPr>
        <dsp:cNvPr id="0" name=""/>
        <dsp:cNvSpPr/>
      </dsp:nvSpPr>
      <dsp:spPr>
        <a:xfrm>
          <a:off x="0" y="4088226"/>
          <a:ext cx="3501265" cy="64889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Albacore</a:t>
          </a:r>
        </a:p>
      </dsp:txBody>
      <dsp:txXfrm>
        <a:off x="31676" y="4119902"/>
        <a:ext cx="3437913" cy="585538"/>
      </dsp:txXfrm>
    </dsp:sp>
    <dsp:sp modelId="{82356A70-0D8C-49A3-9E6A-72A68BAE23B5}">
      <dsp:nvSpPr>
        <dsp:cNvPr id="0" name=""/>
        <dsp:cNvSpPr/>
      </dsp:nvSpPr>
      <dsp:spPr>
        <a:xfrm rot="5400000">
          <a:off x="6353944" y="1981770"/>
          <a:ext cx="519112" cy="6224471"/>
        </a:xfrm>
        <a:prstGeom prst="round2Same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kern="1200"/>
            <a:t>Geospatial services integration</a:t>
          </a:r>
        </a:p>
        <a:p>
          <a:pPr marL="114300" lvl="1" indent="-114300" algn="l" defTabSz="577850">
            <a:lnSpc>
              <a:spcPct val="90000"/>
            </a:lnSpc>
            <a:spcBef>
              <a:spcPct val="0"/>
            </a:spcBef>
            <a:spcAft>
              <a:spcPct val="15000"/>
            </a:spcAft>
            <a:buChar char="•"/>
          </a:pPr>
          <a:r>
            <a:rPr lang="en-US" sz="1300" b="1" kern="1200"/>
            <a:t>Services Inventory System for Geospatial Data Act Compliance</a:t>
          </a:r>
        </a:p>
      </dsp:txBody>
      <dsp:txXfrm rot="-5400000">
        <a:off x="3501265" y="4859791"/>
        <a:ext cx="6199130" cy="468430"/>
      </dsp:txXfrm>
    </dsp:sp>
    <dsp:sp modelId="{6C0EB594-5E15-4E43-B100-1D34D962F3E4}">
      <dsp:nvSpPr>
        <dsp:cNvPr id="0" name=""/>
        <dsp:cNvSpPr/>
      </dsp:nvSpPr>
      <dsp:spPr>
        <a:xfrm>
          <a:off x="0" y="4769561"/>
          <a:ext cx="3501265" cy="64889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Ceres Tiger Team</a:t>
          </a:r>
        </a:p>
      </dsp:txBody>
      <dsp:txXfrm>
        <a:off x="31676" y="4801237"/>
        <a:ext cx="3437913" cy="5855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0DA81-B274-4F84-B238-4279CD3A50E5}">
      <dsp:nvSpPr>
        <dsp:cNvPr id="0" name=""/>
        <dsp:cNvSpPr/>
      </dsp:nvSpPr>
      <dsp:spPr>
        <a:xfrm>
          <a:off x="0" y="3624"/>
          <a:ext cx="3567062" cy="519041"/>
        </a:xfrm>
        <a:prstGeom prst="roundRect">
          <a:avLst/>
        </a:prstGeom>
        <a:solidFill>
          <a:schemeClr val="accent4">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PI28: Integrate Notebooks + Geospatial Widgets</a:t>
          </a:r>
        </a:p>
      </dsp:txBody>
      <dsp:txXfrm>
        <a:off x="25337" y="28961"/>
        <a:ext cx="3516388" cy="468367"/>
      </dsp:txXfrm>
    </dsp:sp>
    <dsp:sp modelId="{A237D18E-72AC-4433-8913-36A2280075DA}">
      <dsp:nvSpPr>
        <dsp:cNvPr id="0" name=""/>
        <dsp:cNvSpPr/>
      </dsp:nvSpPr>
      <dsp:spPr>
        <a:xfrm>
          <a:off x="0" y="534355"/>
          <a:ext cx="3567062"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16510" rIns="92456" bIns="16510" numCol="1" spcCol="1270" anchor="t" anchorCtr="0">
          <a:noAutofit/>
        </a:bodyPr>
        <a:lstStyle/>
        <a:p>
          <a:pPr marL="57150" lvl="1" indent="-57150" algn="l" defTabSz="444500">
            <a:lnSpc>
              <a:spcPct val="90000"/>
            </a:lnSpc>
            <a:spcBef>
              <a:spcPct val="0"/>
            </a:spcBef>
            <a:spcAft>
              <a:spcPct val="20000"/>
            </a:spcAft>
            <a:buNone/>
          </a:pPr>
          <a:r>
            <a:rPr lang="en-US" sz="1000" kern="1200">
              <a:solidFill>
                <a:schemeClr val="bg1"/>
              </a:solidFill>
            </a:rPr>
            <a:t>Oct ‘24 – Jan ‘25</a:t>
          </a:r>
        </a:p>
      </dsp:txBody>
      <dsp:txXfrm>
        <a:off x="0" y="534355"/>
        <a:ext cx="3567062" cy="215280"/>
      </dsp:txXfrm>
    </dsp:sp>
    <dsp:sp modelId="{FBE3E844-D6E2-42AE-B8A2-6E642B6C707C}">
      <dsp:nvSpPr>
        <dsp:cNvPr id="0" name=""/>
        <dsp:cNvSpPr/>
      </dsp:nvSpPr>
      <dsp:spPr>
        <a:xfrm>
          <a:off x="0" y="760153"/>
          <a:ext cx="3567062" cy="519041"/>
        </a:xfrm>
        <a:prstGeom prst="roundRect">
          <a:avLst/>
        </a:prstGeom>
        <a:solidFill>
          <a:schemeClr val="accent4">
            <a:shade val="80000"/>
            <a:hueOff val="264123"/>
            <a:satOff val="-15129"/>
            <a:lumOff val="167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a:t>PI29: </a:t>
          </a:r>
          <a:r>
            <a:rPr lang="en-US" sz="1300" kern="1200">
              <a:latin typeface="Aptos Display" panose="02110004020202020204"/>
            </a:rPr>
            <a:t>Publishing, Parameterized Queries + Widget Connects</a:t>
          </a:r>
          <a:endParaRPr lang="en-US" sz="1300" kern="1200"/>
        </a:p>
      </dsp:txBody>
      <dsp:txXfrm>
        <a:off x="25337" y="785490"/>
        <a:ext cx="3516388" cy="468367"/>
      </dsp:txXfrm>
    </dsp:sp>
    <dsp:sp modelId="{D957461C-1BFF-4D09-B0FD-F81378202EDB}">
      <dsp:nvSpPr>
        <dsp:cNvPr id="0" name=""/>
        <dsp:cNvSpPr/>
      </dsp:nvSpPr>
      <dsp:spPr>
        <a:xfrm>
          <a:off x="0" y="1268676"/>
          <a:ext cx="3567062"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16510" rIns="92456" bIns="16510" numCol="1" spcCol="1270" anchor="t" anchorCtr="0">
          <a:noAutofit/>
        </a:bodyPr>
        <a:lstStyle/>
        <a:p>
          <a:pPr marL="57150" lvl="1" indent="-57150" algn="l" defTabSz="444500">
            <a:lnSpc>
              <a:spcPct val="90000"/>
            </a:lnSpc>
            <a:spcBef>
              <a:spcPct val="0"/>
            </a:spcBef>
            <a:spcAft>
              <a:spcPct val="20000"/>
            </a:spcAft>
            <a:buNone/>
          </a:pPr>
          <a:r>
            <a:rPr lang="en-US" sz="1000" kern="1200">
              <a:solidFill>
                <a:schemeClr val="bg1"/>
              </a:solidFill>
            </a:rPr>
            <a:t>Jan – Apr ’25</a:t>
          </a:r>
        </a:p>
      </dsp:txBody>
      <dsp:txXfrm>
        <a:off x="0" y="1268676"/>
        <a:ext cx="3567062" cy="215280"/>
      </dsp:txXfrm>
    </dsp:sp>
    <dsp:sp modelId="{5A6ECECE-1E5B-4067-863D-07631B36DC17}">
      <dsp:nvSpPr>
        <dsp:cNvPr id="0" name=""/>
        <dsp:cNvSpPr/>
      </dsp:nvSpPr>
      <dsp:spPr>
        <a:xfrm>
          <a:off x="0" y="1483956"/>
          <a:ext cx="3567062" cy="519041"/>
        </a:xfrm>
        <a:prstGeom prst="roundRect">
          <a:avLst/>
        </a:prstGeom>
        <a:solidFill>
          <a:schemeClr val="accent4">
            <a:shade val="80000"/>
            <a:hueOff val="528246"/>
            <a:satOff val="-30258"/>
            <a:lumOff val="335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a:latin typeface="Aptos Display" panose="02110004020202020204"/>
            </a:rPr>
            <a:t>P30</a:t>
          </a:r>
          <a:r>
            <a:rPr lang="en-US" sz="1300" kern="1200"/>
            <a:t>: </a:t>
          </a:r>
          <a:r>
            <a:rPr lang="en-US" sz="1300" kern="1200">
              <a:latin typeface="Aptos Display" panose="02110004020202020204"/>
            </a:rPr>
            <a:t>Public Pages, Data Model Change Control + User Preferences</a:t>
          </a:r>
          <a:endParaRPr lang="en-US" sz="1300" kern="1200"/>
        </a:p>
      </dsp:txBody>
      <dsp:txXfrm>
        <a:off x="25337" y="1509293"/>
        <a:ext cx="3516388" cy="468367"/>
      </dsp:txXfrm>
    </dsp:sp>
    <dsp:sp modelId="{95E961E7-FCD2-43E7-8DA0-40C741F02D1F}">
      <dsp:nvSpPr>
        <dsp:cNvPr id="0" name=""/>
        <dsp:cNvSpPr/>
      </dsp:nvSpPr>
      <dsp:spPr>
        <a:xfrm>
          <a:off x="0" y="2002997"/>
          <a:ext cx="3567062"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16510" rIns="92456" bIns="16510" numCol="1" spcCol="1270" anchor="t" anchorCtr="0">
          <a:noAutofit/>
        </a:bodyPr>
        <a:lstStyle/>
        <a:p>
          <a:pPr marL="57150" lvl="1" indent="-57150" algn="l" defTabSz="444500">
            <a:lnSpc>
              <a:spcPct val="90000"/>
            </a:lnSpc>
            <a:spcBef>
              <a:spcPct val="0"/>
            </a:spcBef>
            <a:spcAft>
              <a:spcPct val="20000"/>
            </a:spcAft>
            <a:buNone/>
          </a:pPr>
          <a:r>
            <a:rPr lang="en-US" sz="1000" kern="1200">
              <a:solidFill>
                <a:schemeClr val="bg1"/>
              </a:solidFill>
            </a:rPr>
            <a:t>Apr – Jul ‘25</a:t>
          </a:r>
        </a:p>
      </dsp:txBody>
      <dsp:txXfrm>
        <a:off x="0" y="2002997"/>
        <a:ext cx="3567062" cy="2152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0DA81-B274-4F84-B238-4279CD3A50E5}">
      <dsp:nvSpPr>
        <dsp:cNvPr id="0" name=""/>
        <dsp:cNvSpPr/>
      </dsp:nvSpPr>
      <dsp:spPr>
        <a:xfrm>
          <a:off x="0" y="29286"/>
          <a:ext cx="3567062" cy="559406"/>
        </a:xfrm>
        <a:prstGeom prst="roundRect">
          <a:avLst/>
        </a:prstGeom>
        <a:solidFill>
          <a:schemeClr val="accent4">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t>PI28</a:t>
          </a:r>
          <a:r>
            <a:rPr lang="en-US" sz="1000" kern="1200">
              <a:latin typeface="Aptos Display" panose="02110004020202020204"/>
            </a:rPr>
            <a:t>:</a:t>
          </a:r>
          <a:r>
            <a:rPr lang="en-US" sz="1000" kern="1200"/>
            <a:t>KPIs + ConGeo (Financial, Practice Implementation and Status )+ POC Data Model  + Define QA Processing</a:t>
          </a:r>
        </a:p>
      </dsp:txBody>
      <dsp:txXfrm>
        <a:off x="27308" y="56594"/>
        <a:ext cx="3512446" cy="504790"/>
      </dsp:txXfrm>
    </dsp:sp>
    <dsp:sp modelId="{84FCA07B-D8A6-4199-9F4F-3A2A6C9ED76F}">
      <dsp:nvSpPr>
        <dsp:cNvPr id="0" name=""/>
        <dsp:cNvSpPr/>
      </dsp:nvSpPr>
      <dsp:spPr>
        <a:xfrm>
          <a:off x="0" y="588692"/>
          <a:ext cx="3567062" cy="16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12700" rIns="71120" bIns="12700" numCol="1" spcCol="1270" anchor="t" anchorCtr="0">
          <a:noAutofit/>
        </a:bodyPr>
        <a:lstStyle/>
        <a:p>
          <a:pPr marL="57150" lvl="1" indent="-57150" algn="l" defTabSz="355600">
            <a:lnSpc>
              <a:spcPct val="90000"/>
            </a:lnSpc>
            <a:spcBef>
              <a:spcPct val="0"/>
            </a:spcBef>
            <a:spcAft>
              <a:spcPct val="20000"/>
            </a:spcAft>
            <a:buNone/>
          </a:pPr>
          <a:r>
            <a:rPr lang="en-US" sz="800" kern="1200">
              <a:solidFill>
                <a:schemeClr val="bg1"/>
              </a:solidFill>
            </a:rPr>
            <a:t>Oct ‘24 – Jan ‘25</a:t>
          </a:r>
        </a:p>
      </dsp:txBody>
      <dsp:txXfrm>
        <a:off x="0" y="588692"/>
        <a:ext cx="3567062" cy="165600"/>
      </dsp:txXfrm>
    </dsp:sp>
    <dsp:sp modelId="{FBE3E844-D6E2-42AE-B8A2-6E642B6C707C}">
      <dsp:nvSpPr>
        <dsp:cNvPr id="0" name=""/>
        <dsp:cNvSpPr/>
      </dsp:nvSpPr>
      <dsp:spPr>
        <a:xfrm>
          <a:off x="0" y="754292"/>
          <a:ext cx="3567062" cy="559406"/>
        </a:xfrm>
        <a:prstGeom prst="roundRect">
          <a:avLst/>
        </a:prstGeom>
        <a:solidFill>
          <a:schemeClr val="accent4">
            <a:shade val="80000"/>
            <a:hueOff val="264123"/>
            <a:satOff val="-15129"/>
            <a:lumOff val="167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dirty="0"/>
            <a:t>PI29:</a:t>
          </a:r>
          <a:r>
            <a:rPr lang="en-US" sz="1000" kern="1200" dirty="0">
              <a:latin typeface="Aptos Display" panose="02110004020202020204"/>
            </a:rPr>
            <a:t> </a:t>
          </a:r>
          <a:r>
            <a:rPr lang="en-US" sz="1000" kern="1200" dirty="0"/>
            <a:t>•</a:t>
          </a:r>
          <a:r>
            <a:rPr lang="en-US" sz="1000" kern="1200" dirty="0">
              <a:latin typeface="Aptos Display" panose="02110004020202020204"/>
            </a:rPr>
            <a:t>Data Visualization POC + Map Unit Summaries + Data Model + ConGeo (Resource &amp; conservation  Concerns ) + Automate QA process</a:t>
          </a:r>
        </a:p>
      </dsp:txBody>
      <dsp:txXfrm>
        <a:off x="27308" y="781600"/>
        <a:ext cx="3512446" cy="504790"/>
      </dsp:txXfrm>
    </dsp:sp>
    <dsp:sp modelId="{E8AC6EA5-7BE3-4DC4-A640-B1524D370E3A}">
      <dsp:nvSpPr>
        <dsp:cNvPr id="0" name=""/>
        <dsp:cNvSpPr/>
      </dsp:nvSpPr>
      <dsp:spPr>
        <a:xfrm>
          <a:off x="0" y="1313699"/>
          <a:ext cx="3567062" cy="16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12700" rIns="71120" bIns="12700" numCol="1" spcCol="1270" anchor="t" anchorCtr="0">
          <a:noAutofit/>
        </a:bodyPr>
        <a:lstStyle/>
        <a:p>
          <a:pPr marL="57150" lvl="1" indent="-57150" algn="l" defTabSz="355600">
            <a:lnSpc>
              <a:spcPct val="90000"/>
            </a:lnSpc>
            <a:spcBef>
              <a:spcPct val="0"/>
            </a:spcBef>
            <a:spcAft>
              <a:spcPct val="20000"/>
            </a:spcAft>
            <a:buNone/>
          </a:pPr>
          <a:r>
            <a:rPr lang="en-US" sz="800" kern="1200">
              <a:solidFill>
                <a:schemeClr val="bg1"/>
              </a:solidFill>
            </a:rPr>
            <a:t>Jan – Apr ’25</a:t>
          </a:r>
        </a:p>
      </dsp:txBody>
      <dsp:txXfrm>
        <a:off x="0" y="1313699"/>
        <a:ext cx="3567062" cy="165600"/>
      </dsp:txXfrm>
    </dsp:sp>
    <dsp:sp modelId="{5A6ECECE-1E5B-4067-863D-07631B36DC17}">
      <dsp:nvSpPr>
        <dsp:cNvPr id="0" name=""/>
        <dsp:cNvSpPr/>
      </dsp:nvSpPr>
      <dsp:spPr>
        <a:xfrm>
          <a:off x="0" y="1479299"/>
          <a:ext cx="3567062" cy="559406"/>
        </a:xfrm>
        <a:prstGeom prst="roundRect">
          <a:avLst/>
        </a:prstGeom>
        <a:solidFill>
          <a:schemeClr val="accent4">
            <a:shade val="80000"/>
            <a:hueOff val="528246"/>
            <a:satOff val="-30258"/>
            <a:lumOff val="335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t>PI30:</a:t>
          </a:r>
          <a:r>
            <a:rPr lang="en-US" sz="1000" kern="1200">
              <a:latin typeface="Aptos Display" panose="02110004020202020204"/>
            </a:rPr>
            <a:t> </a:t>
          </a:r>
          <a:r>
            <a:rPr lang="en-US" sz="1000" kern="1200"/>
            <a:t>•</a:t>
          </a:r>
          <a:r>
            <a:rPr lang="en-US" sz="1000" kern="1200">
              <a:latin typeface="Aptos Display" panose="02110004020202020204"/>
            </a:rPr>
            <a:t>ConGeo (Geospatial Analysis) + SHAPE + Water balance for Engineers  + Site Risk for WQM </a:t>
          </a:r>
        </a:p>
      </dsp:txBody>
      <dsp:txXfrm>
        <a:off x="27308" y="1506607"/>
        <a:ext cx="3512446" cy="504790"/>
      </dsp:txXfrm>
    </dsp:sp>
    <dsp:sp modelId="{596F448D-FC27-4A1E-827B-6571C5EC5D1C}">
      <dsp:nvSpPr>
        <dsp:cNvPr id="0" name=""/>
        <dsp:cNvSpPr/>
      </dsp:nvSpPr>
      <dsp:spPr>
        <a:xfrm>
          <a:off x="0" y="2038705"/>
          <a:ext cx="3567062" cy="16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12700" rIns="71120" bIns="12700" numCol="1" spcCol="1270" anchor="t" anchorCtr="0">
          <a:noAutofit/>
        </a:bodyPr>
        <a:lstStyle/>
        <a:p>
          <a:pPr marL="57150" lvl="1" indent="-57150" algn="l" defTabSz="355600">
            <a:lnSpc>
              <a:spcPct val="90000"/>
            </a:lnSpc>
            <a:spcBef>
              <a:spcPct val="0"/>
            </a:spcBef>
            <a:spcAft>
              <a:spcPct val="20000"/>
            </a:spcAft>
            <a:buNone/>
          </a:pPr>
          <a:r>
            <a:rPr lang="en-US" sz="800" kern="1200">
              <a:solidFill>
                <a:schemeClr val="bg1"/>
              </a:solidFill>
            </a:rPr>
            <a:t>Apr – Jul ‘25</a:t>
          </a:r>
        </a:p>
      </dsp:txBody>
      <dsp:txXfrm>
        <a:off x="0" y="2038705"/>
        <a:ext cx="3567062" cy="1656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0DA81-B274-4F84-B238-4279CD3A50E5}">
      <dsp:nvSpPr>
        <dsp:cNvPr id="0" name=""/>
        <dsp:cNvSpPr/>
      </dsp:nvSpPr>
      <dsp:spPr>
        <a:xfrm>
          <a:off x="0" y="67981"/>
          <a:ext cx="3567062" cy="417690"/>
        </a:xfrm>
        <a:prstGeom prst="roundRect">
          <a:avLst/>
        </a:prstGeom>
        <a:solidFill>
          <a:schemeClr val="accent4">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PI28: Data Model + Infrastructure</a:t>
          </a:r>
        </a:p>
      </dsp:txBody>
      <dsp:txXfrm>
        <a:off x="20390" y="88371"/>
        <a:ext cx="3526282" cy="376910"/>
      </dsp:txXfrm>
    </dsp:sp>
    <dsp:sp modelId="{A237D18E-72AC-4433-8913-36A2280075DA}">
      <dsp:nvSpPr>
        <dsp:cNvPr id="0" name=""/>
        <dsp:cNvSpPr/>
      </dsp:nvSpPr>
      <dsp:spPr>
        <a:xfrm>
          <a:off x="0" y="485671"/>
          <a:ext cx="3567062"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1590" rIns="120904" bIns="21590" numCol="1" spcCol="1270" anchor="t" anchorCtr="0">
          <a:noAutofit/>
        </a:bodyPr>
        <a:lstStyle/>
        <a:p>
          <a:pPr marL="114300" lvl="1" indent="-114300" algn="l" defTabSz="577850">
            <a:lnSpc>
              <a:spcPct val="90000"/>
            </a:lnSpc>
            <a:spcBef>
              <a:spcPct val="0"/>
            </a:spcBef>
            <a:spcAft>
              <a:spcPct val="20000"/>
            </a:spcAft>
            <a:buNone/>
          </a:pPr>
          <a:r>
            <a:rPr lang="en-US" sz="1300" kern="1200">
              <a:solidFill>
                <a:schemeClr val="bg1"/>
              </a:solidFill>
            </a:rPr>
            <a:t>Oct ‘24 – Jan ‘25</a:t>
          </a:r>
        </a:p>
      </dsp:txBody>
      <dsp:txXfrm>
        <a:off x="0" y="485671"/>
        <a:ext cx="3567062" cy="281520"/>
      </dsp:txXfrm>
    </dsp:sp>
    <dsp:sp modelId="{FBE3E844-D6E2-42AE-B8A2-6E642B6C707C}">
      <dsp:nvSpPr>
        <dsp:cNvPr id="0" name=""/>
        <dsp:cNvSpPr/>
      </dsp:nvSpPr>
      <dsp:spPr>
        <a:xfrm>
          <a:off x="0" y="767191"/>
          <a:ext cx="3567062" cy="417690"/>
        </a:xfrm>
        <a:prstGeom prst="roundRect">
          <a:avLst/>
        </a:prstGeom>
        <a:solidFill>
          <a:schemeClr val="accent4">
            <a:shade val="80000"/>
            <a:hueOff val="264123"/>
            <a:satOff val="-15129"/>
            <a:lumOff val="167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PI29: Integration + GDA Framework</a:t>
          </a:r>
        </a:p>
      </dsp:txBody>
      <dsp:txXfrm>
        <a:off x="20390" y="787581"/>
        <a:ext cx="3526282" cy="376910"/>
      </dsp:txXfrm>
    </dsp:sp>
    <dsp:sp modelId="{D957461C-1BFF-4D09-B0FD-F81378202EDB}">
      <dsp:nvSpPr>
        <dsp:cNvPr id="0" name=""/>
        <dsp:cNvSpPr/>
      </dsp:nvSpPr>
      <dsp:spPr>
        <a:xfrm>
          <a:off x="0" y="1184881"/>
          <a:ext cx="3567062"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1590" rIns="120904" bIns="21590" numCol="1" spcCol="1270" anchor="t" anchorCtr="0">
          <a:noAutofit/>
        </a:bodyPr>
        <a:lstStyle/>
        <a:p>
          <a:pPr marL="114300" lvl="1" indent="-114300" algn="l" defTabSz="577850">
            <a:lnSpc>
              <a:spcPct val="90000"/>
            </a:lnSpc>
            <a:spcBef>
              <a:spcPct val="0"/>
            </a:spcBef>
            <a:spcAft>
              <a:spcPct val="20000"/>
            </a:spcAft>
            <a:buNone/>
          </a:pPr>
          <a:r>
            <a:rPr lang="en-US" sz="1300" kern="1200">
              <a:solidFill>
                <a:schemeClr val="bg1"/>
              </a:solidFill>
            </a:rPr>
            <a:t>Jan – Apr ’25</a:t>
          </a:r>
        </a:p>
      </dsp:txBody>
      <dsp:txXfrm>
        <a:off x="0" y="1184881"/>
        <a:ext cx="3567062" cy="281520"/>
      </dsp:txXfrm>
    </dsp:sp>
    <dsp:sp modelId="{5A6ECECE-1E5B-4067-863D-07631B36DC17}">
      <dsp:nvSpPr>
        <dsp:cNvPr id="0" name=""/>
        <dsp:cNvSpPr/>
      </dsp:nvSpPr>
      <dsp:spPr>
        <a:xfrm>
          <a:off x="0" y="1466400"/>
          <a:ext cx="3567062" cy="417690"/>
        </a:xfrm>
        <a:prstGeom prst="roundRect">
          <a:avLst/>
        </a:prstGeom>
        <a:solidFill>
          <a:schemeClr val="accent4">
            <a:shade val="80000"/>
            <a:hueOff val="528246"/>
            <a:satOff val="-30258"/>
            <a:lumOff val="335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PI30: Scale + Production Release</a:t>
          </a:r>
        </a:p>
      </dsp:txBody>
      <dsp:txXfrm>
        <a:off x="20390" y="1486790"/>
        <a:ext cx="3526282" cy="376910"/>
      </dsp:txXfrm>
    </dsp:sp>
    <dsp:sp modelId="{95E961E7-FCD2-43E7-8DA0-40C741F02D1F}">
      <dsp:nvSpPr>
        <dsp:cNvPr id="0" name=""/>
        <dsp:cNvSpPr/>
      </dsp:nvSpPr>
      <dsp:spPr>
        <a:xfrm>
          <a:off x="0" y="1884091"/>
          <a:ext cx="3567062"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1590" rIns="120904" bIns="21590" numCol="1" spcCol="1270" anchor="t" anchorCtr="0">
          <a:noAutofit/>
        </a:bodyPr>
        <a:lstStyle/>
        <a:p>
          <a:pPr marL="114300" lvl="1" indent="-114300" algn="l" defTabSz="577850">
            <a:lnSpc>
              <a:spcPct val="90000"/>
            </a:lnSpc>
            <a:spcBef>
              <a:spcPct val="0"/>
            </a:spcBef>
            <a:spcAft>
              <a:spcPct val="20000"/>
            </a:spcAft>
            <a:buNone/>
          </a:pPr>
          <a:r>
            <a:rPr lang="en-US" sz="1300" kern="1200">
              <a:solidFill>
                <a:schemeClr val="bg1"/>
              </a:solidFill>
            </a:rPr>
            <a:t>Apr – Jul ‘25</a:t>
          </a:r>
        </a:p>
      </dsp:txBody>
      <dsp:txXfrm>
        <a:off x="0" y="1884091"/>
        <a:ext cx="3567062" cy="2815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0DA81-B274-4F84-B238-4279CD3A50E5}">
      <dsp:nvSpPr>
        <dsp:cNvPr id="0" name=""/>
        <dsp:cNvSpPr/>
      </dsp:nvSpPr>
      <dsp:spPr>
        <a:xfrm>
          <a:off x="0" y="38119"/>
          <a:ext cx="3567062" cy="319410"/>
        </a:xfrm>
        <a:prstGeom prst="roundRect">
          <a:avLst/>
        </a:prstGeom>
        <a:solidFill>
          <a:schemeClr val="accent4">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PI28: Process Design + Discovery</a:t>
          </a:r>
        </a:p>
      </dsp:txBody>
      <dsp:txXfrm>
        <a:off x="15592" y="53711"/>
        <a:ext cx="3535878" cy="288226"/>
      </dsp:txXfrm>
    </dsp:sp>
    <dsp:sp modelId="{A237D18E-72AC-4433-8913-36A2280075DA}">
      <dsp:nvSpPr>
        <dsp:cNvPr id="0" name=""/>
        <dsp:cNvSpPr/>
      </dsp:nvSpPr>
      <dsp:spPr>
        <a:xfrm>
          <a:off x="0" y="357529"/>
          <a:ext cx="3567062"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16510" rIns="92456" bIns="16510" numCol="1" spcCol="1270" anchor="t" anchorCtr="0">
          <a:noAutofit/>
        </a:bodyPr>
        <a:lstStyle/>
        <a:p>
          <a:pPr marL="57150" lvl="1" indent="-57150" algn="l" defTabSz="444500">
            <a:lnSpc>
              <a:spcPct val="90000"/>
            </a:lnSpc>
            <a:spcBef>
              <a:spcPct val="0"/>
            </a:spcBef>
            <a:spcAft>
              <a:spcPct val="20000"/>
            </a:spcAft>
            <a:buNone/>
          </a:pPr>
          <a:r>
            <a:rPr lang="en-US" sz="1000" kern="1200">
              <a:solidFill>
                <a:schemeClr val="bg1"/>
              </a:solidFill>
            </a:rPr>
            <a:t>Oct ‘24 – Jan ’25</a:t>
          </a:r>
        </a:p>
        <a:p>
          <a:pPr marL="57150" lvl="1" indent="-57150" algn="l" defTabSz="444500">
            <a:lnSpc>
              <a:spcPct val="90000"/>
            </a:lnSpc>
            <a:spcBef>
              <a:spcPct val="0"/>
            </a:spcBef>
            <a:spcAft>
              <a:spcPct val="20000"/>
            </a:spcAft>
            <a:buNone/>
          </a:pPr>
          <a:r>
            <a:rPr lang="en-US" sz="1000" kern="1200">
              <a:solidFill>
                <a:schemeClr val="bg1"/>
              </a:solidFill>
            </a:rPr>
            <a:t>Governance Role Definition – CX Research &amp; Journey Mapping – Initial UI/UX Design Exploration</a:t>
          </a:r>
        </a:p>
      </dsp:txBody>
      <dsp:txXfrm>
        <a:off x="0" y="357529"/>
        <a:ext cx="3567062" cy="484380"/>
      </dsp:txXfrm>
    </dsp:sp>
    <dsp:sp modelId="{FBE3E844-D6E2-42AE-B8A2-6E642B6C707C}">
      <dsp:nvSpPr>
        <dsp:cNvPr id="0" name=""/>
        <dsp:cNvSpPr/>
      </dsp:nvSpPr>
      <dsp:spPr>
        <a:xfrm>
          <a:off x="0" y="841909"/>
          <a:ext cx="3567062" cy="319410"/>
        </a:xfrm>
        <a:prstGeom prst="roundRect">
          <a:avLst/>
        </a:prstGeom>
        <a:solidFill>
          <a:schemeClr val="accent4">
            <a:shade val="80000"/>
            <a:hueOff val="264123"/>
            <a:satOff val="-15129"/>
            <a:lumOff val="167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PI29: Workflow Implementation</a:t>
          </a:r>
        </a:p>
      </dsp:txBody>
      <dsp:txXfrm>
        <a:off x="15592" y="857501"/>
        <a:ext cx="3535878" cy="288226"/>
      </dsp:txXfrm>
    </dsp:sp>
    <dsp:sp modelId="{D957461C-1BFF-4D09-B0FD-F81378202EDB}">
      <dsp:nvSpPr>
        <dsp:cNvPr id="0" name=""/>
        <dsp:cNvSpPr/>
      </dsp:nvSpPr>
      <dsp:spPr>
        <a:xfrm>
          <a:off x="0" y="1161320"/>
          <a:ext cx="3567062"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16510" rIns="92456" bIns="16510" numCol="1" spcCol="1270" anchor="t" anchorCtr="0">
          <a:noAutofit/>
        </a:bodyPr>
        <a:lstStyle/>
        <a:p>
          <a:pPr marL="57150" lvl="1" indent="-57150" algn="l" defTabSz="444500">
            <a:lnSpc>
              <a:spcPct val="90000"/>
            </a:lnSpc>
            <a:spcBef>
              <a:spcPct val="0"/>
            </a:spcBef>
            <a:spcAft>
              <a:spcPct val="20000"/>
            </a:spcAft>
            <a:buNone/>
          </a:pPr>
          <a:r>
            <a:rPr lang="en-US" sz="1000" kern="1200">
              <a:solidFill>
                <a:schemeClr val="bg1"/>
              </a:solidFill>
            </a:rPr>
            <a:t>Jan – Apr ’25</a:t>
          </a:r>
        </a:p>
        <a:p>
          <a:pPr marL="57150" lvl="1" indent="-57150" algn="l" defTabSz="444500">
            <a:lnSpc>
              <a:spcPct val="90000"/>
            </a:lnSpc>
            <a:spcBef>
              <a:spcPct val="0"/>
            </a:spcBef>
            <a:spcAft>
              <a:spcPct val="20000"/>
            </a:spcAft>
            <a:buNone/>
          </a:pPr>
          <a:r>
            <a:rPr lang="en-US" sz="1000" kern="1200">
              <a:solidFill>
                <a:schemeClr val="bg1"/>
              </a:solidFill>
            </a:rPr>
            <a:t>Initiate build of  Request Management System – QA/QC Framework – Role Based Access Control (RBAC)</a:t>
          </a:r>
        </a:p>
      </dsp:txBody>
      <dsp:txXfrm>
        <a:off x="0" y="1161320"/>
        <a:ext cx="3567062" cy="484380"/>
      </dsp:txXfrm>
    </dsp:sp>
    <dsp:sp modelId="{5A6ECECE-1E5B-4067-863D-07631B36DC17}">
      <dsp:nvSpPr>
        <dsp:cNvPr id="0" name=""/>
        <dsp:cNvSpPr/>
      </dsp:nvSpPr>
      <dsp:spPr>
        <a:xfrm>
          <a:off x="0" y="1645700"/>
          <a:ext cx="3567062" cy="319410"/>
        </a:xfrm>
        <a:prstGeom prst="roundRect">
          <a:avLst/>
        </a:prstGeom>
        <a:solidFill>
          <a:schemeClr val="accent4">
            <a:shade val="80000"/>
            <a:hueOff val="528246"/>
            <a:satOff val="-30258"/>
            <a:lumOff val="335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PI30: Release &amp; Integration</a:t>
          </a:r>
        </a:p>
      </dsp:txBody>
      <dsp:txXfrm>
        <a:off x="15592" y="1661292"/>
        <a:ext cx="3535878" cy="288226"/>
      </dsp:txXfrm>
    </dsp:sp>
    <dsp:sp modelId="{95E961E7-FCD2-43E7-8DA0-40C741F02D1F}">
      <dsp:nvSpPr>
        <dsp:cNvPr id="0" name=""/>
        <dsp:cNvSpPr/>
      </dsp:nvSpPr>
      <dsp:spPr>
        <a:xfrm>
          <a:off x="0" y="1965110"/>
          <a:ext cx="3567062"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16510" rIns="92456" bIns="16510" numCol="1" spcCol="1270" anchor="t" anchorCtr="0">
          <a:noAutofit/>
        </a:bodyPr>
        <a:lstStyle/>
        <a:p>
          <a:pPr marL="57150" lvl="1" indent="-57150" algn="l" defTabSz="444500">
            <a:lnSpc>
              <a:spcPct val="90000"/>
            </a:lnSpc>
            <a:spcBef>
              <a:spcPct val="0"/>
            </a:spcBef>
            <a:spcAft>
              <a:spcPct val="20000"/>
            </a:spcAft>
            <a:buNone/>
          </a:pPr>
          <a:r>
            <a:rPr lang="en-US" sz="1000" kern="1200">
              <a:solidFill>
                <a:schemeClr val="bg1"/>
              </a:solidFill>
            </a:rPr>
            <a:t>Apr – Jul ’25</a:t>
          </a:r>
        </a:p>
        <a:p>
          <a:pPr marL="57150" lvl="1" indent="-57150" algn="l" defTabSz="444500">
            <a:lnSpc>
              <a:spcPct val="90000"/>
            </a:lnSpc>
            <a:spcBef>
              <a:spcPct val="0"/>
            </a:spcBef>
            <a:spcAft>
              <a:spcPct val="20000"/>
            </a:spcAft>
            <a:buNone/>
          </a:pPr>
          <a:r>
            <a:rPr lang="en-US" sz="1000" kern="1200">
              <a:solidFill>
                <a:schemeClr val="bg1"/>
              </a:solidFill>
            </a:rPr>
            <a:t>Data Release Framework – Security Review Integration – Seawolf Catalog Integration</a:t>
          </a:r>
        </a:p>
      </dsp:txBody>
      <dsp:txXfrm>
        <a:off x="0" y="1965110"/>
        <a:ext cx="3567062" cy="4843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0DA81-B274-4F84-B238-4279CD3A50E5}">
      <dsp:nvSpPr>
        <dsp:cNvPr id="0" name=""/>
        <dsp:cNvSpPr/>
      </dsp:nvSpPr>
      <dsp:spPr>
        <a:xfrm>
          <a:off x="0" y="6285"/>
          <a:ext cx="3567062" cy="442260"/>
        </a:xfrm>
        <a:prstGeom prst="roundRect">
          <a:avLst/>
        </a:prstGeom>
        <a:solidFill>
          <a:schemeClr val="accent4">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PI28:</a:t>
          </a:r>
        </a:p>
      </dsp:txBody>
      <dsp:txXfrm>
        <a:off x="21589" y="27874"/>
        <a:ext cx="3523884" cy="399082"/>
      </dsp:txXfrm>
    </dsp:sp>
    <dsp:sp modelId="{A237D18E-72AC-4433-8913-36A2280075DA}">
      <dsp:nvSpPr>
        <dsp:cNvPr id="0" name=""/>
        <dsp:cNvSpPr/>
      </dsp:nvSpPr>
      <dsp:spPr>
        <a:xfrm>
          <a:off x="0" y="448545"/>
          <a:ext cx="35670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2860" rIns="128016" bIns="22860" numCol="1" spcCol="1270" anchor="t" anchorCtr="0">
          <a:noAutofit/>
        </a:bodyPr>
        <a:lstStyle/>
        <a:p>
          <a:pPr marL="114300" lvl="1" indent="-114300" algn="l" defTabSz="622300">
            <a:lnSpc>
              <a:spcPct val="90000"/>
            </a:lnSpc>
            <a:spcBef>
              <a:spcPct val="0"/>
            </a:spcBef>
            <a:spcAft>
              <a:spcPct val="20000"/>
            </a:spcAft>
            <a:buNone/>
          </a:pPr>
          <a:r>
            <a:rPr lang="en-US" sz="1400" kern="1200">
              <a:solidFill>
                <a:schemeClr val="bg1"/>
              </a:solidFill>
            </a:rPr>
            <a:t>Oct ‘24 – Jan ‘25</a:t>
          </a:r>
        </a:p>
      </dsp:txBody>
      <dsp:txXfrm>
        <a:off x="0" y="448545"/>
        <a:ext cx="3567062" cy="298080"/>
      </dsp:txXfrm>
    </dsp:sp>
    <dsp:sp modelId="{FBE3E844-D6E2-42AE-B8A2-6E642B6C707C}">
      <dsp:nvSpPr>
        <dsp:cNvPr id="0" name=""/>
        <dsp:cNvSpPr/>
      </dsp:nvSpPr>
      <dsp:spPr>
        <a:xfrm>
          <a:off x="0" y="746625"/>
          <a:ext cx="3567062" cy="442260"/>
        </a:xfrm>
        <a:prstGeom prst="roundRect">
          <a:avLst/>
        </a:prstGeom>
        <a:solidFill>
          <a:schemeClr val="accent4">
            <a:shade val="80000"/>
            <a:hueOff val="264123"/>
            <a:satOff val="-15129"/>
            <a:lumOff val="167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PI29:</a:t>
          </a:r>
        </a:p>
      </dsp:txBody>
      <dsp:txXfrm>
        <a:off x="21589" y="768214"/>
        <a:ext cx="3523884" cy="399082"/>
      </dsp:txXfrm>
    </dsp:sp>
    <dsp:sp modelId="{D957461C-1BFF-4D09-B0FD-F81378202EDB}">
      <dsp:nvSpPr>
        <dsp:cNvPr id="0" name=""/>
        <dsp:cNvSpPr/>
      </dsp:nvSpPr>
      <dsp:spPr>
        <a:xfrm>
          <a:off x="0" y="1188886"/>
          <a:ext cx="35670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2860" rIns="128016" bIns="22860" numCol="1" spcCol="1270" anchor="t" anchorCtr="0">
          <a:noAutofit/>
        </a:bodyPr>
        <a:lstStyle/>
        <a:p>
          <a:pPr marL="114300" lvl="1" indent="-114300" algn="l" defTabSz="622300">
            <a:lnSpc>
              <a:spcPct val="90000"/>
            </a:lnSpc>
            <a:spcBef>
              <a:spcPct val="0"/>
            </a:spcBef>
            <a:spcAft>
              <a:spcPct val="20000"/>
            </a:spcAft>
            <a:buNone/>
          </a:pPr>
          <a:r>
            <a:rPr lang="en-US" sz="1400" kern="1200">
              <a:solidFill>
                <a:schemeClr val="bg1"/>
              </a:solidFill>
            </a:rPr>
            <a:t>Jan – Apr ’25</a:t>
          </a:r>
        </a:p>
      </dsp:txBody>
      <dsp:txXfrm>
        <a:off x="0" y="1188886"/>
        <a:ext cx="3567062" cy="298080"/>
      </dsp:txXfrm>
    </dsp:sp>
    <dsp:sp modelId="{5A6ECECE-1E5B-4067-863D-07631B36DC17}">
      <dsp:nvSpPr>
        <dsp:cNvPr id="0" name=""/>
        <dsp:cNvSpPr/>
      </dsp:nvSpPr>
      <dsp:spPr>
        <a:xfrm>
          <a:off x="0" y="1486966"/>
          <a:ext cx="3567062" cy="442260"/>
        </a:xfrm>
        <a:prstGeom prst="roundRect">
          <a:avLst/>
        </a:prstGeom>
        <a:solidFill>
          <a:schemeClr val="accent4">
            <a:shade val="80000"/>
            <a:hueOff val="528246"/>
            <a:satOff val="-30258"/>
            <a:lumOff val="335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PI30:</a:t>
          </a:r>
        </a:p>
      </dsp:txBody>
      <dsp:txXfrm>
        <a:off x="21589" y="1508555"/>
        <a:ext cx="3523884" cy="399082"/>
      </dsp:txXfrm>
    </dsp:sp>
    <dsp:sp modelId="{95E961E7-FCD2-43E7-8DA0-40C741F02D1F}">
      <dsp:nvSpPr>
        <dsp:cNvPr id="0" name=""/>
        <dsp:cNvSpPr/>
      </dsp:nvSpPr>
      <dsp:spPr>
        <a:xfrm>
          <a:off x="0" y="1929226"/>
          <a:ext cx="3567062"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54" tIns="22860" rIns="128016" bIns="22860" numCol="1" spcCol="1270" anchor="t" anchorCtr="0">
          <a:noAutofit/>
        </a:bodyPr>
        <a:lstStyle/>
        <a:p>
          <a:pPr marL="114300" lvl="1" indent="-114300" algn="l" defTabSz="622300">
            <a:lnSpc>
              <a:spcPct val="90000"/>
            </a:lnSpc>
            <a:spcBef>
              <a:spcPct val="0"/>
            </a:spcBef>
            <a:spcAft>
              <a:spcPct val="20000"/>
            </a:spcAft>
            <a:buNone/>
          </a:pPr>
          <a:r>
            <a:rPr lang="en-US" sz="1400" kern="1200">
              <a:solidFill>
                <a:schemeClr val="bg1"/>
              </a:solidFill>
            </a:rPr>
            <a:t>Apr – Jul ‘25</a:t>
          </a:r>
        </a:p>
      </dsp:txBody>
      <dsp:txXfrm>
        <a:off x="0" y="1929226"/>
        <a:ext cx="3567062" cy="29808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ABD9DA-3D9F-44E0-9350-807F3833D29D}" type="datetimeFigureOut">
              <a:rPr lang="en-US" smtClean="0"/>
              <a:t>3/4/2025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9192DF-C6F3-4255-80F8-635C43FA9503}" type="slidenum">
              <a:rPr lang="en-US" smtClean="0"/>
              <a:t>‹#›</a:t>
            </a:fld>
            <a:endParaRPr lang="en-US"/>
          </a:p>
        </p:txBody>
      </p:sp>
    </p:spTree>
    <p:extLst>
      <p:ext uri="{BB962C8B-B14F-4D97-AF65-F5344CB8AC3E}">
        <p14:creationId xmlns:p14="http://schemas.microsoft.com/office/powerpoint/2010/main" val="3567874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 journey begin and cue up Steppenwolf. We are about to ignite the engines of the first warp drive. Together, we are boldly venturing into uncharted territories, where vision meets reality, and innovation propels us to new frontiers. Feel the thrill, embrace the adventure, and let this be our defining moment.</a:t>
            </a:r>
          </a:p>
        </p:txBody>
      </p:sp>
      <p:sp>
        <p:nvSpPr>
          <p:cNvPr id="4" name="Slide Number Placeholder 3"/>
          <p:cNvSpPr>
            <a:spLocks noGrp="1"/>
          </p:cNvSpPr>
          <p:nvPr>
            <p:ph type="sldNum" sz="quarter" idx="5"/>
          </p:nvPr>
        </p:nvSpPr>
        <p:spPr/>
        <p:txBody>
          <a:bodyPr/>
          <a:lstStyle/>
          <a:p>
            <a:fld id="{999192DF-C6F3-4255-80F8-635C43FA9503}" type="slidenum">
              <a:rPr lang="en-US" smtClean="0"/>
              <a:t>1</a:t>
            </a:fld>
            <a:endParaRPr lang="en-US"/>
          </a:p>
        </p:txBody>
      </p:sp>
    </p:spTree>
    <p:extLst>
      <p:ext uri="{BB962C8B-B14F-4D97-AF65-F5344CB8AC3E}">
        <p14:creationId xmlns:p14="http://schemas.microsoft.com/office/powerpoint/2010/main" val="1020258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we forge ahead with the Dynamic Soils Hub, we are driving NRCS into a new era of scientific excellence. Using a diverse and powerful toolset, we’re building this dynamic modeling platform on the AWS GovCloud with RedHat and Ubuntu OS. We are pioneering at NRCS by using Mapserver and REACT to automate compliance with the Geospatial Data Act 19115, making data discoverable through rich metadata through our UX Data Catalog. Using Python and R for our analytic APIs within our React application, GRASS, SAGA, and Whitebox for terrain analysis, and MapServer for handling layers, we are pushing the boundaries of what’s possible. Transitioning to Postgres and PostGIS for geospatial data marks a significant leap from our longstanding PSQL Server infrastructure. The Dynamic Soils Hub is a flagship innovation, empowering both technical and nontechnical scientists to create experiments with no coding experience. It is a true game changer for data collection, storage, and processing, amplifying our ability to support and enhance conservation program delivery. Together, we are setting the stage for groundbreaking advances in soil science and conservation, turning bold ideas into powerful realities.</a:t>
            </a:r>
          </a:p>
        </p:txBody>
      </p:sp>
      <p:sp>
        <p:nvSpPr>
          <p:cNvPr id="4" name="Slide Number Placeholder 3"/>
          <p:cNvSpPr>
            <a:spLocks noGrp="1"/>
          </p:cNvSpPr>
          <p:nvPr>
            <p:ph type="sldNum" sz="quarter" idx="5"/>
          </p:nvPr>
        </p:nvSpPr>
        <p:spPr/>
        <p:txBody>
          <a:bodyPr/>
          <a:lstStyle/>
          <a:p>
            <a:fld id="{999192DF-C6F3-4255-80F8-635C43FA9503}" type="slidenum">
              <a:rPr lang="en-US" smtClean="0"/>
              <a:t>10</a:t>
            </a:fld>
            <a:endParaRPr lang="en-US"/>
          </a:p>
        </p:txBody>
      </p:sp>
    </p:spTree>
    <p:extLst>
      <p:ext uri="{BB962C8B-B14F-4D97-AF65-F5344CB8AC3E}">
        <p14:creationId xmlns:p14="http://schemas.microsoft.com/office/powerpoint/2010/main" val="105740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a realm where cutting-edge technology meets conservation stewardship. We are at the forefront of this revolution, building Dynamic Modular Tools that seamlessly connect diverse data sources. Our high-capacity geospatial capabilities and workflow automation are transforming how we visualize data, offering real-time insights that were once the stuff of dreams. With unparalleled access to large datasets, we are not just addressing inefficiencies; we are eliminating pain points, saving time, and paving the way for more effective conservation practices. This is the future of conservation planning—powerful, impactful, and exhilarating. The Dynamic Soils Hub is not just a tool; it is a game-changer, poised to redefine the landscape of conservation science and conservation.</a:t>
            </a:r>
          </a:p>
        </p:txBody>
      </p:sp>
      <p:sp>
        <p:nvSpPr>
          <p:cNvPr id="4" name="Slide Number Placeholder 3"/>
          <p:cNvSpPr>
            <a:spLocks noGrp="1"/>
          </p:cNvSpPr>
          <p:nvPr>
            <p:ph type="sldNum" sz="quarter" idx="5"/>
          </p:nvPr>
        </p:nvSpPr>
        <p:spPr/>
        <p:txBody>
          <a:bodyPr/>
          <a:lstStyle/>
          <a:p>
            <a:fld id="{999192DF-C6F3-4255-80F8-635C43FA9503}" type="slidenum">
              <a:rPr lang="en-US" smtClean="0"/>
              <a:t>11</a:t>
            </a:fld>
            <a:endParaRPr lang="en-US"/>
          </a:p>
        </p:txBody>
      </p:sp>
    </p:spTree>
    <p:extLst>
      <p:ext uri="{BB962C8B-B14F-4D97-AF65-F5344CB8AC3E}">
        <p14:creationId xmlns:p14="http://schemas.microsoft.com/office/powerpoint/2010/main" val="3937166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6B6C35-F57D-4755-AF35-748581CC8E82}" type="slidenum">
              <a:rPr lang="en-US" smtClean="0"/>
              <a:t>12</a:t>
            </a:fld>
            <a:endParaRPr lang="en-US"/>
          </a:p>
        </p:txBody>
      </p:sp>
    </p:spTree>
    <p:extLst>
      <p:ext uri="{BB962C8B-B14F-4D97-AF65-F5344CB8AC3E}">
        <p14:creationId xmlns:p14="http://schemas.microsoft.com/office/powerpoint/2010/main" val="3474131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Envision the power in your hands with the Dynamic Soils Hub. This isn't just a tool; it's a game-changing innovation built for both coders and non-coders, revolutionizing how we model and report on soils data influenced by conservation management. NRCS scientists often find themselves hampered by a lack of access to raw data and the necessary tools to visualize, validate, and approve critical information for leadership dashboards. The Dynamic Soils Hub changes this paradigm.</a:t>
            </a:r>
          </a:p>
          <a:p>
            <a:endParaRPr lang="en-US"/>
          </a:p>
          <a:p>
            <a:r>
              <a:rPr lang="en-US"/>
              <a:t>By collaborating with data stewards, we're constructing high-capacity geospatial data pipelines at a national scale, giving soil scientists access to preprocessed and pre-vetted large datasets, so they can focus on what truly matters—the science. With our hub’s powerful system, NRCS soil scientists are no longer limited by processing power. The Dynamic Soils Hub streamlines their workflow, automates processes, and provides dynamic modeling tools that enhance efficiency and accuracy.</a:t>
            </a:r>
          </a:p>
          <a:p>
            <a:endParaRPr lang="en-US"/>
          </a:p>
          <a:p>
            <a:r>
              <a:rPr lang="en-US"/>
              <a:t>With the ability to connect to numerous data sources, visualize data on the fly, and share models seamlessly, the hub transforms conservation planning and management. It responds swiftly to requests for science-based soil property data from leadership, supporting NRCS's mission: "Help the people help the land." Your work in developing this hub isn’t just about improving tools; it’s about empowering scientists to achieve unprecedented levels of efficiency and impact, shaping the future of conservation science. This is the revolution we've been waiting for, a leap towards a sustainable future</a:t>
            </a:r>
          </a:p>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13</a:t>
            </a:fld>
            <a:endParaRPr lang="en-US"/>
          </a:p>
        </p:txBody>
      </p:sp>
    </p:spTree>
    <p:extLst>
      <p:ext uri="{BB962C8B-B14F-4D97-AF65-F5344CB8AC3E}">
        <p14:creationId xmlns:p14="http://schemas.microsoft.com/office/powerpoint/2010/main" val="3106319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Witness the future of conservation in action through the Dynamic Soils Hub. Here, scientists are empowered to create nutrient runoff vulnerability models using high-resolution 3-meter elevation derivatives. These models exemplify our commitment to precision and innovation, highlighting areas at risk for soil nutrient loss due to surface water erosion. By identifying steep slopes, preferential flow paths, and vulnerable soil types, we are not just predicting outcomes but paving the way for proactive soil conservation strategies.</a:t>
            </a:r>
          </a:p>
          <a:p>
            <a:endParaRPr lang="en-US"/>
          </a:p>
          <a:p>
            <a:r>
              <a:rPr lang="en-US"/>
              <a:t>Conceptualize the power of this data, combined with our versatile toolset—dynamic modular tools, real-time data visualization, and high-capacity geospatial analysis. This is the essence of the Dynamic Soils Hub: a platform where cutting-edge science meets practical application, transforming every dollar of our $4-5 billion annual investment into real-world impact. This is the revolution in conservation planning that will leave you breathless, as we bring Hugh Hammond Bennett’s vision into the modern era.</a:t>
            </a:r>
          </a:p>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14</a:t>
            </a:fld>
            <a:endParaRPr lang="en-US"/>
          </a:p>
        </p:txBody>
      </p:sp>
    </p:spTree>
    <p:extLst>
      <p:ext uri="{BB962C8B-B14F-4D97-AF65-F5344CB8AC3E}">
        <p14:creationId xmlns:p14="http://schemas.microsoft.com/office/powerpoint/2010/main" val="3177502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Dynamic Soils Hub, we are doing just that—supporting users with strong backgrounds in soil science, field and lab measurements, GIS, statistics, databases, and visualization. We're pushing the envelope with 10x-100x more detailed field and lab measurements of soil hydraulic properties, terrain data, and monitoring stations like SCAN and SNOTEL.</a:t>
            </a:r>
          </a:p>
          <a:p>
            <a:endParaRPr lang="en-US" dirty="0"/>
          </a:p>
          <a:p>
            <a:r>
              <a:rPr lang="en-US" dirty="0"/>
              <a:t>Building these models is no easy feat. We rely on 3-meter elevation data and its derivatives, a staggering 30-40 TB for just one set, necessitating localized data for optimal performance. This has led us to use PostgreSQL for scalable solutions, bypassing the limitations of REST services. The Dynamic Soils Hub empowers scientists to create and share model APIs that seamlessly integrate into applications like Conservation Desktop, making sophisticated conservation planning a reality.</a:t>
            </a:r>
          </a:p>
          <a:p>
            <a:endParaRPr lang="en-US" dirty="0"/>
          </a:p>
          <a:p>
            <a:r>
              <a:rPr lang="en-US" dirty="0"/>
              <a:t>We are transcending static soil surveys by incorporating dynamic data sources, </a:t>
            </a:r>
            <a:r>
              <a:rPr lang="en-US" dirty="0" err="1"/>
              <a:t>precip</a:t>
            </a:r>
            <a:r>
              <a:rPr lang="en-US" dirty="0"/>
              <a:t> and temp, and terrain information. Our efforts enable accurate terrain analysis and water flow mapping, ensuring every conservation practice is informed by the best science available. The Dynamic Soils Hub is more than a tool; it's a transformative platform, ensuring NRCS's mission—"Help the people help the land"—is not just upheld, but advanced to new heights. This is conservation innovation at its finest, setting the stage for unprecedented scientific achievements and conservation stewardship.</a:t>
            </a:r>
          </a:p>
          <a:p>
            <a:endParaRPr lang="en-US" dirty="0"/>
          </a:p>
        </p:txBody>
      </p:sp>
      <p:sp>
        <p:nvSpPr>
          <p:cNvPr id="4" name="Slide Number Placeholder 3"/>
          <p:cNvSpPr>
            <a:spLocks noGrp="1"/>
          </p:cNvSpPr>
          <p:nvPr>
            <p:ph type="sldNum" sz="quarter" idx="5"/>
          </p:nvPr>
        </p:nvSpPr>
        <p:spPr/>
        <p:txBody>
          <a:bodyPr/>
          <a:lstStyle/>
          <a:p>
            <a:fld id="{999192DF-C6F3-4255-80F8-635C43FA9503}" type="slidenum">
              <a:rPr lang="en-US" smtClean="0"/>
              <a:t>15</a:t>
            </a:fld>
            <a:endParaRPr lang="en-US"/>
          </a:p>
        </p:txBody>
      </p:sp>
    </p:spTree>
    <p:extLst>
      <p:ext uri="{BB962C8B-B14F-4D97-AF65-F5344CB8AC3E}">
        <p14:creationId xmlns:p14="http://schemas.microsoft.com/office/powerpoint/2010/main" val="3226779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dive into the profound impact of dynamic soil survey products. The right image showcases a soil profile, a testament to a soil scientist’s expertise in describing, classifying, and mapping. When combined with real-time precipitation data, we can predict the soil moisture status and other dynamic soil properties. The Dynamic Soils Hub allows us to develop simulation models that forecast soil properties and interpretations under varying management systems—addressing a longstanding challenge. This ensures the relevance of soil information beyond static ranges recognized in NASIS/SSURGO, by accounting for the effects of management. The future demands an understanding of how dynamic soil and vegetation properties change over time and how they can be managed sustainably. With the Dynamic Soils Hub, we aren’t just keeping pace; we’re leading the charge towards a more sustainable and scientifically robust future.</a:t>
            </a:r>
          </a:p>
        </p:txBody>
      </p:sp>
      <p:sp>
        <p:nvSpPr>
          <p:cNvPr id="4" name="Slide Number Placeholder 3"/>
          <p:cNvSpPr>
            <a:spLocks noGrp="1"/>
          </p:cNvSpPr>
          <p:nvPr>
            <p:ph type="sldNum" sz="quarter" idx="5"/>
          </p:nvPr>
        </p:nvSpPr>
        <p:spPr/>
        <p:txBody>
          <a:bodyPr/>
          <a:lstStyle/>
          <a:p>
            <a:fld id="{999192DF-C6F3-4255-80F8-635C43FA9503}" type="slidenum">
              <a:rPr lang="en-US" smtClean="0"/>
              <a:t>16</a:t>
            </a:fld>
            <a:endParaRPr lang="en-US"/>
          </a:p>
        </p:txBody>
      </p:sp>
    </p:spTree>
    <p:extLst>
      <p:ext uri="{BB962C8B-B14F-4D97-AF65-F5344CB8AC3E}">
        <p14:creationId xmlns:p14="http://schemas.microsoft.com/office/powerpoint/2010/main" val="3385220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ultimate goal of what we want for our planners.  To help make better planning decisions. Our goal is to build tools and apps that can be put into one place. </a:t>
            </a:r>
          </a:p>
          <a:p>
            <a:endParaRPr lang="en-US" dirty="0"/>
          </a:p>
        </p:txBody>
      </p:sp>
      <p:sp>
        <p:nvSpPr>
          <p:cNvPr id="4" name="Slide Number Placeholder 3"/>
          <p:cNvSpPr>
            <a:spLocks noGrp="1"/>
          </p:cNvSpPr>
          <p:nvPr>
            <p:ph type="sldNum" sz="quarter" idx="5"/>
          </p:nvPr>
        </p:nvSpPr>
        <p:spPr/>
        <p:txBody>
          <a:bodyPr/>
          <a:lstStyle/>
          <a:p>
            <a:fld id="{F02228AE-AF3A-4DB6-81ED-53ECB8556D2C}" type="slidenum">
              <a:rPr lang="en-US" smtClean="0"/>
              <a:t>17</a:t>
            </a:fld>
            <a:endParaRPr lang="en-US"/>
          </a:p>
        </p:txBody>
      </p:sp>
    </p:spTree>
    <p:extLst>
      <p:ext uri="{BB962C8B-B14F-4D97-AF65-F5344CB8AC3E}">
        <p14:creationId xmlns:p14="http://schemas.microsoft.com/office/powerpoint/2010/main" val="329301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B7C76B-A920-4786-957E-AB598E3634C3}" type="slidenum">
              <a:rPr lang="en-US" smtClean="0"/>
              <a:t>19</a:t>
            </a:fld>
            <a:endParaRPr lang="en-US"/>
          </a:p>
        </p:txBody>
      </p:sp>
    </p:spTree>
    <p:extLst>
      <p:ext uri="{BB962C8B-B14F-4D97-AF65-F5344CB8AC3E}">
        <p14:creationId xmlns:p14="http://schemas.microsoft.com/office/powerpoint/2010/main" val="2525285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Dynamic Soils Hub stands as a beacon of innovation and progress in soil science. This cutting-edge platform seamlessly integrates data visualization, dynamic dashboards, and a robust product builder for scientific model creation. Delivering authoritative data to the Web Soil Survey, the Hub also facilitates data delivery through the GDA data catalog, public applications, and visualization on the Dynamic Soils Hub Public Pages. By leveraging the Web Soil Survey aggregation engine, it enhances soil thematic and interpretation delivery, seamlessly integrating with Conservation Desktop.</a:t>
            </a:r>
          </a:p>
          <a:p>
            <a:endParaRPr lang="en-US"/>
          </a:p>
          <a:p>
            <a:r>
              <a:rPr lang="en-US"/>
              <a:t>Moreover, the Hub is paving the way for the next generation of the Conservation Assessment Ranking Tool (CART 2.0), connecting risk factors for resource concerns to functional pathways. This comprehensive integration supports informed decision-making in soil and plant science, driving efficiency and innovation. The Dynamic Soils Hub is not just a platform; it’s a revolution in soil data analysis and management, ensuring that every step taken is a step towards a more sustainable and scientifically informed future.</a:t>
            </a:r>
          </a:p>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20</a:t>
            </a:fld>
            <a:endParaRPr lang="en-US"/>
          </a:p>
        </p:txBody>
      </p:sp>
    </p:spTree>
    <p:extLst>
      <p:ext uri="{BB962C8B-B14F-4D97-AF65-F5344CB8AC3E}">
        <p14:creationId xmlns:p14="http://schemas.microsoft.com/office/powerpoint/2010/main" val="280821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rgbClr val="211D1E"/>
                </a:solidFill>
                <a:latin typeface="Calibri" panose="020F0502020204030204" pitchFamily="34" charset="0"/>
              </a:rPr>
              <a:t>The Dynamic Soils Hub is the torchbearer in the realm of soil science, revolutionizing how we model and report on soil data impacted by conservation management. It's not just a user interface; it's a portal to cutting-edge, dynamic modeling. The Hub’s mission is clear—crafting sophisticated models that elevate conservation efforts. While many of our existing models are decades old, the Dynamic Soils Hub breathes new life into our scientific capabilities, just in time. As the dead zone in the Gulf of Mexico expands and groundwater pollution escalates, we are tasked with a monumental challenge. Yet, through the Hub, we harness the latest scientific advancements, transforming billions invested in conservation planning into tangible conservation benefits. We stand at the precipice of unparalleled progress, ready to redefine what’s possible in conservation farming. This is not just an upgrade; it's a revolution, setting the stage for a future where our agricultural practices heal the earth and maximize food production in ways Hugh Hammond Bennett could only dream of.</a:t>
            </a:r>
          </a:p>
          <a:p>
            <a:pPr marL="0" indent="0">
              <a:buFont typeface="Arial" panose="020B0604020202020204" pitchFamily="34" charset="0"/>
              <a:buNone/>
            </a:pPr>
            <a:endParaRPr lang="en-US" sz="1200" dirty="0">
              <a:solidFill>
                <a:srgbClr val="211D1E"/>
              </a:solidFill>
              <a:latin typeface="Calibri" panose="020F0502020204030204" pitchFamily="34" charset="0"/>
            </a:endParaRPr>
          </a:p>
          <a:p>
            <a:endParaRPr lang="en-US" sz="1600" b="0" i="0" u="none" strike="noStrike" baseline="0" dirty="0">
              <a:solidFill>
                <a:srgbClr val="221E1F"/>
              </a:solidFill>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99192DF-C6F3-4255-80F8-635C43FA9503}" type="slidenum">
              <a:rPr lang="en-US" smtClean="0"/>
              <a:t>2</a:t>
            </a:fld>
            <a:endParaRPr lang="en-US"/>
          </a:p>
        </p:txBody>
      </p:sp>
    </p:spTree>
    <p:extLst>
      <p:ext uri="{BB962C8B-B14F-4D97-AF65-F5344CB8AC3E}">
        <p14:creationId xmlns:p14="http://schemas.microsoft.com/office/powerpoint/2010/main" val="826190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Dynamic Soils Hub is more than just a tool; it is a key component within the broader Enterprise Data Analytics Platform &amp; Toolset (EDAPT). Positioned as a 'lake house' within this expansive data lake, the Hub taps into structured data pipelines, GIS datasets, soil information from the NASIS system, and conservation databases like CART and CD. This integration not only facilitates advanced geospatial modeling but also enhances UI/UX for final data products. Under the stewardship of the Office of the Chief Information Officer (OCIO), EDAPT underscores the Hub's role in managing and analyzing data across diverse departmental systems. Our mission is clear: to provide a seamless, comprehensive platform that supports impactful conservation efforts. This slide visualizes our strategic positioning within EDAPT, showcasing how the Dynamic Soils Hub connects various data sources and tools to deliver powerful, actionable insights. It's a testament to our commitment to innovation, efficiency, and excellence in soil and conservation science.</a:t>
            </a:r>
          </a:p>
        </p:txBody>
      </p:sp>
      <p:sp>
        <p:nvSpPr>
          <p:cNvPr id="4" name="Slide Number Placeholder 3"/>
          <p:cNvSpPr>
            <a:spLocks noGrp="1"/>
          </p:cNvSpPr>
          <p:nvPr>
            <p:ph type="sldNum" sz="quarter" idx="5"/>
          </p:nvPr>
        </p:nvSpPr>
        <p:spPr/>
        <p:txBody>
          <a:bodyPr/>
          <a:lstStyle/>
          <a:p>
            <a:fld id="{999192DF-C6F3-4255-80F8-635C43FA9503}" type="slidenum">
              <a:rPr lang="en-US" smtClean="0"/>
              <a:t>21</a:t>
            </a:fld>
            <a:endParaRPr lang="en-US"/>
          </a:p>
        </p:txBody>
      </p:sp>
    </p:spTree>
    <p:extLst>
      <p:ext uri="{BB962C8B-B14F-4D97-AF65-F5344CB8AC3E}">
        <p14:creationId xmlns:p14="http://schemas.microsoft.com/office/powerpoint/2010/main" val="2228839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Dream about building our future of soil science and conservation one Lego block at a time. This is our vision embodied in the Dynamic Soils Hub data pipeline. Picture the sequence: DISC NRCS Databases (SQL Server) form the base, paving the way for AWS FPAC Commercial’s Unstructured Data Lake "EDAPT." Next, we move to the AWS OCIO GovCloud, the Data Lake House where the Dynamic Soils Hub thrives. Here, DS Hub Databases (Postgres) and our Dynamic Soils Hub Data Model Change Control orchestrate deployed schemas and structured database designs.</a:t>
            </a:r>
          </a:p>
          <a:p>
            <a:endParaRPr lang="en-US"/>
          </a:p>
          <a:p>
            <a:r>
              <a:rPr lang="en-US"/>
              <a:t>From structured data pipelines to GIS datasets and soil information (NASIS system), to conservation databases (CART and CD), each Lego block interlocks seamlessly. This construction isn’t just about stacking data; it’s about creating a robust and adaptable platform that empowers us to address the complexities of soil conservation with precision and agility. This vision isn’t merely a technical feat; it’s a testament to our commitment to harnessing the power of data to revolutionize conservation efforts. It’s a dynamic, ever-evolving structure that pushes boundaries and drives us toward a sustainable, scientifically-backed future.</a:t>
            </a:r>
          </a:p>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22</a:t>
            </a:fld>
            <a:endParaRPr lang="en-US"/>
          </a:p>
        </p:txBody>
      </p:sp>
    </p:spTree>
    <p:extLst>
      <p:ext uri="{BB962C8B-B14F-4D97-AF65-F5344CB8AC3E}">
        <p14:creationId xmlns:p14="http://schemas.microsoft.com/office/powerpoint/2010/main" val="3619547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introduces key personnel involved in the Dynamic Soils Hub. Jason Nemecek is the Application Owner for the Dynamic Soils Hub, responsible for guiding the development and management of the application to meet user needs and deliver impactful results. Jason's vision for the Dynamic Soils Hub is to create a cutting-edge platform that revolutionizes soil data management, modeling and conservation planning. </a:t>
            </a:r>
          </a:p>
        </p:txBody>
      </p:sp>
      <p:sp>
        <p:nvSpPr>
          <p:cNvPr id="4" name="Slide Number Placeholder 3"/>
          <p:cNvSpPr>
            <a:spLocks noGrp="1"/>
          </p:cNvSpPr>
          <p:nvPr>
            <p:ph type="sldNum" sz="quarter" idx="5"/>
          </p:nvPr>
        </p:nvSpPr>
        <p:spPr/>
        <p:txBody>
          <a:bodyPr/>
          <a:lstStyle/>
          <a:p>
            <a:fld id="{999192DF-C6F3-4255-80F8-635C43FA9503}" type="slidenum">
              <a:rPr lang="en-US" smtClean="0"/>
              <a:t>23</a:t>
            </a:fld>
            <a:endParaRPr lang="en-US"/>
          </a:p>
        </p:txBody>
      </p:sp>
    </p:spTree>
    <p:extLst>
      <p:ext uri="{BB962C8B-B14F-4D97-AF65-F5344CB8AC3E}">
        <p14:creationId xmlns:p14="http://schemas.microsoft.com/office/powerpoint/2010/main" val="3104278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Dynamic Soils Hub as a meticulously constructed Lego masterpiece, where each block represents a vital component in our innovative soil and conservation data ecosystem. This integrated approach spans multiple DS Hub teams on the Odin train, ensuring a seamless and consistent delivery of data products to both internal and external customers. By combining the strengths of the Dynamic Soils Hub and Conservation Geo, we eliminate redundant functionalities and maximize integration, creating a unified, powerful solution.</a:t>
            </a:r>
          </a:p>
          <a:p>
            <a:endParaRPr lang="en-US"/>
          </a:p>
          <a:p>
            <a:r>
              <a:rPr lang="en-US"/>
              <a:t>Our one-product strategy across teams guarantees consistency in data, products, and services. This is achieved through dedicated senior resources, regular integration meetings, and multi-team collaborations. This cohesive framework allows any team to tackle any feature within approved program epics, with specialized skills shared as needed. Whether developing expertise in specific areas or contributing to Program Epics or Features, each team plays a crucial role in our collective mission.</a:t>
            </a:r>
          </a:p>
          <a:p>
            <a:endParaRPr lang="en-US"/>
          </a:p>
          <a:p>
            <a:r>
              <a:rPr lang="en-US"/>
              <a:t>With a single Jira component for Portfolio Epics (DSH) and micro roadmaps that guide us, we are building a future where our integrated efforts lead to groundbreaking advancements in soil science and conservation. This collaborative vision is not just about achieving goals; it’s about creating a legacy of innovation and excellence that will inspire and elevate our mission for years to come.</a:t>
            </a:r>
          </a:p>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24</a:t>
            </a:fld>
            <a:endParaRPr lang="en-US"/>
          </a:p>
        </p:txBody>
      </p:sp>
    </p:spTree>
    <p:extLst>
      <p:ext uri="{BB962C8B-B14F-4D97-AF65-F5344CB8AC3E}">
        <p14:creationId xmlns:p14="http://schemas.microsoft.com/office/powerpoint/2010/main" val="2521159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heart is Albacore, championing DevOps and best practices. Surrounding it, Horizon drives application and widget development, with a focus on query building and UI, as well as publishing automation and public pages.</a:t>
            </a:r>
          </a:p>
          <a:p>
            <a:r>
              <a:rPr lang="en-US"/>
              <a:t>Sea Shadow forges geospatial data delivery pipelines, establishing S3 buckets and delivery automations. Sea Wolf meticulously develops the data model change control system, creating data designs, marts, and catalogs for storing and managing data. Apollo handles soil and conservation data requests and release workflows, integrating roles and publishing workflows with precision.</a:t>
            </a:r>
          </a:p>
          <a:p>
            <a:endParaRPr lang="en-US"/>
          </a:p>
          <a:p>
            <a:r>
              <a:rPr lang="en-US"/>
              <a:t>Artemis imports and processes geospatial data into authoritative sources, managing error handling and integration. Phoenix brings advanced modeling and simulation capabilities to the DS Hub UI, excelling in data visualization and analysis. And now, the Ceres Tiger team seamlessly integrates geospatial services, with a Services Inventory System ensuring compliance with the Geospatial Data Act.</a:t>
            </a:r>
          </a:p>
          <a:p>
            <a:endParaRPr lang="en-US"/>
          </a:p>
          <a:p>
            <a:r>
              <a:rPr lang="en-US"/>
              <a:t>Together, these teams form a cohesive unit, each playing an essential role in building a revolutionary platform that transforms soil data management and conservation scientific models, one block at a time. </a:t>
            </a:r>
          </a:p>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25</a:t>
            </a:fld>
            <a:endParaRPr lang="en-US"/>
          </a:p>
        </p:txBody>
      </p:sp>
    </p:spTree>
    <p:extLst>
      <p:ext uri="{BB962C8B-B14F-4D97-AF65-F5344CB8AC3E}">
        <p14:creationId xmlns:p14="http://schemas.microsoft.com/office/powerpoint/2010/main" val="3273584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sorted list provides another perspective on how each team contributes to building a revolutionary platform that transforms soil data management and conservation planning, block by block.</a:t>
            </a:r>
          </a:p>
        </p:txBody>
      </p:sp>
      <p:sp>
        <p:nvSpPr>
          <p:cNvPr id="4" name="Slide Number Placeholder 3"/>
          <p:cNvSpPr>
            <a:spLocks noGrp="1"/>
          </p:cNvSpPr>
          <p:nvPr>
            <p:ph type="sldNum" sz="quarter" idx="5"/>
          </p:nvPr>
        </p:nvSpPr>
        <p:spPr/>
        <p:txBody>
          <a:bodyPr/>
          <a:lstStyle/>
          <a:p>
            <a:fld id="{999192DF-C6F3-4255-80F8-635C43FA9503}" type="slidenum">
              <a:rPr lang="en-US" smtClean="0"/>
              <a:t>26</a:t>
            </a:fld>
            <a:endParaRPr lang="en-US"/>
          </a:p>
        </p:txBody>
      </p:sp>
    </p:spTree>
    <p:extLst>
      <p:ext uri="{BB962C8B-B14F-4D97-AF65-F5344CB8AC3E}">
        <p14:creationId xmlns:p14="http://schemas.microsoft.com/office/powerpoint/2010/main" val="830401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 Fact – Horizon Name - Horizon is named after the way that soil forms in layers called horizons and the "New Horizons" and "New Frontiers" NASA programs to explore and understand the solar system</a:t>
            </a:r>
          </a:p>
        </p:txBody>
      </p:sp>
      <p:sp>
        <p:nvSpPr>
          <p:cNvPr id="4" name="Slide Number Placeholder 3"/>
          <p:cNvSpPr>
            <a:spLocks noGrp="1"/>
          </p:cNvSpPr>
          <p:nvPr>
            <p:ph type="sldNum" sz="quarter" idx="5"/>
          </p:nvPr>
        </p:nvSpPr>
        <p:spPr/>
        <p:txBody>
          <a:bodyPr/>
          <a:lstStyle/>
          <a:p>
            <a:fld id="{999192DF-C6F3-4255-80F8-635C43FA9503}" type="slidenum">
              <a:rPr lang="en-US" smtClean="0"/>
              <a:t>27</a:t>
            </a:fld>
            <a:endParaRPr lang="en-US"/>
          </a:p>
        </p:txBody>
      </p:sp>
    </p:spTree>
    <p:extLst>
      <p:ext uri="{BB962C8B-B14F-4D97-AF65-F5344CB8AC3E}">
        <p14:creationId xmlns:p14="http://schemas.microsoft.com/office/powerpoint/2010/main" val="2165932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 – Artemis Name - Artemis is the goddess of conservation - also the name chosen by NASA for the next moon landing missions</a:t>
            </a:r>
          </a:p>
        </p:txBody>
      </p:sp>
      <p:sp>
        <p:nvSpPr>
          <p:cNvPr id="4" name="Slide Number Placeholder 3"/>
          <p:cNvSpPr>
            <a:spLocks noGrp="1"/>
          </p:cNvSpPr>
          <p:nvPr>
            <p:ph type="sldNum" sz="quarter" idx="5"/>
          </p:nvPr>
        </p:nvSpPr>
        <p:spPr/>
        <p:txBody>
          <a:bodyPr/>
          <a:lstStyle/>
          <a:p>
            <a:fld id="{999192DF-C6F3-4255-80F8-635C43FA9503}" type="slidenum">
              <a:rPr lang="en-US" smtClean="0"/>
              <a:t>28</a:t>
            </a:fld>
            <a:endParaRPr lang="en-US"/>
          </a:p>
        </p:txBody>
      </p:sp>
    </p:spTree>
    <p:extLst>
      <p:ext uri="{BB962C8B-B14F-4D97-AF65-F5344CB8AC3E}">
        <p14:creationId xmlns:p14="http://schemas.microsoft.com/office/powerpoint/2010/main" val="835573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 Fact – Seawolf Name - The Seawolf class is a class of nuclear-powered, fast attack submarines (SSN) in service with the United States Navy. Seawolf-class submarines are larger, faster, and significantly quieter than previous Los Angeles-class submarines; they also carry more weapons and have twice as many torpedo tubes.</a:t>
            </a:r>
          </a:p>
        </p:txBody>
      </p:sp>
      <p:sp>
        <p:nvSpPr>
          <p:cNvPr id="4" name="Slide Number Placeholder 3"/>
          <p:cNvSpPr>
            <a:spLocks noGrp="1"/>
          </p:cNvSpPr>
          <p:nvPr>
            <p:ph type="sldNum" sz="quarter" idx="5"/>
          </p:nvPr>
        </p:nvSpPr>
        <p:spPr/>
        <p:txBody>
          <a:bodyPr/>
          <a:lstStyle/>
          <a:p>
            <a:fld id="{999192DF-C6F3-4255-80F8-635C43FA9503}" type="slidenum">
              <a:rPr lang="en-US" smtClean="0"/>
              <a:t>29</a:t>
            </a:fld>
            <a:endParaRPr lang="en-US"/>
          </a:p>
        </p:txBody>
      </p:sp>
    </p:spTree>
    <p:extLst>
      <p:ext uri="{BB962C8B-B14F-4D97-AF65-F5344CB8AC3E}">
        <p14:creationId xmlns:p14="http://schemas.microsoft.com/office/powerpoint/2010/main" val="89227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 Fact – Apollo Name - Apollo is the twin brother of Artemis and the name chosen by NASA for the first moon landing missions</a:t>
            </a:r>
          </a:p>
        </p:txBody>
      </p:sp>
      <p:sp>
        <p:nvSpPr>
          <p:cNvPr id="4" name="Slide Number Placeholder 3"/>
          <p:cNvSpPr>
            <a:spLocks noGrp="1"/>
          </p:cNvSpPr>
          <p:nvPr>
            <p:ph type="sldNum" sz="quarter" idx="5"/>
          </p:nvPr>
        </p:nvSpPr>
        <p:spPr/>
        <p:txBody>
          <a:bodyPr/>
          <a:lstStyle/>
          <a:p>
            <a:fld id="{999192DF-C6F3-4255-80F8-635C43FA9503}" type="slidenum">
              <a:rPr lang="en-US" smtClean="0"/>
              <a:t>30</a:t>
            </a:fld>
            <a:endParaRPr lang="en-US"/>
          </a:p>
        </p:txBody>
      </p:sp>
    </p:spTree>
    <p:extLst>
      <p:ext uri="{BB962C8B-B14F-4D97-AF65-F5344CB8AC3E}">
        <p14:creationId xmlns:p14="http://schemas.microsoft.com/office/powerpoint/2010/main" val="1191737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800"/>
              </a:spcBef>
              <a:spcAft>
                <a:spcPts val="0"/>
              </a:spcAft>
            </a:pPr>
            <a:r>
              <a:rPr lang="en-US" dirty="0"/>
              <a:t>Visualize, for a moment, standing at the dawn of a new era of soil conservation—a vision Hugh Hammond Bennett dreamed of. The Dynamic Soils Hub is not just a tool; it is the realization of Bennett's legacy, empowering us with scientific models and soil interpretations that transform conservation planning. In alignment with the Farm Bill’s emphasis on outcomes and conservation benefits, the Dynamic Soils Hub expands the USDA’s capacity to accurately model and report soil properties. These properties evolve with conservation management on a human timescale, providing real-time insights that make sustainable farming a reality. Let us be bold, unafraid to embrace innovative ideas, and work with nature instead of against it. Together, we will unlock the full potential of our land, leading to an era of conservation farming that surpasses all previous achievements in food production. This is not just progress; it is a revolution in the way we understand and interact with our environment.</a:t>
            </a:r>
          </a:p>
          <a:p>
            <a:pPr algn="l" rtl="0">
              <a:spcBef>
                <a:spcPts val="800"/>
              </a:spcBef>
              <a:spcAft>
                <a:spcPts val="0"/>
              </a:spcAft>
            </a:pPr>
            <a:endParaRPr lang="en-US" dirty="0"/>
          </a:p>
        </p:txBody>
      </p:sp>
      <p:sp>
        <p:nvSpPr>
          <p:cNvPr id="4" name="Slide Number Placeholder 3"/>
          <p:cNvSpPr>
            <a:spLocks noGrp="1"/>
          </p:cNvSpPr>
          <p:nvPr>
            <p:ph type="sldNum" sz="quarter" idx="5"/>
          </p:nvPr>
        </p:nvSpPr>
        <p:spPr/>
        <p:txBody>
          <a:bodyPr/>
          <a:lstStyle/>
          <a:p>
            <a:fld id="{999192DF-C6F3-4255-80F8-635C43FA9503}" type="slidenum">
              <a:rPr lang="en-US" smtClean="0"/>
              <a:t>3</a:t>
            </a:fld>
            <a:endParaRPr lang="en-US"/>
          </a:p>
        </p:txBody>
      </p:sp>
    </p:spTree>
    <p:extLst>
      <p:ext uri="{BB962C8B-B14F-4D97-AF65-F5344CB8AC3E}">
        <p14:creationId xmlns:p14="http://schemas.microsoft.com/office/powerpoint/2010/main" val="360063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31</a:t>
            </a:fld>
            <a:endParaRPr lang="en-US"/>
          </a:p>
        </p:txBody>
      </p:sp>
    </p:spTree>
    <p:extLst>
      <p:ext uri="{BB962C8B-B14F-4D97-AF65-F5344CB8AC3E}">
        <p14:creationId xmlns:p14="http://schemas.microsoft.com/office/powerpoint/2010/main" val="2338804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32</a:t>
            </a:fld>
            <a:endParaRPr lang="en-US"/>
          </a:p>
        </p:txBody>
      </p:sp>
    </p:spTree>
    <p:extLst>
      <p:ext uri="{BB962C8B-B14F-4D97-AF65-F5344CB8AC3E}">
        <p14:creationId xmlns:p14="http://schemas.microsoft.com/office/powerpoint/2010/main" val="1074468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33</a:t>
            </a:fld>
            <a:endParaRPr lang="en-US"/>
          </a:p>
        </p:txBody>
      </p:sp>
    </p:spTree>
    <p:extLst>
      <p:ext uri="{BB962C8B-B14F-4D97-AF65-F5344CB8AC3E}">
        <p14:creationId xmlns:p14="http://schemas.microsoft.com/office/powerpoint/2010/main" val="3379920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 Fact – Phoenix Name - Phoenix - the first warp drive flight by </a:t>
            </a:r>
            <a:r>
              <a:rPr lang="en-US" err="1"/>
              <a:t>Zephram</a:t>
            </a:r>
            <a:r>
              <a:rPr lang="en-US"/>
              <a:t> Cochrane (cue Steppenwolf)</a:t>
            </a:r>
          </a:p>
        </p:txBody>
      </p:sp>
      <p:sp>
        <p:nvSpPr>
          <p:cNvPr id="4" name="Slide Number Placeholder 3"/>
          <p:cNvSpPr>
            <a:spLocks noGrp="1"/>
          </p:cNvSpPr>
          <p:nvPr>
            <p:ph type="sldNum" sz="quarter" idx="5"/>
          </p:nvPr>
        </p:nvSpPr>
        <p:spPr/>
        <p:txBody>
          <a:bodyPr/>
          <a:lstStyle/>
          <a:p>
            <a:fld id="{999192DF-C6F3-4255-80F8-635C43FA9503}" type="slidenum">
              <a:rPr lang="en-US" smtClean="0"/>
              <a:t>34</a:t>
            </a:fld>
            <a:endParaRPr lang="en-US"/>
          </a:p>
        </p:txBody>
      </p:sp>
    </p:spTree>
    <p:extLst>
      <p:ext uri="{BB962C8B-B14F-4D97-AF65-F5344CB8AC3E}">
        <p14:creationId xmlns:p14="http://schemas.microsoft.com/office/powerpoint/2010/main" val="874063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 Fact – Sea Shadow name - Sea Shadow (IX-529) was an experimental stealth ship built by Lockheed Skunkworks for the United States Navy to determine how a low radar profile might be achieved and to test high stability hull configurations that have been used in oceanographic ships.</a:t>
            </a:r>
          </a:p>
        </p:txBody>
      </p:sp>
      <p:sp>
        <p:nvSpPr>
          <p:cNvPr id="4" name="Slide Number Placeholder 3"/>
          <p:cNvSpPr>
            <a:spLocks noGrp="1"/>
          </p:cNvSpPr>
          <p:nvPr>
            <p:ph type="sldNum" sz="quarter" idx="5"/>
          </p:nvPr>
        </p:nvSpPr>
        <p:spPr/>
        <p:txBody>
          <a:bodyPr/>
          <a:lstStyle/>
          <a:p>
            <a:fld id="{999192DF-C6F3-4255-80F8-635C43FA9503}" type="slidenum">
              <a:rPr lang="en-US" smtClean="0"/>
              <a:t>35</a:t>
            </a:fld>
            <a:endParaRPr lang="en-US"/>
          </a:p>
        </p:txBody>
      </p:sp>
    </p:spTree>
    <p:extLst>
      <p:ext uri="{BB962C8B-B14F-4D97-AF65-F5344CB8AC3E}">
        <p14:creationId xmlns:p14="http://schemas.microsoft.com/office/powerpoint/2010/main" val="1774189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36</a:t>
            </a:fld>
            <a:endParaRPr lang="en-US"/>
          </a:p>
        </p:txBody>
      </p:sp>
    </p:spTree>
    <p:extLst>
      <p:ext uri="{BB962C8B-B14F-4D97-AF65-F5344CB8AC3E}">
        <p14:creationId xmlns:p14="http://schemas.microsoft.com/office/powerpoint/2010/main" val="3697139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37</a:t>
            </a:fld>
            <a:endParaRPr lang="en-US"/>
          </a:p>
        </p:txBody>
      </p:sp>
    </p:spTree>
    <p:extLst>
      <p:ext uri="{BB962C8B-B14F-4D97-AF65-F5344CB8AC3E}">
        <p14:creationId xmlns:p14="http://schemas.microsoft.com/office/powerpoint/2010/main" val="2315296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 Fact: Albacore name - Fastest submarines - the revolutionary design was derived from extensive hydrodynamic and wind tunnel testing, with an emphasis on underwater speed and maneuverability</a:t>
            </a:r>
          </a:p>
        </p:txBody>
      </p:sp>
      <p:sp>
        <p:nvSpPr>
          <p:cNvPr id="4" name="Slide Number Placeholder 3"/>
          <p:cNvSpPr>
            <a:spLocks noGrp="1"/>
          </p:cNvSpPr>
          <p:nvPr>
            <p:ph type="sldNum" sz="quarter" idx="5"/>
          </p:nvPr>
        </p:nvSpPr>
        <p:spPr/>
        <p:txBody>
          <a:bodyPr/>
          <a:lstStyle/>
          <a:p>
            <a:fld id="{999192DF-C6F3-4255-80F8-635C43FA9503}" type="slidenum">
              <a:rPr lang="en-US" smtClean="0"/>
              <a:t>38</a:t>
            </a:fld>
            <a:endParaRPr lang="en-US"/>
          </a:p>
        </p:txBody>
      </p:sp>
    </p:spTree>
    <p:extLst>
      <p:ext uri="{BB962C8B-B14F-4D97-AF65-F5344CB8AC3E}">
        <p14:creationId xmlns:p14="http://schemas.microsoft.com/office/powerpoint/2010/main" val="4060856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Fun Fact – Ceres Name - </a:t>
            </a:r>
            <a:r>
              <a:rPr lang="en-US" b="0" i="0">
                <a:solidFill>
                  <a:srgbClr val="1F1F1F"/>
                </a:solidFill>
                <a:effectLst/>
                <a:latin typeface="Google Sans"/>
              </a:rPr>
              <a:t> </a:t>
            </a:r>
            <a:r>
              <a:rPr lang="en-US" b="0" i="0">
                <a:solidFill>
                  <a:srgbClr val="040C28"/>
                </a:solidFill>
                <a:effectLst/>
                <a:latin typeface="Google Sans"/>
              </a:rPr>
              <a:t>Ceres is the goddess of agriculture and the harvest in Roman mythology</a:t>
            </a:r>
            <a:endParaRPr lang="en-US"/>
          </a:p>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39</a:t>
            </a:fld>
            <a:endParaRPr lang="en-US"/>
          </a:p>
        </p:txBody>
      </p:sp>
    </p:spTree>
    <p:extLst>
      <p:ext uri="{BB962C8B-B14F-4D97-AF65-F5344CB8AC3E}">
        <p14:creationId xmlns:p14="http://schemas.microsoft.com/office/powerpoint/2010/main" val="2658694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sorted list provides another perspective on how each team contributes to building a revolutionary platform that transforms soil data management and conservation planning, block by block.</a:t>
            </a:r>
          </a:p>
        </p:txBody>
      </p:sp>
      <p:sp>
        <p:nvSpPr>
          <p:cNvPr id="4" name="Slide Number Placeholder 3"/>
          <p:cNvSpPr>
            <a:spLocks noGrp="1"/>
          </p:cNvSpPr>
          <p:nvPr>
            <p:ph type="sldNum" sz="quarter" idx="5"/>
          </p:nvPr>
        </p:nvSpPr>
        <p:spPr/>
        <p:txBody>
          <a:bodyPr/>
          <a:lstStyle/>
          <a:p>
            <a:fld id="{999192DF-C6F3-4255-80F8-635C43FA9503}" type="slidenum">
              <a:rPr lang="en-US" smtClean="0"/>
              <a:t>40</a:t>
            </a:fld>
            <a:endParaRPr lang="en-US"/>
          </a:p>
        </p:txBody>
      </p:sp>
    </p:spTree>
    <p:extLst>
      <p:ext uri="{BB962C8B-B14F-4D97-AF65-F5344CB8AC3E}">
        <p14:creationId xmlns:p14="http://schemas.microsoft.com/office/powerpoint/2010/main" val="718112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Dynamic Soils Hub is not just an innovation; it’s a monumental leap forward in conservation science, driven by the brilliant minds of our dedicated developers. Every day, NRCS invests upwards of $9 million into conservation systems, ensuring our producers remain profitable and our land stays productive. The Dynamic Soils Hub empowers us to build better models for Conservation Planning and conservation benefits, leveraging cutting-edge science to face contemporary challenges like the expanding dead zone in the Gulf of Mexico and rising groundwater pollution. It is through the tireless work of our developers that we can enhance these models, translating billions of dollars in investments into tangible, on-the-ground impacts. Together, we are not merely updating old models; we are forging a new path forward, making Hugh Hammond Bennett's vision of sustainable farming and superior food production a reality. This is the heartbeat of modern conservation, where technology and passion intersect to create lasting conservation change.</a:t>
            </a:r>
          </a:p>
        </p:txBody>
      </p:sp>
      <p:sp>
        <p:nvSpPr>
          <p:cNvPr id="4" name="Slide Number Placeholder 3"/>
          <p:cNvSpPr>
            <a:spLocks noGrp="1"/>
          </p:cNvSpPr>
          <p:nvPr>
            <p:ph type="sldNum" sz="quarter" idx="5"/>
          </p:nvPr>
        </p:nvSpPr>
        <p:spPr/>
        <p:txBody>
          <a:bodyPr/>
          <a:lstStyle/>
          <a:p>
            <a:fld id="{999192DF-C6F3-4255-80F8-635C43FA9503}" type="slidenum">
              <a:rPr lang="en-US" smtClean="0"/>
              <a:t>4</a:t>
            </a:fld>
            <a:endParaRPr lang="en-US"/>
          </a:p>
        </p:txBody>
      </p:sp>
    </p:spTree>
    <p:extLst>
      <p:ext uri="{BB962C8B-B14F-4D97-AF65-F5344CB8AC3E}">
        <p14:creationId xmlns:p14="http://schemas.microsoft.com/office/powerpoint/2010/main" val="699694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sorted list provides another perspective on how each team contributes to building a revolutionary platform that transforms soil data management and conservation planning, block by block.</a:t>
            </a:r>
          </a:p>
        </p:txBody>
      </p:sp>
      <p:sp>
        <p:nvSpPr>
          <p:cNvPr id="4" name="Slide Number Placeholder 3"/>
          <p:cNvSpPr>
            <a:spLocks noGrp="1"/>
          </p:cNvSpPr>
          <p:nvPr>
            <p:ph type="sldNum" sz="quarter" idx="5"/>
          </p:nvPr>
        </p:nvSpPr>
        <p:spPr/>
        <p:txBody>
          <a:bodyPr/>
          <a:lstStyle/>
          <a:p>
            <a:fld id="{999192DF-C6F3-4255-80F8-635C43FA9503}" type="slidenum">
              <a:rPr lang="en-US" smtClean="0"/>
              <a:t>41</a:t>
            </a:fld>
            <a:endParaRPr lang="en-US"/>
          </a:p>
        </p:txBody>
      </p:sp>
    </p:spTree>
    <p:extLst>
      <p:ext uri="{BB962C8B-B14F-4D97-AF65-F5344CB8AC3E}">
        <p14:creationId xmlns:p14="http://schemas.microsoft.com/office/powerpoint/2010/main" val="1752200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42</a:t>
            </a:fld>
            <a:endParaRPr lang="en-US"/>
          </a:p>
        </p:txBody>
      </p:sp>
    </p:spTree>
    <p:extLst>
      <p:ext uri="{BB962C8B-B14F-4D97-AF65-F5344CB8AC3E}">
        <p14:creationId xmlns:p14="http://schemas.microsoft.com/office/powerpoint/2010/main" val="82514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USDA is required to provide “outcomes” and “conservation benefits” as outlined over 20 times in the 2018 Farm Bill. Some of these outcomes and benefits are dynamic soil properties Soil data is an underutilized treasure trove. It can be tapped for advanced geospatial model development that uses imagery, LIDAR, and other terrain analysis covariates. .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NRCS scientists who are charged with analysis and decision-support for leadership often lack access to the raw data and tools needed to visualize, validate, and approve information for leadership dashboards.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solidFill>
                  <a:schemeClr val="bg1"/>
                </a:solidFill>
                <a:effectLst>
                  <a:outerShdw blurRad="38100" dist="38100" dir="2700000" algn="tl">
                    <a:srgbClr val="000000">
                      <a:alpha val="43137"/>
                    </a:srgbClr>
                  </a:outerShdw>
                </a:effectLst>
                <a:latin typeface="Calibri" panose="020F0502020204030204" pitchFamily="34" charset="0"/>
              </a:rPr>
              <a:t>This provides qualitative and quantitative science-based foundation for conservation planning and program results</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US" sz="1800" b="0" i="0" u="none" strike="noStrike" baseline="0" dirty="0">
                <a:solidFill>
                  <a:srgbClr val="221E1F"/>
                </a:solidFill>
                <a:latin typeface="Calibri" panose="020F0502020204030204" pitchFamily="34" charset="0"/>
              </a:rPr>
              <a:t>The Dynamic Soil Properties (DSPs) Hub is a flagship innovation that expands USDA capacity to model and report on soil properties that change with conservation management on a human time scale. </a:t>
            </a:r>
          </a:p>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53BC894-B87F-4FFD-BD16-623017EDD44A}" type="slidenum">
              <a:rPr lang="en-US" smtClean="0"/>
              <a:t>5</a:t>
            </a:fld>
            <a:endParaRPr lang="en-US"/>
          </a:p>
        </p:txBody>
      </p:sp>
    </p:spTree>
    <p:extLst>
      <p:ext uri="{BB962C8B-B14F-4D97-AF65-F5344CB8AC3E}">
        <p14:creationId xmlns:p14="http://schemas.microsoft.com/office/powerpoint/2010/main" val="2516408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Dynamic Soils Hub is a testament to our commitment to conservation. The NRCS allocates a staggering $4-5 billion annually to advance conservation efforts. This slide illuminates the monumental impact of these investments, showcasing the breadth of jobs created and the vast economic impact. The Dynamic Soils Hub is the linchpin in this transformative era, ensuring that every dollar is utilized to its maximum potential. By harnessing the latest scientific advancements, our developers are paving the way for superior conservation models, directly contributing to more effective and efficient conservation on the ground. This is not merely an upgrade; it is a revolution, one that promises to deliver unprecedented conservation benefits and a sustainable future. The impact of your work is not just visible; it is profound and far-reaching. Together, we are not only fulfilling a vision; we are exceeding it, forging a legacy of conservation that will stand the test of time.</a:t>
            </a:r>
          </a:p>
        </p:txBody>
      </p:sp>
      <p:sp>
        <p:nvSpPr>
          <p:cNvPr id="4" name="Slide Number Placeholder 3"/>
          <p:cNvSpPr>
            <a:spLocks noGrp="1"/>
          </p:cNvSpPr>
          <p:nvPr>
            <p:ph type="sldNum" sz="quarter" idx="5"/>
          </p:nvPr>
        </p:nvSpPr>
        <p:spPr/>
        <p:txBody>
          <a:bodyPr/>
          <a:lstStyle/>
          <a:p>
            <a:fld id="{999192DF-C6F3-4255-80F8-635C43FA9503}" type="slidenum">
              <a:rPr lang="en-US" smtClean="0"/>
              <a:t>6</a:t>
            </a:fld>
            <a:endParaRPr lang="en-US"/>
          </a:p>
        </p:txBody>
      </p:sp>
    </p:spTree>
    <p:extLst>
      <p:ext uri="{BB962C8B-B14F-4D97-AF65-F5344CB8AC3E}">
        <p14:creationId xmlns:p14="http://schemas.microsoft.com/office/powerpoint/2010/main" val="2342694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53BC894-B87F-4FFD-BD16-623017EDD44A}" type="slidenum">
              <a:rPr lang="en-US" smtClean="0"/>
              <a:t>7</a:t>
            </a:fld>
            <a:endParaRPr lang="en-US"/>
          </a:p>
        </p:txBody>
      </p:sp>
      <p:sp>
        <p:nvSpPr>
          <p:cNvPr id="6" name="Notes Placeholder 5">
            <a:extLst>
              <a:ext uri="{FF2B5EF4-FFF2-40B4-BE49-F238E27FC236}">
                <a16:creationId xmlns:a16="http://schemas.microsoft.com/office/drawing/2014/main" id="{76608B54-598C-484C-88F7-B71D5323D8F8}"/>
              </a:ext>
            </a:extLst>
          </p:cNvPr>
          <p:cNvSpPr>
            <a:spLocks noGrp="1"/>
          </p:cNvSpPr>
          <p:nvPr>
            <p:ph type="body" sz="quarter" idx="3"/>
          </p:nvPr>
        </p:nvSpPr>
        <p:spPr/>
        <p:txBody>
          <a:bodyPr/>
          <a:lstStyle/>
          <a:p>
            <a:r>
              <a:rPr lang="en-US" dirty="0"/>
              <a:t>Our data is our past and our future. We have large data assets that need modernization and with new tools we can turn over a century of ground </a:t>
            </a:r>
            <a:r>
              <a:rPr lang="en-US" dirty="0" err="1"/>
              <a:t>truthed</a:t>
            </a:r>
            <a:r>
              <a:rPr lang="en-US" dirty="0"/>
              <a:t> data and new high-quality big-data into something more - a vast collection of fresh, granular, science-based geospatial information for critical national needs such as climate change and dynamic soils. </a:t>
            </a:r>
          </a:p>
          <a:p>
            <a:endParaRPr lang="en-US" dirty="0"/>
          </a:p>
          <a:p>
            <a:r>
              <a:rPr lang="en-US" sz="1200" b="0" i="0" u="none" strike="noStrike" baseline="0" dirty="0">
                <a:solidFill>
                  <a:srgbClr val="221E1F"/>
                </a:solidFill>
                <a:latin typeface="Calibri" panose="020F0502020204030204" pitchFamily="34" charset="0"/>
              </a:rPr>
              <a:t>The DSP Hub includes high-performance geospatial modeling with specialized software such as PostgreSQL, PostGIS, SAGA and R Studio Server. This high-resolution terrain analysis enables science-based estimates of the impact of conservation practices on soil properties, such as soil carbon and other environmental benefits to prioritize, evaluate, and improve the conservation program delivery. </a:t>
            </a:r>
            <a:endParaRPr lang="en-US" dirty="0"/>
          </a:p>
          <a:p>
            <a:endParaRPr lang="en-US" dirty="0"/>
          </a:p>
        </p:txBody>
      </p:sp>
    </p:spTree>
    <p:extLst>
      <p:ext uri="{BB962C8B-B14F-4D97-AF65-F5344CB8AC3E}">
        <p14:creationId xmlns:p14="http://schemas.microsoft.com/office/powerpoint/2010/main" val="3377502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Georgia" panose="02040502050405020303" pitchFamily="18" charset="0"/>
              </a:rPr>
              <a:t>It is an exciting time to be with NRCS as we are making excellent progress toward achieving our vision of once again becoming the best technical, science-based, planning organization across the land.  </a:t>
            </a:r>
            <a:endParaRPr lang="en-US" sz="1600" dirty="0">
              <a:effectLst/>
              <a:latin typeface="Calibri" panose="020F0502020204030204" pitchFamily="34" charset="0"/>
            </a:endParaRPr>
          </a:p>
          <a:p>
            <a:pPr marL="0" marR="0">
              <a:spcBef>
                <a:spcPts val="0"/>
              </a:spcBef>
              <a:spcAft>
                <a:spcPts val="0"/>
              </a:spcAft>
            </a:pPr>
            <a:endParaRPr lang="en-US" sz="1600" b="0" dirty="0"/>
          </a:p>
          <a:p>
            <a:pPr marL="0" marR="0" lvl="0" indent="0" algn="l" defTabSz="914400" rtl="0" eaLnBrk="1" fontAlgn="auto" latinLnBrk="0" hangingPunct="1">
              <a:lnSpc>
                <a:spcPct val="107000"/>
              </a:lnSpc>
              <a:spcBef>
                <a:spcPts val="0"/>
              </a:spcBef>
              <a:spcAft>
                <a:spcPts val="800"/>
              </a:spcAft>
              <a:buClrTx/>
              <a:buSzTx/>
              <a:buFontTx/>
              <a:buNone/>
              <a:tabLst/>
              <a:defRPr/>
            </a:pPr>
            <a:r>
              <a:rPr lang="en-US" sz="1600" b="0" i="0" u="none" strike="noStrike" baseline="0" dirty="0">
                <a:solidFill>
                  <a:srgbClr val="221E1F"/>
                </a:solidFill>
                <a:latin typeface="Calibri" panose="020F0502020204030204" pitchFamily="34" charset="0"/>
              </a:rPr>
              <a:t>The hub expands USDA capacity to model and report on soil properties that change with conservation management. It will empower the collection, storage, and delivery of data related to dynamic soil properties and conservation management. The Hub will link soil and conservation databases, providing the ability to assess outcomes in conservation programs by accessing otherwise siloed data and models across Agency divisions </a:t>
            </a:r>
          </a:p>
          <a:p>
            <a:pPr algn="l"/>
            <a:endParaRPr lang="en-US" sz="1600" b="0" i="0" u="none" strike="noStrike" baseline="0" dirty="0">
              <a:solidFill>
                <a:srgbClr val="000000"/>
              </a:solidFill>
              <a:latin typeface="Calibri" panose="020F0502020204030204" pitchFamily="34" charset="0"/>
            </a:endParaRPr>
          </a:p>
          <a:p>
            <a:r>
              <a:rPr lang="en-US" sz="1600" b="0" i="0" u="none" strike="noStrike" baseline="0" dirty="0">
                <a:solidFill>
                  <a:srgbClr val="221E1F"/>
                </a:solidFill>
                <a:latin typeface="Calibri" panose="020F0502020204030204" pitchFamily="34" charset="0"/>
              </a:rPr>
              <a:t>“Effects of conservation practices on soil properties” is another way to say, “environmental benefits” or “outcomes of conservation practices.” </a:t>
            </a:r>
          </a:p>
          <a:p>
            <a:r>
              <a:rPr lang="en-US" sz="1600" b="0" i="0" u="none" strike="noStrike" baseline="0" dirty="0">
                <a:solidFill>
                  <a:srgbClr val="221E1F"/>
                </a:solidFill>
                <a:latin typeface="Calibri" panose="020F0502020204030204" pitchFamily="34" charset="0"/>
              </a:rPr>
              <a:t>• The DSP Hub is a feed to the CD/CART “Advanced Benefits Services.” </a:t>
            </a:r>
          </a:p>
          <a:p>
            <a:r>
              <a:rPr lang="en-US" sz="1600" b="0" i="0" u="none" strike="noStrike" baseline="0" dirty="0">
                <a:solidFill>
                  <a:srgbClr val="221E1F"/>
                </a:solidFill>
                <a:latin typeface="Calibri" panose="020F0502020204030204" pitchFamily="34" charset="0"/>
              </a:rPr>
              <a:t>• The DSH Hub will establish data standards and a peer review process to embed a science-based foundation into conservation program and practice evaluation. </a:t>
            </a:r>
          </a:p>
          <a:p>
            <a:r>
              <a:rPr lang="en-US" sz="1600" b="0" i="0" u="none" strike="noStrike" baseline="0" dirty="0">
                <a:solidFill>
                  <a:srgbClr val="221E1F"/>
                </a:solidFill>
                <a:latin typeface="Calibri" panose="020F0502020204030204" pitchFamily="34" charset="0"/>
              </a:rPr>
              <a:t>• Science, statistics, and careful data structuring, data stewardship, and model integration will provide high-quality, defensible (i.e., authoritative) estimates of environmental benefits. </a:t>
            </a:r>
          </a:p>
          <a:p>
            <a:pPr marL="0" marR="0">
              <a:spcBef>
                <a:spcPts val="0"/>
              </a:spcBef>
              <a:spcAft>
                <a:spcPts val="0"/>
              </a:spcAft>
            </a:pPr>
            <a:endParaRPr lang="en-US" sz="1600" b="0" dirty="0"/>
          </a:p>
        </p:txBody>
      </p:sp>
      <p:sp>
        <p:nvSpPr>
          <p:cNvPr id="4" name="Slide Number Placeholder 3"/>
          <p:cNvSpPr>
            <a:spLocks noGrp="1"/>
          </p:cNvSpPr>
          <p:nvPr>
            <p:ph type="sldNum" sz="quarter" idx="5"/>
          </p:nvPr>
        </p:nvSpPr>
        <p:spPr/>
        <p:txBody>
          <a:bodyPr/>
          <a:lstStyle/>
          <a:p>
            <a:fld id="{753BC894-B87F-4FFD-BD16-623017EDD44A}" type="slidenum">
              <a:rPr lang="en-US" smtClean="0"/>
              <a:t>8</a:t>
            </a:fld>
            <a:endParaRPr lang="en-US"/>
          </a:p>
        </p:txBody>
      </p:sp>
    </p:spTree>
    <p:extLst>
      <p:ext uri="{BB962C8B-B14F-4D97-AF65-F5344CB8AC3E}">
        <p14:creationId xmlns:p14="http://schemas.microsoft.com/office/powerpoint/2010/main" val="247048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Dynamic Soils Hub is the pinnacle of versatility and innovation, designed for both coders and non-coders alike. Its adaptable, flexible structure offers multiple entry points, accommodating ever-evolving needs. By linking various applications, it accelerates data aggregation, indexing, and metadata generation, making it possible to save and share queries, R and Python scripts, and models effortlessly. The hub's drag-and-drop functionality and no-code approach are game-changers, allowing quick mockup creation without deep programming knowledge. This transparency and efficiency extend through the entire machine learning pipeline, empowering soil and data scientists to refine their models with ease. The Dynamic Soils Hub also ensures compliance with the Geospatial Data Act and the Evidence Act, making data accessible and usable. It’s more than a tool; it's a revolution in conservation science, saving time, eliminating pain points, and pushing the boundaries of what's possible. With this Hub, we are not just meeting the future; we are shaping it.</a:t>
            </a:r>
          </a:p>
          <a:p>
            <a:endParaRPr lang="en-US"/>
          </a:p>
        </p:txBody>
      </p:sp>
      <p:sp>
        <p:nvSpPr>
          <p:cNvPr id="4" name="Slide Number Placeholder 3"/>
          <p:cNvSpPr>
            <a:spLocks noGrp="1"/>
          </p:cNvSpPr>
          <p:nvPr>
            <p:ph type="sldNum" sz="quarter" idx="5"/>
          </p:nvPr>
        </p:nvSpPr>
        <p:spPr/>
        <p:txBody>
          <a:bodyPr/>
          <a:lstStyle/>
          <a:p>
            <a:fld id="{999192DF-C6F3-4255-80F8-635C43FA9503}" type="slidenum">
              <a:rPr lang="en-US" smtClean="0"/>
              <a:t>9</a:t>
            </a:fld>
            <a:endParaRPr lang="en-US"/>
          </a:p>
        </p:txBody>
      </p:sp>
    </p:spTree>
    <p:extLst>
      <p:ext uri="{BB962C8B-B14F-4D97-AF65-F5344CB8AC3E}">
        <p14:creationId xmlns:p14="http://schemas.microsoft.com/office/powerpoint/2010/main" val="376079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FF3E-779D-F1FE-4CD9-3025FA9EC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A5C131-FAA6-A14F-FC29-3F78C282AE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9CEA12-5F6E-F2EE-380C-6FC742273059}"/>
              </a:ext>
            </a:extLst>
          </p:cNvPr>
          <p:cNvSpPr>
            <a:spLocks noGrp="1"/>
          </p:cNvSpPr>
          <p:nvPr>
            <p:ph type="dt" sz="half" idx="10"/>
          </p:nvPr>
        </p:nvSpPr>
        <p:spPr/>
        <p:txBody>
          <a:bodyPr/>
          <a:lstStyle/>
          <a:p>
            <a:fld id="{25E9CF16-DF15-46F8-93C5-660E7DA6F1E9}" type="datetimeFigureOut">
              <a:rPr lang="en-US" smtClean="0"/>
              <a:t>3/4/2025</a:t>
            </a:fld>
            <a:endParaRPr lang="en-US"/>
          </a:p>
        </p:txBody>
      </p:sp>
      <p:sp>
        <p:nvSpPr>
          <p:cNvPr id="5" name="Footer Placeholder 4">
            <a:extLst>
              <a:ext uri="{FF2B5EF4-FFF2-40B4-BE49-F238E27FC236}">
                <a16:creationId xmlns:a16="http://schemas.microsoft.com/office/drawing/2014/main" id="{3CBB4B98-3C4A-07BF-3B75-0541126978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CF01A-5824-168E-9A9E-A90600559027}"/>
              </a:ext>
            </a:extLst>
          </p:cNvPr>
          <p:cNvSpPr>
            <a:spLocks noGrp="1"/>
          </p:cNvSpPr>
          <p:nvPr>
            <p:ph type="sldNum" sz="quarter" idx="12"/>
          </p:nvPr>
        </p:nvSpPr>
        <p:spPr/>
        <p:txBody>
          <a:bodyPr/>
          <a:lstStyle/>
          <a:p>
            <a:fld id="{126990C6-2423-4B7B-BEEB-5EED191E21AD}" type="slidenum">
              <a:rPr lang="en-US" smtClean="0"/>
              <a:t>‹#›</a:t>
            </a:fld>
            <a:endParaRPr lang="en-US"/>
          </a:p>
        </p:txBody>
      </p:sp>
    </p:spTree>
    <p:extLst>
      <p:ext uri="{BB962C8B-B14F-4D97-AF65-F5344CB8AC3E}">
        <p14:creationId xmlns:p14="http://schemas.microsoft.com/office/powerpoint/2010/main" val="3837344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8FD4-8ABB-71C1-042B-F40266AD9B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85CEB7-4585-10E6-B0DC-DCAF8B6CD4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692653-CFF7-65A1-9965-92EC75B3D4F2}"/>
              </a:ext>
            </a:extLst>
          </p:cNvPr>
          <p:cNvSpPr>
            <a:spLocks noGrp="1"/>
          </p:cNvSpPr>
          <p:nvPr>
            <p:ph type="dt" sz="half" idx="10"/>
          </p:nvPr>
        </p:nvSpPr>
        <p:spPr/>
        <p:txBody>
          <a:bodyPr/>
          <a:lstStyle/>
          <a:p>
            <a:fld id="{25E9CF16-DF15-46F8-93C5-660E7DA6F1E9}" type="datetimeFigureOut">
              <a:rPr lang="en-US" smtClean="0"/>
              <a:t>3/4/2025</a:t>
            </a:fld>
            <a:endParaRPr lang="en-US"/>
          </a:p>
        </p:txBody>
      </p:sp>
      <p:sp>
        <p:nvSpPr>
          <p:cNvPr id="5" name="Footer Placeholder 4">
            <a:extLst>
              <a:ext uri="{FF2B5EF4-FFF2-40B4-BE49-F238E27FC236}">
                <a16:creationId xmlns:a16="http://schemas.microsoft.com/office/drawing/2014/main" id="{A32E3851-EC90-3617-C017-750CF6F6AF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1EFAA-36D4-51E9-7626-7C12C5302285}"/>
              </a:ext>
            </a:extLst>
          </p:cNvPr>
          <p:cNvSpPr>
            <a:spLocks noGrp="1"/>
          </p:cNvSpPr>
          <p:nvPr>
            <p:ph type="sldNum" sz="quarter" idx="12"/>
          </p:nvPr>
        </p:nvSpPr>
        <p:spPr/>
        <p:txBody>
          <a:bodyPr/>
          <a:lstStyle/>
          <a:p>
            <a:fld id="{126990C6-2423-4B7B-BEEB-5EED191E21AD}" type="slidenum">
              <a:rPr lang="en-US" smtClean="0"/>
              <a:t>‹#›</a:t>
            </a:fld>
            <a:endParaRPr lang="en-US"/>
          </a:p>
        </p:txBody>
      </p:sp>
    </p:spTree>
    <p:extLst>
      <p:ext uri="{BB962C8B-B14F-4D97-AF65-F5344CB8AC3E}">
        <p14:creationId xmlns:p14="http://schemas.microsoft.com/office/powerpoint/2010/main" val="671207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07C8E4-21C8-9791-2974-1EB87D0856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A7C08D-B8D0-4F04-89FD-71EF6840D0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92E8E-CE18-7D37-5FDF-E0355C8E7753}"/>
              </a:ext>
            </a:extLst>
          </p:cNvPr>
          <p:cNvSpPr>
            <a:spLocks noGrp="1"/>
          </p:cNvSpPr>
          <p:nvPr>
            <p:ph type="dt" sz="half" idx="10"/>
          </p:nvPr>
        </p:nvSpPr>
        <p:spPr/>
        <p:txBody>
          <a:bodyPr/>
          <a:lstStyle/>
          <a:p>
            <a:fld id="{25E9CF16-DF15-46F8-93C5-660E7DA6F1E9}" type="datetimeFigureOut">
              <a:rPr lang="en-US" smtClean="0"/>
              <a:t>3/4/2025</a:t>
            </a:fld>
            <a:endParaRPr lang="en-US"/>
          </a:p>
        </p:txBody>
      </p:sp>
      <p:sp>
        <p:nvSpPr>
          <p:cNvPr id="5" name="Footer Placeholder 4">
            <a:extLst>
              <a:ext uri="{FF2B5EF4-FFF2-40B4-BE49-F238E27FC236}">
                <a16:creationId xmlns:a16="http://schemas.microsoft.com/office/drawing/2014/main" id="{B83DB1A8-4067-E7D4-CF65-8C6996206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8417B-B99F-2623-BE76-1E70CFAE8C85}"/>
              </a:ext>
            </a:extLst>
          </p:cNvPr>
          <p:cNvSpPr>
            <a:spLocks noGrp="1"/>
          </p:cNvSpPr>
          <p:nvPr>
            <p:ph type="sldNum" sz="quarter" idx="12"/>
          </p:nvPr>
        </p:nvSpPr>
        <p:spPr/>
        <p:txBody>
          <a:bodyPr/>
          <a:lstStyle/>
          <a:p>
            <a:fld id="{126990C6-2423-4B7B-BEEB-5EED191E21AD}" type="slidenum">
              <a:rPr lang="en-US" smtClean="0"/>
              <a:t>‹#›</a:t>
            </a:fld>
            <a:endParaRPr lang="en-US"/>
          </a:p>
        </p:txBody>
      </p:sp>
    </p:spTree>
    <p:extLst>
      <p:ext uri="{BB962C8B-B14F-4D97-AF65-F5344CB8AC3E}">
        <p14:creationId xmlns:p14="http://schemas.microsoft.com/office/powerpoint/2010/main" val="3499337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userDrawn="1">
  <p:cSld name="1_Blank">
    <p:spTree>
      <p:nvGrpSpPr>
        <p:cNvPr id="1" name="Shape 130"/>
        <p:cNvGrpSpPr/>
        <p:nvPr/>
      </p:nvGrpSpPr>
      <p:grpSpPr>
        <a:xfrm>
          <a:off x="0" y="0"/>
          <a:ext cx="0" cy="0"/>
          <a:chOff x="0" y="0"/>
          <a:chExt cx="0" cy="0"/>
        </a:xfrm>
      </p:grpSpPr>
      <p:sp>
        <p:nvSpPr>
          <p:cNvPr id="6" name="Rectangle 5">
            <a:extLst>
              <a:ext uri="{FF2B5EF4-FFF2-40B4-BE49-F238E27FC236}">
                <a16:creationId xmlns:a16="http://schemas.microsoft.com/office/drawing/2014/main" id="{90D89B9B-A5B2-1783-E9D3-91B01DE406FB}"/>
              </a:ext>
            </a:extLst>
          </p:cNvPr>
          <p:cNvSpPr/>
          <p:nvPr userDrawn="1"/>
        </p:nvSpPr>
        <p:spPr>
          <a:xfrm>
            <a:off x="0" y="0"/>
            <a:ext cx="12191999" cy="952544"/>
          </a:xfrm>
          <a:prstGeom prst="rect">
            <a:avLst/>
          </a:prstGeom>
          <a:solidFill>
            <a:srgbClr val="1C56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5">
            <a:extLst>
              <a:ext uri="{FF2B5EF4-FFF2-40B4-BE49-F238E27FC236}">
                <a16:creationId xmlns:a16="http://schemas.microsoft.com/office/drawing/2014/main" id="{2A41CE82-1448-9187-E708-6B3AD275D39D}"/>
              </a:ext>
            </a:extLst>
          </p:cNvPr>
          <p:cNvSpPr>
            <a:spLocks noGrp="1"/>
          </p:cNvSpPr>
          <p:nvPr>
            <p:ph type="ftr" sz="quarter" idx="3"/>
          </p:nvPr>
        </p:nvSpPr>
        <p:spPr>
          <a:xfrm>
            <a:off x="8233778" y="6276522"/>
            <a:ext cx="2788082" cy="365125"/>
          </a:xfrm>
          <a:prstGeom prst="rect">
            <a:avLst/>
          </a:prstGeom>
        </p:spPr>
        <p:txBody>
          <a:bodyPr vert="horz" lIns="91440" tIns="45720" rIns="91440" bIns="45720" rtlCol="0" anchor="ctr"/>
          <a:lstStyle>
            <a:lvl1pPr algn="r">
              <a:defRPr sz="1200" b="1" i="0">
                <a:solidFill>
                  <a:schemeClr val="tx1"/>
                </a:solidFill>
                <a:latin typeface="Source Sans Pro Semibold" panose="020B0503030403020204" pitchFamily="34" charset="0"/>
              </a:defRPr>
            </a:lvl1pPr>
          </a:lstStyle>
          <a:p>
            <a:r>
              <a:rPr lang="en-US">
                <a:solidFill>
                  <a:srgbClr val="2B5CA0"/>
                </a:solidFill>
                <a:effectLst>
                  <a:outerShdw blurRad="38100" dist="38100" dir="2700000" algn="tl">
                    <a:srgbClr val="000000">
                      <a:alpha val="43137"/>
                    </a:srgbClr>
                  </a:outerShdw>
                </a:effectLst>
              </a:rPr>
              <a:t>The Hub</a:t>
            </a:r>
          </a:p>
          <a:p>
            <a:endParaRPr lang="en-US"/>
          </a:p>
        </p:txBody>
      </p:sp>
      <p:sp>
        <p:nvSpPr>
          <p:cNvPr id="16" name="Slide Number Placeholder 11">
            <a:extLst>
              <a:ext uri="{FF2B5EF4-FFF2-40B4-BE49-F238E27FC236}">
                <a16:creationId xmlns:a16="http://schemas.microsoft.com/office/drawing/2014/main" id="{0BA24DED-9C06-BDCA-4B85-2BCECD54FDCA}"/>
              </a:ext>
            </a:extLst>
          </p:cNvPr>
          <p:cNvSpPr>
            <a:spLocks noGrp="1"/>
          </p:cNvSpPr>
          <p:nvPr>
            <p:ph type="sldNum" sz="quarter" idx="4"/>
          </p:nvPr>
        </p:nvSpPr>
        <p:spPr>
          <a:xfrm>
            <a:off x="11311003" y="6276522"/>
            <a:ext cx="593942" cy="365125"/>
          </a:xfrm>
          <a:prstGeom prst="rect">
            <a:avLst/>
          </a:prstGeom>
        </p:spPr>
        <p:txBody>
          <a:bodyPr vert="horz" lIns="91440" tIns="45720" rIns="91440" bIns="45720" rtlCol="0" anchor="ctr"/>
          <a:lstStyle>
            <a:lvl1pPr algn="r">
              <a:defRPr sz="1200" b="1" i="0">
                <a:solidFill>
                  <a:schemeClr val="tx1"/>
                </a:solidFill>
                <a:latin typeface="Source Sans Pro Semibold" panose="020B0503030403020204" pitchFamily="34" charset="0"/>
              </a:defRPr>
            </a:lvl1pPr>
          </a:lstStyle>
          <a:p>
            <a:fld id="{9962ACD2-DAA1-7442-828C-3B60AF0AD349}" type="slidenum">
              <a:rPr lang="en-US"/>
              <a:pPr/>
              <a:t>‹#›</a:t>
            </a:fld>
            <a:endParaRPr lang="en-US"/>
          </a:p>
        </p:txBody>
      </p:sp>
      <p:cxnSp>
        <p:nvCxnSpPr>
          <p:cNvPr id="2" name="Straight Connector 1">
            <a:extLst>
              <a:ext uri="{FF2B5EF4-FFF2-40B4-BE49-F238E27FC236}">
                <a16:creationId xmlns:a16="http://schemas.microsoft.com/office/drawing/2014/main" id="{AB2B7F86-609D-C07F-30A4-F46E39EE7ED3}"/>
              </a:ext>
            </a:extLst>
          </p:cNvPr>
          <p:cNvCxnSpPr/>
          <p:nvPr userDrawn="1"/>
        </p:nvCxnSpPr>
        <p:spPr>
          <a:xfrm>
            <a:off x="0" y="952546"/>
            <a:ext cx="12198096" cy="0"/>
          </a:xfrm>
          <a:prstGeom prst="line">
            <a:avLst/>
          </a:prstGeom>
          <a:ln w="12700">
            <a:solidFill>
              <a:srgbClr val="236430"/>
            </a:solidFill>
          </a:ln>
        </p:spPr>
        <p:style>
          <a:lnRef idx="1">
            <a:schemeClr val="accent1"/>
          </a:lnRef>
          <a:fillRef idx="0">
            <a:schemeClr val="accent1"/>
          </a:fillRef>
          <a:effectRef idx="0">
            <a:schemeClr val="accent1"/>
          </a:effectRef>
          <a:fontRef idx="minor">
            <a:schemeClr val="tx1"/>
          </a:fontRef>
        </p:style>
      </p:cxnSp>
      <p:sp>
        <p:nvSpPr>
          <p:cNvPr id="3" name="Title 24">
            <a:extLst>
              <a:ext uri="{FF2B5EF4-FFF2-40B4-BE49-F238E27FC236}">
                <a16:creationId xmlns:a16="http://schemas.microsoft.com/office/drawing/2014/main" id="{91253126-B333-0BED-4A16-917C7E7EF117}"/>
              </a:ext>
            </a:extLst>
          </p:cNvPr>
          <p:cNvSpPr>
            <a:spLocks noGrp="1"/>
          </p:cNvSpPr>
          <p:nvPr>
            <p:ph type="title"/>
          </p:nvPr>
        </p:nvSpPr>
        <p:spPr>
          <a:xfrm>
            <a:off x="457200" y="222586"/>
            <a:ext cx="6074512" cy="548640"/>
          </a:xfrm>
        </p:spPr>
        <p:txBody>
          <a:bodyPr/>
          <a:lstStyle>
            <a:lvl1pPr>
              <a:defRPr>
                <a:solidFill>
                  <a:schemeClr val="bg1"/>
                </a:solidFill>
              </a:defRPr>
            </a:lvl1pPr>
          </a:lstStyle>
          <a:p>
            <a:r>
              <a:rPr lang="en-US"/>
              <a:t>Click to edit Master title style</a:t>
            </a:r>
          </a:p>
        </p:txBody>
      </p:sp>
      <p:sp>
        <p:nvSpPr>
          <p:cNvPr id="5" name="TextBox 4">
            <a:extLst>
              <a:ext uri="{FF2B5EF4-FFF2-40B4-BE49-F238E27FC236}">
                <a16:creationId xmlns:a16="http://schemas.microsoft.com/office/drawing/2014/main" id="{CB5246B6-8F93-5B36-0E6B-C162E77D4221}"/>
              </a:ext>
            </a:extLst>
          </p:cNvPr>
          <p:cNvSpPr txBox="1"/>
          <p:nvPr userDrawn="1"/>
        </p:nvSpPr>
        <p:spPr>
          <a:xfrm>
            <a:off x="7124829" y="263814"/>
            <a:ext cx="4168878" cy="382092"/>
          </a:xfrm>
          <a:prstGeom prst="rect">
            <a:avLst/>
          </a:prstGeom>
          <a:noFill/>
        </p:spPr>
        <p:txBody>
          <a:bodyPr wrap="square" tIns="0" bIns="0" rtlCol="0">
            <a:noAutofit/>
          </a:bodyPr>
          <a:lstStyle/>
          <a:p>
            <a:pPr algn="r"/>
            <a:r>
              <a:rPr lang="en-US" sz="1600">
                <a:solidFill>
                  <a:schemeClr val="bg1"/>
                </a:solidFill>
                <a:latin typeface="Source Sans Pro" panose="020B0503030403020204" pitchFamily="34" charset="0"/>
                <a:ea typeface="Source Sans Pro" panose="020B0503030403020204" pitchFamily="34" charset="0"/>
              </a:rPr>
              <a:t>Dynamic Soils Hub</a:t>
            </a:r>
            <a:endParaRPr lang="en-US" sz="900">
              <a:solidFill>
                <a:schemeClr val="bg1"/>
              </a:solidFill>
              <a:latin typeface="Source Sans Pro" panose="020B0503030403020204" pitchFamily="34" charset="0"/>
              <a:ea typeface="Source Sans Pro" panose="020B0503030403020204" pitchFamily="34" charset="0"/>
            </a:endParaRPr>
          </a:p>
        </p:txBody>
      </p:sp>
      <p:pic>
        <p:nvPicPr>
          <p:cNvPr id="7" name="Picture 4">
            <a:extLst>
              <a:ext uri="{FF2B5EF4-FFF2-40B4-BE49-F238E27FC236}">
                <a16:creationId xmlns:a16="http://schemas.microsoft.com/office/drawing/2014/main" id="{830F54EB-0B1D-3C7D-15E2-232B43B6957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380394" y="278632"/>
            <a:ext cx="535109" cy="364847"/>
          </a:xfrm>
          <a:prstGeom prst="rect">
            <a:avLst/>
          </a:prstGeom>
        </p:spPr>
      </p:pic>
    </p:spTree>
    <p:extLst>
      <p:ext uri="{BB962C8B-B14F-4D97-AF65-F5344CB8AC3E}">
        <p14:creationId xmlns:p14="http://schemas.microsoft.com/office/powerpoint/2010/main" val="1721801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USDA Right Thir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F8D271B-E303-B26E-D99C-3B0BEF518DB1}"/>
              </a:ext>
            </a:extLst>
          </p:cNvPr>
          <p:cNvSpPr/>
          <p:nvPr userDrawn="1"/>
        </p:nvSpPr>
        <p:spPr>
          <a:xfrm>
            <a:off x="8064078" y="-1"/>
            <a:ext cx="4121063" cy="6858000"/>
          </a:xfrm>
          <a:prstGeom prst="rect">
            <a:avLst/>
          </a:prstGeom>
          <a:solidFill>
            <a:srgbClr val="1C56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a:extLst>
              <a:ext uri="{FF2B5EF4-FFF2-40B4-BE49-F238E27FC236}">
                <a16:creationId xmlns:a16="http://schemas.microsoft.com/office/drawing/2014/main" id="{9CD7D7F4-F05F-78BA-7816-2B50A674F08F}"/>
              </a:ext>
            </a:extLst>
          </p:cNvPr>
          <p:cNvCxnSpPr/>
          <p:nvPr userDrawn="1"/>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9C306EA9-A215-5C8B-CF0D-EF56D8FDD0AF}"/>
              </a:ext>
            </a:extLst>
          </p:cNvPr>
          <p:cNvSpPr>
            <a:spLocks noGrp="1"/>
          </p:cNvSpPr>
          <p:nvPr>
            <p:ph type="body" sz="quarter" idx="23"/>
          </p:nvPr>
        </p:nvSpPr>
        <p:spPr>
          <a:xfrm>
            <a:off x="476250" y="1357106"/>
            <a:ext cx="7132864" cy="4548343"/>
          </a:xfrm>
          <a:ln>
            <a:noFill/>
          </a:ln>
        </p:spPr>
        <p:txBody>
          <a:bodyPr>
            <a:normAutofit/>
          </a:bodyPr>
          <a:lstStyle>
            <a:lvl1pPr marL="101600" indent="0">
              <a:buFontTx/>
              <a:buNone/>
              <a:defRPr sz="1800">
                <a:solidFill>
                  <a:srgbClr val="2F2C2A"/>
                </a:solidFill>
              </a:defRPr>
            </a:lvl1pPr>
            <a:lvl2pPr marL="558800" indent="0">
              <a:buFontTx/>
              <a:buNone/>
              <a:defRPr sz="1800">
                <a:solidFill>
                  <a:srgbClr val="2F2C2A"/>
                </a:solidFill>
              </a:defRPr>
            </a:lvl2pPr>
            <a:lvl3pPr marL="1016000" indent="0">
              <a:buFontTx/>
              <a:buNone/>
              <a:defRPr sz="1800">
                <a:solidFill>
                  <a:srgbClr val="2F2C2A"/>
                </a:solidFill>
              </a:defRPr>
            </a:lvl3pPr>
            <a:lvl4pPr marL="1473200" indent="0">
              <a:buFontTx/>
              <a:buNone/>
              <a:defRPr sz="1800">
                <a:solidFill>
                  <a:srgbClr val="2F2C2A"/>
                </a:solidFill>
              </a:defRPr>
            </a:lvl4pPr>
            <a:lvl5pPr marL="1930400" indent="0">
              <a:buFontTx/>
              <a:buNone/>
              <a:defRPr sz="1800">
                <a:solidFill>
                  <a:srgbClr val="2F2C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24">
            <a:extLst>
              <a:ext uri="{FF2B5EF4-FFF2-40B4-BE49-F238E27FC236}">
                <a16:creationId xmlns:a16="http://schemas.microsoft.com/office/drawing/2014/main" id="{75CEFD0F-C05B-FE27-F465-4CCA625B1E25}"/>
              </a:ext>
            </a:extLst>
          </p:cNvPr>
          <p:cNvSpPr>
            <a:spLocks noGrp="1"/>
          </p:cNvSpPr>
          <p:nvPr>
            <p:ph type="title"/>
          </p:nvPr>
        </p:nvSpPr>
        <p:spPr>
          <a:xfrm>
            <a:off x="457200" y="222586"/>
            <a:ext cx="7151914" cy="548640"/>
          </a:xfrm>
        </p:spPr>
        <p:txBody>
          <a:bodyPr/>
          <a:lstStyle>
            <a:lvl1pPr>
              <a:defRPr>
                <a:solidFill>
                  <a:srgbClr val="2F2C2A"/>
                </a:solidFill>
              </a:defRPr>
            </a:lvl1pPr>
          </a:lstStyle>
          <a:p>
            <a:r>
              <a:rPr lang="en-US"/>
              <a:t>Click to edit Master title style</a:t>
            </a:r>
          </a:p>
        </p:txBody>
      </p:sp>
      <p:sp>
        <p:nvSpPr>
          <p:cNvPr id="27" name="Content Placeholder 26">
            <a:extLst>
              <a:ext uri="{FF2B5EF4-FFF2-40B4-BE49-F238E27FC236}">
                <a16:creationId xmlns:a16="http://schemas.microsoft.com/office/drawing/2014/main" id="{64F94C63-7A70-775C-9E01-B9EEC346DFD9}"/>
              </a:ext>
            </a:extLst>
          </p:cNvPr>
          <p:cNvSpPr>
            <a:spLocks noGrp="1"/>
          </p:cNvSpPr>
          <p:nvPr>
            <p:ph sz="quarter" idx="24"/>
          </p:nvPr>
        </p:nvSpPr>
        <p:spPr>
          <a:xfrm>
            <a:off x="8458199" y="1357106"/>
            <a:ext cx="3143339" cy="4548343"/>
          </a:xfrm>
        </p:spPr>
        <p:txBody>
          <a:bodyPr>
            <a:normAutofit/>
          </a:bodyPr>
          <a:lstStyle>
            <a:lvl1pPr>
              <a:buClr>
                <a:schemeClr val="bg1"/>
              </a:buClr>
              <a:buSzPct val="100000"/>
              <a:defRPr sz="1800">
                <a:solidFill>
                  <a:schemeClr val="bg1"/>
                </a:solidFill>
              </a:defRPr>
            </a:lvl1pPr>
            <a:lvl2pPr>
              <a:buClr>
                <a:schemeClr val="bg1"/>
              </a:buClr>
              <a:buSzPct val="100000"/>
              <a:defRPr sz="1800">
                <a:solidFill>
                  <a:schemeClr val="bg1"/>
                </a:solidFill>
              </a:defRPr>
            </a:lvl2pPr>
            <a:lvl3pPr>
              <a:buClr>
                <a:schemeClr val="bg1"/>
              </a:buClr>
              <a:buSzPct val="100000"/>
              <a:defRPr sz="1800">
                <a:solidFill>
                  <a:schemeClr val="bg1"/>
                </a:solidFill>
              </a:defRPr>
            </a:lvl3pPr>
            <a:lvl4pPr>
              <a:buClr>
                <a:schemeClr val="bg1"/>
              </a:buClr>
              <a:buSzPct val="100000"/>
              <a:defRPr sz="1800">
                <a:solidFill>
                  <a:schemeClr val="bg1"/>
                </a:solidFill>
              </a:defRPr>
            </a:lvl4pPr>
            <a:lvl5pPr>
              <a:buClr>
                <a:schemeClr val="bg1"/>
              </a:buClr>
              <a:buSzPct val="100000"/>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Footer Placeholder 5">
            <a:extLst>
              <a:ext uri="{FF2B5EF4-FFF2-40B4-BE49-F238E27FC236}">
                <a16:creationId xmlns:a16="http://schemas.microsoft.com/office/drawing/2014/main" id="{23D7E536-3EA1-6B42-6F00-DF0B586BFAFA}"/>
              </a:ext>
            </a:extLst>
          </p:cNvPr>
          <p:cNvSpPr>
            <a:spLocks noGrp="1"/>
          </p:cNvSpPr>
          <p:nvPr>
            <p:ph type="ftr" sz="quarter" idx="3"/>
          </p:nvPr>
        </p:nvSpPr>
        <p:spPr>
          <a:xfrm>
            <a:off x="8233778" y="6276522"/>
            <a:ext cx="2788082" cy="365125"/>
          </a:xfrm>
          <a:prstGeom prst="rect">
            <a:avLst/>
          </a:prstGeom>
        </p:spPr>
        <p:txBody>
          <a:bodyPr vert="horz" lIns="91440" tIns="45720" rIns="91440" bIns="45720" rtlCol="0" anchor="ctr"/>
          <a:lstStyle>
            <a:lvl1pPr algn="r">
              <a:defRPr sz="1200" b="1" i="0">
                <a:solidFill>
                  <a:schemeClr val="bg1"/>
                </a:solidFill>
                <a:latin typeface="Source Sans Pro Semibold" panose="020B0503030403020204" pitchFamily="34" charset="0"/>
              </a:defRPr>
            </a:lvl1pPr>
          </a:lstStyle>
          <a:p>
            <a:r>
              <a:rPr lang="en-US">
                <a:effectLst>
                  <a:outerShdw blurRad="38100" dist="38100" dir="2700000" algn="tl">
                    <a:srgbClr val="000000">
                      <a:alpha val="43137"/>
                    </a:srgbClr>
                  </a:outerShdw>
                </a:effectLst>
              </a:rPr>
              <a:t>The Hub</a:t>
            </a:r>
          </a:p>
          <a:p>
            <a:endParaRPr lang="en-US"/>
          </a:p>
        </p:txBody>
      </p:sp>
      <p:sp>
        <p:nvSpPr>
          <p:cNvPr id="35" name="Slide Number Placeholder 11">
            <a:extLst>
              <a:ext uri="{FF2B5EF4-FFF2-40B4-BE49-F238E27FC236}">
                <a16:creationId xmlns:a16="http://schemas.microsoft.com/office/drawing/2014/main" id="{0A2B33C5-CE11-3B66-981B-D49D1255C1EE}"/>
              </a:ext>
            </a:extLst>
          </p:cNvPr>
          <p:cNvSpPr>
            <a:spLocks noGrp="1"/>
          </p:cNvSpPr>
          <p:nvPr>
            <p:ph type="sldNum" sz="quarter" idx="4"/>
          </p:nvPr>
        </p:nvSpPr>
        <p:spPr>
          <a:xfrm>
            <a:off x="11311003" y="6276522"/>
            <a:ext cx="593942" cy="365125"/>
          </a:xfrm>
          <a:prstGeom prst="rect">
            <a:avLst/>
          </a:prstGeom>
        </p:spPr>
        <p:txBody>
          <a:bodyPr vert="horz" lIns="91440" tIns="45720" rIns="91440" bIns="45720" rtlCol="0" anchor="ctr"/>
          <a:lstStyle>
            <a:lvl1pPr algn="r">
              <a:defRPr sz="1200" b="1" i="0">
                <a:solidFill>
                  <a:schemeClr val="bg1"/>
                </a:solidFill>
                <a:latin typeface="Source Sans Pro Semibold" panose="020B0503030403020204" pitchFamily="34" charset="0"/>
              </a:defRPr>
            </a:lvl1pPr>
          </a:lstStyle>
          <a:p>
            <a:fld id="{9962ACD2-DAA1-7442-828C-3B60AF0AD349}" type="slidenum">
              <a:rPr lang="en-US"/>
              <a:pPr/>
              <a:t>‹#›</a:t>
            </a:fld>
            <a:endParaRPr lang="en-US"/>
          </a:p>
        </p:txBody>
      </p:sp>
      <p:sp>
        <p:nvSpPr>
          <p:cNvPr id="3" name="TextBox 2">
            <a:extLst>
              <a:ext uri="{FF2B5EF4-FFF2-40B4-BE49-F238E27FC236}">
                <a16:creationId xmlns:a16="http://schemas.microsoft.com/office/drawing/2014/main" id="{ACFF9C66-8FAC-CA69-CCF8-839649A9B0CC}"/>
              </a:ext>
            </a:extLst>
          </p:cNvPr>
          <p:cNvSpPr txBox="1"/>
          <p:nvPr userDrawn="1"/>
        </p:nvSpPr>
        <p:spPr>
          <a:xfrm>
            <a:off x="7124829" y="263814"/>
            <a:ext cx="4168878" cy="382092"/>
          </a:xfrm>
          <a:prstGeom prst="rect">
            <a:avLst/>
          </a:prstGeom>
          <a:noFill/>
        </p:spPr>
        <p:txBody>
          <a:bodyPr wrap="square" tIns="0" bIns="0" rtlCol="0">
            <a:noAutofit/>
          </a:bodyPr>
          <a:lstStyle/>
          <a:p>
            <a:pPr algn="r"/>
            <a:r>
              <a:rPr lang="en-US" sz="1600">
                <a:solidFill>
                  <a:schemeClr val="bg1"/>
                </a:solidFill>
                <a:latin typeface="Source Sans Pro" panose="020B0503030403020204" pitchFamily="34" charset="0"/>
                <a:ea typeface="Source Sans Pro" panose="020B0503030403020204" pitchFamily="34" charset="0"/>
              </a:rPr>
              <a:t>Dynamic Soils Hub</a:t>
            </a:r>
            <a:endParaRPr lang="en-US" sz="900">
              <a:solidFill>
                <a:schemeClr val="bg1"/>
              </a:solidFill>
              <a:latin typeface="Source Sans Pro" panose="020B0503030403020204" pitchFamily="34" charset="0"/>
              <a:ea typeface="Source Sans Pro" panose="020B0503030403020204" pitchFamily="34" charset="0"/>
            </a:endParaRPr>
          </a:p>
        </p:txBody>
      </p:sp>
      <p:pic>
        <p:nvPicPr>
          <p:cNvPr id="4" name="Picture 4">
            <a:extLst>
              <a:ext uri="{FF2B5EF4-FFF2-40B4-BE49-F238E27FC236}">
                <a16:creationId xmlns:a16="http://schemas.microsoft.com/office/drawing/2014/main" id="{79654805-783D-D327-B96A-260E2BF0397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380394" y="278632"/>
            <a:ext cx="535109" cy="364847"/>
          </a:xfrm>
          <a:prstGeom prst="rect">
            <a:avLst/>
          </a:prstGeom>
        </p:spPr>
      </p:pic>
    </p:spTree>
    <p:extLst>
      <p:ext uri="{BB962C8B-B14F-4D97-AF65-F5344CB8AC3E}">
        <p14:creationId xmlns:p14="http://schemas.microsoft.com/office/powerpoint/2010/main" val="336305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vider Slide">
    <p:spTree>
      <p:nvGrpSpPr>
        <p:cNvPr id="1" name=""/>
        <p:cNvGrpSpPr/>
        <p:nvPr/>
      </p:nvGrpSpPr>
      <p:grpSpPr>
        <a:xfrm>
          <a:off x="0" y="0"/>
          <a:ext cx="0" cy="0"/>
          <a:chOff x="0" y="0"/>
          <a:chExt cx="0" cy="0"/>
        </a:xfrm>
      </p:grpSpPr>
      <p:sp>
        <p:nvSpPr>
          <p:cNvPr id="3" name="Gray Rectangle">
            <a:extLst>
              <a:ext uri="{FF2B5EF4-FFF2-40B4-BE49-F238E27FC236}">
                <a16:creationId xmlns:a16="http://schemas.microsoft.com/office/drawing/2014/main" id="{79F3FA21-32DA-4C38-8299-88FEFA2C3B39}"/>
              </a:ext>
              <a:ext uri="{C183D7F6-B498-43B3-948B-1728B52AA6E4}">
                <adec:decorative xmlns:adec="http://schemas.microsoft.com/office/drawing/2017/decorative" val="1"/>
              </a:ext>
            </a:extLst>
          </p:cNvPr>
          <p:cNvSpPr/>
          <p:nvPr userDrawn="1"/>
        </p:nvSpPr>
        <p:spPr>
          <a:xfrm>
            <a:off x="0" y="1255271"/>
            <a:ext cx="6032876" cy="4114208"/>
          </a:xfrm>
          <a:prstGeom prst="rect">
            <a:avLst/>
          </a:prstGeom>
          <a:solidFill>
            <a:srgbClr val="6F8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a:extLst>
              <a:ext uri="{FF2B5EF4-FFF2-40B4-BE49-F238E27FC236}">
                <a16:creationId xmlns:a16="http://schemas.microsoft.com/office/drawing/2014/main" id="{4B824948-7DE2-41F5-BE27-87349BE01F09}"/>
              </a:ext>
            </a:extLst>
          </p:cNvPr>
          <p:cNvSpPr>
            <a:spLocks noGrp="1"/>
          </p:cNvSpPr>
          <p:nvPr>
            <p:ph sz="quarter" idx="14" hasCustomPrompt="1"/>
          </p:nvPr>
        </p:nvSpPr>
        <p:spPr>
          <a:xfrm>
            <a:off x="209011" y="1255271"/>
            <a:ext cx="5530431" cy="4114207"/>
          </a:xfrm>
          <a:prstGeom prst="rect">
            <a:avLst/>
          </a:prstGeom>
        </p:spPr>
        <p:txBody>
          <a:bodyPr anchor="ctr" anchorCtr="0"/>
          <a:lstStyle>
            <a:lvl1pPr marL="0" indent="0" algn="ctr">
              <a:buNone/>
              <a:defRPr sz="3200" b="1">
                <a:solidFill>
                  <a:schemeClr val="bg1"/>
                </a:solidFill>
                <a:latin typeface="+mj-lt"/>
                <a:ea typeface="Open Sans" panose="020B0606030504020204" pitchFamily="34" charset="0"/>
                <a:cs typeface="Open Sans" panose="020B0606030504020204" pitchFamily="34" charset="0"/>
              </a:defRPr>
            </a:lvl1pPr>
          </a:lstStyle>
          <a:p>
            <a:pPr lvl="0"/>
            <a:r>
              <a:rPr lang="en-US"/>
              <a:t>Dynamic Soils Hub Team Overview</a:t>
            </a:r>
          </a:p>
        </p:txBody>
      </p:sp>
      <p:sp>
        <p:nvSpPr>
          <p:cNvPr id="7" name="Rectangle 2">
            <a:extLst>
              <a:ext uri="{FF2B5EF4-FFF2-40B4-BE49-F238E27FC236}">
                <a16:creationId xmlns:a16="http://schemas.microsoft.com/office/drawing/2014/main" id="{F8A70739-026E-4B9F-A8C5-8058205D0AA7}"/>
              </a:ext>
            </a:extLst>
          </p:cNvPr>
          <p:cNvSpPr/>
          <p:nvPr userDrawn="1"/>
        </p:nvSpPr>
        <p:spPr>
          <a:xfrm>
            <a:off x="6225172" y="1255271"/>
            <a:ext cx="290259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a:extLst>
              <a:ext uri="{FF2B5EF4-FFF2-40B4-BE49-F238E27FC236}">
                <a16:creationId xmlns:a16="http://schemas.microsoft.com/office/drawing/2014/main" id="{DE393653-42EA-4CD1-9134-AC75DD79569F}"/>
              </a:ext>
            </a:extLst>
          </p:cNvPr>
          <p:cNvSpPr/>
          <p:nvPr userDrawn="1"/>
        </p:nvSpPr>
        <p:spPr>
          <a:xfrm>
            <a:off x="9320064" y="1255271"/>
            <a:ext cx="287193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a:extLst>
              <a:ext uri="{FF2B5EF4-FFF2-40B4-BE49-F238E27FC236}">
                <a16:creationId xmlns:a16="http://schemas.microsoft.com/office/drawing/2014/main" id="{50B14B5B-CD68-4361-95C8-B6A835F8AE1F}"/>
              </a:ext>
            </a:extLst>
          </p:cNvPr>
          <p:cNvSpPr/>
          <p:nvPr userDrawn="1"/>
        </p:nvSpPr>
        <p:spPr>
          <a:xfrm>
            <a:off x="6225172" y="3495279"/>
            <a:ext cx="5966829" cy="1874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2">
            <a:extLst>
              <a:ext uri="{FF2B5EF4-FFF2-40B4-BE49-F238E27FC236}">
                <a16:creationId xmlns:a16="http://schemas.microsoft.com/office/drawing/2014/main" id="{BE80AC0F-1710-4D52-A7E0-538CAA25D98F}"/>
              </a:ext>
            </a:extLst>
          </p:cNvPr>
          <p:cNvSpPr>
            <a:spLocks noGrp="1"/>
          </p:cNvSpPr>
          <p:nvPr>
            <p:ph type="pic" sz="quarter" idx="11"/>
          </p:nvPr>
        </p:nvSpPr>
        <p:spPr>
          <a:xfrm>
            <a:off x="6225173" y="1255826"/>
            <a:ext cx="2902596" cy="2047712"/>
          </a:xfrm>
          <a:prstGeom prst="rect">
            <a:avLst/>
          </a:prstGeom>
        </p:spPr>
        <p:txBody>
          <a:bodyPr anchor="ctr"/>
          <a:lstStyle>
            <a:lvl1pPr marL="0" indent="0" algn="ctr">
              <a:buNone/>
              <a:defRPr/>
            </a:lvl1pPr>
          </a:lstStyle>
          <a:p>
            <a:endParaRPr lang="en-US"/>
          </a:p>
        </p:txBody>
      </p:sp>
      <p:sp>
        <p:nvSpPr>
          <p:cNvPr id="11" name="Picture Placeholder 3">
            <a:extLst>
              <a:ext uri="{FF2B5EF4-FFF2-40B4-BE49-F238E27FC236}">
                <a16:creationId xmlns:a16="http://schemas.microsoft.com/office/drawing/2014/main" id="{BE77A1B9-A512-4501-9DAF-EB9FFE6E5621}"/>
              </a:ext>
            </a:extLst>
          </p:cNvPr>
          <p:cNvSpPr>
            <a:spLocks noGrp="1"/>
          </p:cNvSpPr>
          <p:nvPr>
            <p:ph type="pic" sz="quarter" idx="12"/>
          </p:nvPr>
        </p:nvSpPr>
        <p:spPr>
          <a:xfrm>
            <a:off x="9320065" y="1256269"/>
            <a:ext cx="2871936" cy="2047271"/>
          </a:xfrm>
          <a:prstGeom prst="rect">
            <a:avLst/>
          </a:prstGeom>
        </p:spPr>
        <p:txBody>
          <a:bodyPr anchor="ctr"/>
          <a:lstStyle>
            <a:lvl1pPr marL="0" indent="0" algn="ctr">
              <a:buNone/>
              <a:defRPr/>
            </a:lvl1pPr>
          </a:lstStyle>
          <a:p>
            <a:endParaRPr lang="en-US"/>
          </a:p>
        </p:txBody>
      </p:sp>
      <p:sp>
        <p:nvSpPr>
          <p:cNvPr id="12" name="Picture Placeholder 4">
            <a:extLst>
              <a:ext uri="{FF2B5EF4-FFF2-40B4-BE49-F238E27FC236}">
                <a16:creationId xmlns:a16="http://schemas.microsoft.com/office/drawing/2014/main" id="{9D1462A7-C7E4-4DFA-80F9-708DEE043018}"/>
              </a:ext>
            </a:extLst>
          </p:cNvPr>
          <p:cNvSpPr>
            <a:spLocks noGrp="1"/>
          </p:cNvSpPr>
          <p:nvPr>
            <p:ph type="pic" sz="quarter" idx="13"/>
          </p:nvPr>
        </p:nvSpPr>
        <p:spPr>
          <a:xfrm>
            <a:off x="6225173" y="3495834"/>
            <a:ext cx="5966828" cy="1873645"/>
          </a:xfrm>
          <a:prstGeom prst="rect">
            <a:avLst/>
          </a:prstGeom>
        </p:spPr>
        <p:txBody>
          <a:bodyPr anchor="ctr"/>
          <a:lstStyle>
            <a:lvl1pPr marL="0" indent="0" algn="ctr">
              <a:buNone/>
              <a:defRPr/>
            </a:lvl1pPr>
          </a:lstStyle>
          <a:p>
            <a:endParaRPr lang="en-US"/>
          </a:p>
        </p:txBody>
      </p:sp>
      <p:sp>
        <p:nvSpPr>
          <p:cNvPr id="2" name="Blue Rectangle">
            <a:extLst>
              <a:ext uri="{FF2B5EF4-FFF2-40B4-BE49-F238E27FC236}">
                <a16:creationId xmlns:a16="http://schemas.microsoft.com/office/drawing/2014/main" id="{450D4292-25E9-9521-CF86-39ED404DD29C}"/>
              </a:ext>
              <a:ext uri="{C183D7F6-B498-43B3-948B-1728B52AA6E4}">
                <adec:decorative xmlns:adec="http://schemas.microsoft.com/office/drawing/2017/decorative" val="1"/>
              </a:ext>
            </a:extLst>
          </p:cNvPr>
          <p:cNvSpPr/>
          <p:nvPr userDrawn="1"/>
        </p:nvSpPr>
        <p:spPr>
          <a:xfrm>
            <a:off x="1524" y="0"/>
            <a:ext cx="12190476" cy="1060488"/>
          </a:xfrm>
          <a:prstGeom prst="rect">
            <a:avLst/>
          </a:prstGeom>
          <a:solidFill>
            <a:srgbClr val="1C56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E10769-1905-F79C-C137-597EB1F9D2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799" y="304800"/>
            <a:ext cx="5313687" cy="506913"/>
          </a:xfrm>
          <a:prstGeom prst="rect">
            <a:avLst/>
          </a:prstGeom>
        </p:spPr>
      </p:pic>
      <p:sp>
        <p:nvSpPr>
          <p:cNvPr id="14" name="Grey Rectangle">
            <a:extLst>
              <a:ext uri="{FF2B5EF4-FFF2-40B4-BE49-F238E27FC236}">
                <a16:creationId xmlns:a16="http://schemas.microsoft.com/office/drawing/2014/main" id="{BC1765DA-953A-EB21-C4F7-F558B7C46ADD}"/>
              </a:ext>
              <a:ext uri="{C183D7F6-B498-43B3-948B-1728B52AA6E4}">
                <adec:decorative xmlns:adec="http://schemas.microsoft.com/office/drawing/2017/decorative" val="1"/>
              </a:ext>
            </a:extLst>
          </p:cNvPr>
          <p:cNvSpPr/>
          <p:nvPr userDrawn="1"/>
        </p:nvSpPr>
        <p:spPr>
          <a:xfrm>
            <a:off x="1524" y="5562149"/>
            <a:ext cx="12190476" cy="1295851"/>
          </a:xfrm>
          <a:prstGeom prst="rect">
            <a:avLst/>
          </a:prstGeom>
          <a:solidFill>
            <a:srgbClr val="6A4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pic>
        <p:nvPicPr>
          <p:cNvPr id="18" name="Picture Placeholder 13">
            <a:extLst>
              <a:ext uri="{FF2B5EF4-FFF2-40B4-BE49-F238E27FC236}">
                <a16:creationId xmlns:a16="http://schemas.microsoft.com/office/drawing/2014/main" id="{6D6BE97B-074A-DE1E-F34C-7D24620358F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225172" y="1255270"/>
            <a:ext cx="2902596" cy="2047712"/>
          </a:xfrm>
          <a:prstGeom prst="rect">
            <a:avLst/>
          </a:prstGeom>
        </p:spPr>
      </p:pic>
      <p:pic>
        <p:nvPicPr>
          <p:cNvPr id="19" name="Picture Placeholder 15">
            <a:extLst>
              <a:ext uri="{FF2B5EF4-FFF2-40B4-BE49-F238E27FC236}">
                <a16:creationId xmlns:a16="http://schemas.microsoft.com/office/drawing/2014/main" id="{4DED0D71-61D1-40D0-F3F0-F6C4CB34E3A0}"/>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9320064" y="1255713"/>
            <a:ext cx="2871936" cy="2047270"/>
          </a:xfrm>
          <a:prstGeom prst="rect">
            <a:avLst/>
          </a:prstGeom>
        </p:spPr>
      </p:pic>
      <p:pic>
        <p:nvPicPr>
          <p:cNvPr id="20" name="Picture Placeholder 17">
            <a:extLst>
              <a:ext uri="{FF2B5EF4-FFF2-40B4-BE49-F238E27FC236}">
                <a16:creationId xmlns:a16="http://schemas.microsoft.com/office/drawing/2014/main" id="{A3AA6F9D-4FE8-648F-5841-F142CB8E19A7}"/>
              </a:ext>
            </a:extLst>
          </p:cNvPr>
          <p:cNvPicPr>
            <a:picLocks noChangeAspect="1"/>
          </p:cNvPicPr>
          <p:nvPr userDrawn="1"/>
        </p:nvPicPr>
        <p:blipFill>
          <a:blip r:embed="rId5"/>
          <a:srcRect t="26449" b="26449"/>
          <a:stretch/>
        </p:blipFill>
        <p:spPr>
          <a:xfrm>
            <a:off x="6225172" y="3495279"/>
            <a:ext cx="5966828" cy="1873645"/>
          </a:xfrm>
          <a:prstGeom prst="rect">
            <a:avLst/>
          </a:prstGeom>
        </p:spPr>
      </p:pic>
      <p:pic>
        <p:nvPicPr>
          <p:cNvPr id="15" name="Picture 14">
            <a:extLst>
              <a:ext uri="{FF2B5EF4-FFF2-40B4-BE49-F238E27FC236}">
                <a16:creationId xmlns:a16="http://schemas.microsoft.com/office/drawing/2014/main" id="{4E09703A-B874-4DB3-A2C0-A8F18302FE71}"/>
              </a:ext>
              <a:ext uri="{C183D7F6-B498-43B3-948B-1728B52AA6E4}">
                <adec:decorative xmlns:adec="http://schemas.microsoft.com/office/drawing/2017/decorative" val="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463393" y="1554638"/>
            <a:ext cx="1728609" cy="3496689"/>
          </a:xfrm>
          <a:prstGeom prst="rect">
            <a:avLst/>
          </a:prstGeom>
        </p:spPr>
      </p:pic>
    </p:spTree>
    <p:extLst>
      <p:ext uri="{BB962C8B-B14F-4D97-AF65-F5344CB8AC3E}">
        <p14:creationId xmlns:p14="http://schemas.microsoft.com/office/powerpoint/2010/main" val="4140605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ody White 1">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F2A1C92-BED5-4889-350B-664F5E52DD1F}"/>
              </a:ext>
            </a:extLst>
          </p:cNvPr>
          <p:cNvSpPr>
            <a:spLocks noGrp="1"/>
          </p:cNvSpPr>
          <p:nvPr>
            <p:ph type="title" hasCustomPrompt="1"/>
          </p:nvPr>
        </p:nvSpPr>
        <p:spPr>
          <a:xfrm>
            <a:off x="201168" y="832104"/>
            <a:ext cx="10515600" cy="629051"/>
          </a:xfrm>
          <a:prstGeom prst="rect">
            <a:avLst/>
          </a:prstGeom>
        </p:spPr>
        <p:txBody>
          <a:bodyPr/>
          <a:lstStyle>
            <a:lvl1pPr>
              <a:lnSpc>
                <a:spcPct val="100000"/>
              </a:lnSpc>
              <a:defRPr sz="4000" b="1">
                <a:solidFill>
                  <a:schemeClr val="accent4"/>
                </a:solidFill>
              </a:defRPr>
            </a:lvl1pPr>
          </a:lstStyle>
          <a:p>
            <a:r>
              <a:rPr lang="en-US" dirty="0"/>
              <a:t>Slide Title</a:t>
            </a:r>
          </a:p>
        </p:txBody>
      </p:sp>
      <p:sp>
        <p:nvSpPr>
          <p:cNvPr id="15" name="Content Placeholder 14">
            <a:extLst>
              <a:ext uri="{FF2B5EF4-FFF2-40B4-BE49-F238E27FC236}">
                <a16:creationId xmlns:a16="http://schemas.microsoft.com/office/drawing/2014/main" id="{0B27EC78-0DDB-B2DE-0DC4-8DABA1A1D219}"/>
              </a:ext>
            </a:extLst>
          </p:cNvPr>
          <p:cNvSpPr>
            <a:spLocks noGrp="1"/>
          </p:cNvSpPr>
          <p:nvPr>
            <p:ph sz="quarter" idx="10"/>
          </p:nvPr>
        </p:nvSpPr>
        <p:spPr>
          <a:xfrm>
            <a:off x="502920" y="1627632"/>
            <a:ext cx="11384280"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486627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9085" y="654078"/>
            <a:ext cx="10972800" cy="943708"/>
          </a:xfrm>
        </p:spPr>
        <p:txBody>
          <a:bodyPr/>
          <a:lstStyle>
            <a:lvl1pPr>
              <a:defRPr/>
            </a:lvl1pPr>
          </a:lstStyle>
          <a:p>
            <a:endParaRPr lang="en-US" dirty="0"/>
          </a:p>
        </p:txBody>
      </p:sp>
      <p:sp>
        <p:nvSpPr>
          <p:cNvPr id="3" name="Slide Number Placeholder 2"/>
          <p:cNvSpPr>
            <a:spLocks noGrp="1"/>
          </p:cNvSpPr>
          <p:nvPr>
            <p:ph type="sldNum" sz="quarter" idx="10"/>
          </p:nvPr>
        </p:nvSpPr>
        <p:spPr/>
        <p:txBody>
          <a:bodyPr/>
          <a:lstStyle/>
          <a:p>
            <a:fld id="{39FC9244-15B3-8F40-A6D8-795DD2FF1F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0202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Body White 1">
    <p:spTree>
      <p:nvGrpSpPr>
        <p:cNvPr id="1" name=""/>
        <p:cNvGrpSpPr/>
        <p:nvPr/>
      </p:nvGrpSpPr>
      <p:grpSpPr>
        <a:xfrm>
          <a:off x="0" y="0"/>
          <a:ext cx="0" cy="0"/>
          <a:chOff x="0" y="0"/>
          <a:chExt cx="0" cy="0"/>
        </a:xfrm>
      </p:grpSpPr>
      <p:sp>
        <p:nvSpPr>
          <p:cNvPr id="6" name="Title Placeholder">
            <a:extLst>
              <a:ext uri="{FF2B5EF4-FFF2-40B4-BE49-F238E27FC236}">
                <a16:creationId xmlns:a16="http://schemas.microsoft.com/office/drawing/2014/main" id="{F74FF550-C5F0-4A31-A0AA-57E4E4D5A723}"/>
              </a:ext>
            </a:extLst>
          </p:cNvPr>
          <p:cNvSpPr>
            <a:spLocks noGrp="1"/>
          </p:cNvSpPr>
          <p:nvPr>
            <p:ph type="body" sz="quarter" idx="11" hasCustomPrompt="1"/>
          </p:nvPr>
        </p:nvSpPr>
        <p:spPr>
          <a:xfrm>
            <a:off x="196776" y="832704"/>
            <a:ext cx="11690424" cy="531082"/>
          </a:xfrm>
          <a:prstGeom prst="rect">
            <a:avLst/>
          </a:prstGeom>
        </p:spPr>
        <p:txBody>
          <a:bodyPr/>
          <a:lstStyle>
            <a:lvl1pPr marL="0" indent="0">
              <a:buNone/>
              <a:defRPr sz="4000" b="1">
                <a:solidFill>
                  <a:schemeClr val="accent4"/>
                </a:solidFill>
                <a:latin typeface="Montserrat" panose="00000500000000000000" pitchFamily="50" charset="0"/>
                <a:ea typeface="Open Sans" panose="020B0606030504020204" pitchFamily="34" charset="0"/>
                <a:cs typeface="Open Sans" panose="020B0606030504020204" pitchFamily="34" charset="0"/>
              </a:defRPr>
            </a:lvl1pPr>
          </a:lstStyle>
          <a:p>
            <a:pPr lvl="0"/>
            <a:r>
              <a:rPr lang="en-US"/>
              <a:t>Slide Header</a:t>
            </a:r>
          </a:p>
        </p:txBody>
      </p:sp>
      <p:sp>
        <p:nvSpPr>
          <p:cNvPr id="4" name="Content Placeholder">
            <a:extLst>
              <a:ext uri="{FF2B5EF4-FFF2-40B4-BE49-F238E27FC236}">
                <a16:creationId xmlns:a16="http://schemas.microsoft.com/office/drawing/2014/main" id="{9F6D990D-7148-4AB0-B70B-610C4E1FC5F8}"/>
              </a:ext>
            </a:extLst>
          </p:cNvPr>
          <p:cNvSpPr>
            <a:spLocks noGrp="1"/>
          </p:cNvSpPr>
          <p:nvPr>
            <p:ph sz="quarter" idx="10"/>
          </p:nvPr>
        </p:nvSpPr>
        <p:spPr>
          <a:xfrm>
            <a:off x="505434" y="1627908"/>
            <a:ext cx="11381766" cy="4506191"/>
          </a:xfrm>
          <a:prstGeom prst="rect">
            <a:avLst/>
          </a:prstGeom>
        </p:spPr>
        <p:txBody>
          <a:bodyPr/>
          <a:lstStyle>
            <a:lvl1pPr marL="228600" indent="-228600">
              <a:buClr>
                <a:schemeClr val="accent1"/>
              </a:buClr>
              <a:buFont typeface="Wingdings" panose="05000000000000000000" pitchFamily="2" charset="2"/>
              <a:buChar char="§"/>
              <a:defRPr>
                <a:solidFill>
                  <a:schemeClr val="bg2">
                    <a:lumMod val="10000"/>
                  </a:schemeClr>
                </a:solidFill>
                <a:latin typeface="Montserrat" panose="00000500000000000000" pitchFamily="50" charset="0"/>
                <a:ea typeface="Open Sans" panose="020B0606030504020204" pitchFamily="34" charset="0"/>
                <a:cs typeface="Open Sans" panose="020B0606030504020204" pitchFamily="34" charset="0"/>
              </a:defRPr>
            </a:lvl1pPr>
            <a:lvl2pPr marL="685800" indent="-228600">
              <a:buClr>
                <a:schemeClr val="accent1"/>
              </a:buClr>
              <a:buFont typeface="Wingdings" panose="05000000000000000000" pitchFamily="2" charset="2"/>
              <a:buChar char="§"/>
              <a:defRPr>
                <a:solidFill>
                  <a:schemeClr val="bg2">
                    <a:lumMod val="10000"/>
                  </a:schemeClr>
                </a:solidFill>
                <a:latin typeface="Montserrat" panose="00000500000000000000" pitchFamily="50" charset="0"/>
                <a:ea typeface="Open Sans" panose="020B0606030504020204" pitchFamily="34" charset="0"/>
                <a:cs typeface="Open Sans" panose="020B0606030504020204" pitchFamily="34" charset="0"/>
              </a:defRPr>
            </a:lvl2pPr>
            <a:lvl3pPr marL="1143000" indent="-228600">
              <a:buClr>
                <a:schemeClr val="accent1"/>
              </a:buClr>
              <a:buFont typeface="Wingdings" panose="05000000000000000000" pitchFamily="2" charset="2"/>
              <a:buChar char="§"/>
              <a:defRPr>
                <a:solidFill>
                  <a:schemeClr val="bg2">
                    <a:lumMod val="10000"/>
                  </a:schemeClr>
                </a:solidFill>
                <a:latin typeface="Montserrat" panose="00000500000000000000" pitchFamily="50" charset="0"/>
                <a:ea typeface="Open Sans" panose="020B0606030504020204" pitchFamily="34" charset="0"/>
                <a:cs typeface="Open Sans" panose="020B0606030504020204" pitchFamily="34" charset="0"/>
              </a:defRPr>
            </a:lvl3pPr>
            <a:lvl4pPr marL="1600200" indent="-228600">
              <a:buClr>
                <a:schemeClr val="accent1"/>
              </a:buClr>
              <a:buFont typeface="Wingdings" panose="05000000000000000000" pitchFamily="2" charset="2"/>
              <a:buChar char="§"/>
              <a:defRPr>
                <a:solidFill>
                  <a:schemeClr val="bg2">
                    <a:lumMod val="10000"/>
                  </a:schemeClr>
                </a:solidFill>
                <a:latin typeface="Montserrat" panose="00000500000000000000" pitchFamily="50" charset="0"/>
                <a:ea typeface="Open Sans" panose="020B0606030504020204" pitchFamily="34" charset="0"/>
                <a:cs typeface="Open Sans" panose="020B0606030504020204" pitchFamily="34" charset="0"/>
              </a:defRPr>
            </a:lvl4pPr>
            <a:lvl5pPr marL="2057400" indent="-228600">
              <a:buClr>
                <a:schemeClr val="accent1"/>
              </a:buClr>
              <a:buFont typeface="Wingdings" panose="05000000000000000000" pitchFamily="2" charset="2"/>
              <a:buChar char="§"/>
              <a:defRPr>
                <a:solidFill>
                  <a:schemeClr val="bg2">
                    <a:lumMod val="10000"/>
                  </a:schemeClr>
                </a:solidFill>
                <a:latin typeface="Montserrat" panose="00000500000000000000" pitchFamily="50"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90905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D10BB-BEDA-FE90-3091-658FCBC403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CA6D0-FD2F-4D04-4D38-1085B48421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9A9E99-574F-4AB7-2A87-9D25C9F3E6DE}"/>
              </a:ext>
            </a:extLst>
          </p:cNvPr>
          <p:cNvSpPr>
            <a:spLocks noGrp="1"/>
          </p:cNvSpPr>
          <p:nvPr>
            <p:ph type="dt" sz="half" idx="10"/>
          </p:nvPr>
        </p:nvSpPr>
        <p:spPr/>
        <p:txBody>
          <a:bodyPr/>
          <a:lstStyle/>
          <a:p>
            <a:fld id="{25E9CF16-DF15-46F8-93C5-660E7DA6F1E9}" type="datetimeFigureOut">
              <a:rPr lang="en-US" smtClean="0"/>
              <a:t>3/4/2025</a:t>
            </a:fld>
            <a:endParaRPr lang="en-US"/>
          </a:p>
        </p:txBody>
      </p:sp>
      <p:sp>
        <p:nvSpPr>
          <p:cNvPr id="5" name="Footer Placeholder 4">
            <a:extLst>
              <a:ext uri="{FF2B5EF4-FFF2-40B4-BE49-F238E27FC236}">
                <a16:creationId xmlns:a16="http://schemas.microsoft.com/office/drawing/2014/main" id="{B65743FC-8F81-C3E1-E98E-D1C880221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2ECC4-654D-C1BA-A682-C650337D8A01}"/>
              </a:ext>
            </a:extLst>
          </p:cNvPr>
          <p:cNvSpPr>
            <a:spLocks noGrp="1"/>
          </p:cNvSpPr>
          <p:nvPr>
            <p:ph type="sldNum" sz="quarter" idx="12"/>
          </p:nvPr>
        </p:nvSpPr>
        <p:spPr/>
        <p:txBody>
          <a:bodyPr/>
          <a:lstStyle/>
          <a:p>
            <a:fld id="{126990C6-2423-4B7B-BEEB-5EED191E21AD}" type="slidenum">
              <a:rPr lang="en-US" smtClean="0"/>
              <a:t>‹#›</a:t>
            </a:fld>
            <a:endParaRPr lang="en-US"/>
          </a:p>
        </p:txBody>
      </p:sp>
    </p:spTree>
    <p:extLst>
      <p:ext uri="{BB962C8B-B14F-4D97-AF65-F5344CB8AC3E}">
        <p14:creationId xmlns:p14="http://schemas.microsoft.com/office/powerpoint/2010/main" val="1947697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C3AE-3BA3-0434-285A-3D0917087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58EE1-2F8F-3914-BAD5-0080BD5553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2387FA-E0B3-DBBB-0885-5347920D9851}"/>
              </a:ext>
            </a:extLst>
          </p:cNvPr>
          <p:cNvSpPr>
            <a:spLocks noGrp="1"/>
          </p:cNvSpPr>
          <p:nvPr>
            <p:ph type="dt" sz="half" idx="10"/>
          </p:nvPr>
        </p:nvSpPr>
        <p:spPr/>
        <p:txBody>
          <a:bodyPr/>
          <a:lstStyle/>
          <a:p>
            <a:fld id="{25E9CF16-DF15-46F8-93C5-660E7DA6F1E9}" type="datetimeFigureOut">
              <a:rPr lang="en-US" smtClean="0"/>
              <a:t>3/4/2025</a:t>
            </a:fld>
            <a:endParaRPr lang="en-US"/>
          </a:p>
        </p:txBody>
      </p:sp>
      <p:sp>
        <p:nvSpPr>
          <p:cNvPr id="5" name="Footer Placeholder 4">
            <a:extLst>
              <a:ext uri="{FF2B5EF4-FFF2-40B4-BE49-F238E27FC236}">
                <a16:creationId xmlns:a16="http://schemas.microsoft.com/office/drawing/2014/main" id="{CBC94B43-5EFF-450E-F6F6-58AFEBB54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CCC62-501D-8768-54C5-6942AD42A1CA}"/>
              </a:ext>
            </a:extLst>
          </p:cNvPr>
          <p:cNvSpPr>
            <a:spLocks noGrp="1"/>
          </p:cNvSpPr>
          <p:nvPr>
            <p:ph type="sldNum" sz="quarter" idx="12"/>
          </p:nvPr>
        </p:nvSpPr>
        <p:spPr/>
        <p:txBody>
          <a:bodyPr/>
          <a:lstStyle/>
          <a:p>
            <a:fld id="{126990C6-2423-4B7B-BEEB-5EED191E21AD}" type="slidenum">
              <a:rPr lang="en-US" smtClean="0"/>
              <a:t>‹#›</a:t>
            </a:fld>
            <a:endParaRPr lang="en-US"/>
          </a:p>
        </p:txBody>
      </p:sp>
    </p:spTree>
    <p:extLst>
      <p:ext uri="{BB962C8B-B14F-4D97-AF65-F5344CB8AC3E}">
        <p14:creationId xmlns:p14="http://schemas.microsoft.com/office/powerpoint/2010/main" val="811954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92EB4-31C1-3669-2792-8BDF5C7E3C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B071C4-21C9-A6F7-C21F-125D3D23BD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ED8676-B817-DEF4-1F13-CBE386D96D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B72DDD-30D0-744E-3790-61EE1D437C69}"/>
              </a:ext>
            </a:extLst>
          </p:cNvPr>
          <p:cNvSpPr>
            <a:spLocks noGrp="1"/>
          </p:cNvSpPr>
          <p:nvPr>
            <p:ph type="dt" sz="half" idx="10"/>
          </p:nvPr>
        </p:nvSpPr>
        <p:spPr/>
        <p:txBody>
          <a:bodyPr/>
          <a:lstStyle/>
          <a:p>
            <a:fld id="{25E9CF16-DF15-46F8-93C5-660E7DA6F1E9}" type="datetimeFigureOut">
              <a:rPr lang="en-US" smtClean="0"/>
              <a:t>3/4/2025</a:t>
            </a:fld>
            <a:endParaRPr lang="en-US"/>
          </a:p>
        </p:txBody>
      </p:sp>
      <p:sp>
        <p:nvSpPr>
          <p:cNvPr id="6" name="Footer Placeholder 5">
            <a:extLst>
              <a:ext uri="{FF2B5EF4-FFF2-40B4-BE49-F238E27FC236}">
                <a16:creationId xmlns:a16="http://schemas.microsoft.com/office/drawing/2014/main" id="{C2DF7932-677B-8363-4CAF-3404EE67D1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852D2-4706-DE19-319A-603BEF1F3A3C}"/>
              </a:ext>
            </a:extLst>
          </p:cNvPr>
          <p:cNvSpPr>
            <a:spLocks noGrp="1"/>
          </p:cNvSpPr>
          <p:nvPr>
            <p:ph type="sldNum" sz="quarter" idx="12"/>
          </p:nvPr>
        </p:nvSpPr>
        <p:spPr/>
        <p:txBody>
          <a:bodyPr/>
          <a:lstStyle/>
          <a:p>
            <a:fld id="{126990C6-2423-4B7B-BEEB-5EED191E21AD}" type="slidenum">
              <a:rPr lang="en-US" smtClean="0"/>
              <a:t>‹#›</a:t>
            </a:fld>
            <a:endParaRPr lang="en-US"/>
          </a:p>
        </p:txBody>
      </p:sp>
    </p:spTree>
    <p:extLst>
      <p:ext uri="{BB962C8B-B14F-4D97-AF65-F5344CB8AC3E}">
        <p14:creationId xmlns:p14="http://schemas.microsoft.com/office/powerpoint/2010/main" val="2580507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F7C2-CD38-3EB8-0441-5BE81EFC2C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B94560-D465-1D6C-2B23-6EA7F073E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3107A7-326B-B34C-D9B9-5F910B63E3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39129F-8CA8-0FC2-26C6-31FB017D0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CCC6E7-A963-E01A-A566-73A85159B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B04D4F-B0C8-FF86-3F7A-710C6413B54A}"/>
              </a:ext>
            </a:extLst>
          </p:cNvPr>
          <p:cNvSpPr>
            <a:spLocks noGrp="1"/>
          </p:cNvSpPr>
          <p:nvPr>
            <p:ph type="dt" sz="half" idx="10"/>
          </p:nvPr>
        </p:nvSpPr>
        <p:spPr/>
        <p:txBody>
          <a:bodyPr/>
          <a:lstStyle/>
          <a:p>
            <a:fld id="{25E9CF16-DF15-46F8-93C5-660E7DA6F1E9}" type="datetimeFigureOut">
              <a:rPr lang="en-US" smtClean="0"/>
              <a:t>3/4/2025</a:t>
            </a:fld>
            <a:endParaRPr lang="en-US"/>
          </a:p>
        </p:txBody>
      </p:sp>
      <p:sp>
        <p:nvSpPr>
          <p:cNvPr id="8" name="Footer Placeholder 7">
            <a:extLst>
              <a:ext uri="{FF2B5EF4-FFF2-40B4-BE49-F238E27FC236}">
                <a16:creationId xmlns:a16="http://schemas.microsoft.com/office/drawing/2014/main" id="{04382C8B-1EAE-DA2A-26C6-1F136448CD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9402B-85BB-D108-ADC2-E55142119FCA}"/>
              </a:ext>
            </a:extLst>
          </p:cNvPr>
          <p:cNvSpPr>
            <a:spLocks noGrp="1"/>
          </p:cNvSpPr>
          <p:nvPr>
            <p:ph type="sldNum" sz="quarter" idx="12"/>
          </p:nvPr>
        </p:nvSpPr>
        <p:spPr/>
        <p:txBody>
          <a:bodyPr/>
          <a:lstStyle/>
          <a:p>
            <a:fld id="{126990C6-2423-4B7B-BEEB-5EED191E21AD}" type="slidenum">
              <a:rPr lang="en-US" smtClean="0"/>
              <a:t>‹#›</a:t>
            </a:fld>
            <a:endParaRPr lang="en-US"/>
          </a:p>
        </p:txBody>
      </p:sp>
    </p:spTree>
    <p:extLst>
      <p:ext uri="{BB962C8B-B14F-4D97-AF65-F5344CB8AC3E}">
        <p14:creationId xmlns:p14="http://schemas.microsoft.com/office/powerpoint/2010/main" val="2361488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3DBC-FA40-C315-F637-F2BAE9C8A6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0DD2DF-D9A8-CFDC-056A-0FB388B80A18}"/>
              </a:ext>
            </a:extLst>
          </p:cNvPr>
          <p:cNvSpPr>
            <a:spLocks noGrp="1"/>
          </p:cNvSpPr>
          <p:nvPr>
            <p:ph type="dt" sz="half" idx="10"/>
          </p:nvPr>
        </p:nvSpPr>
        <p:spPr/>
        <p:txBody>
          <a:bodyPr/>
          <a:lstStyle/>
          <a:p>
            <a:fld id="{25E9CF16-DF15-46F8-93C5-660E7DA6F1E9}" type="datetimeFigureOut">
              <a:rPr lang="en-US" smtClean="0"/>
              <a:t>3/4/2025</a:t>
            </a:fld>
            <a:endParaRPr lang="en-US"/>
          </a:p>
        </p:txBody>
      </p:sp>
      <p:sp>
        <p:nvSpPr>
          <p:cNvPr id="4" name="Footer Placeholder 3">
            <a:extLst>
              <a:ext uri="{FF2B5EF4-FFF2-40B4-BE49-F238E27FC236}">
                <a16:creationId xmlns:a16="http://schemas.microsoft.com/office/drawing/2014/main" id="{1A816AD3-271A-C590-4E41-50E88440F0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3A9A4A-8426-26B8-ADBD-3D265BF31243}"/>
              </a:ext>
            </a:extLst>
          </p:cNvPr>
          <p:cNvSpPr>
            <a:spLocks noGrp="1"/>
          </p:cNvSpPr>
          <p:nvPr>
            <p:ph type="sldNum" sz="quarter" idx="12"/>
          </p:nvPr>
        </p:nvSpPr>
        <p:spPr/>
        <p:txBody>
          <a:bodyPr/>
          <a:lstStyle/>
          <a:p>
            <a:fld id="{126990C6-2423-4B7B-BEEB-5EED191E21AD}" type="slidenum">
              <a:rPr lang="en-US" smtClean="0"/>
              <a:t>‹#›</a:t>
            </a:fld>
            <a:endParaRPr lang="en-US"/>
          </a:p>
        </p:txBody>
      </p:sp>
    </p:spTree>
    <p:extLst>
      <p:ext uri="{BB962C8B-B14F-4D97-AF65-F5344CB8AC3E}">
        <p14:creationId xmlns:p14="http://schemas.microsoft.com/office/powerpoint/2010/main" val="1660065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1068F9-C6C2-A435-CD2D-56B2ED9093A5}"/>
              </a:ext>
            </a:extLst>
          </p:cNvPr>
          <p:cNvSpPr>
            <a:spLocks noGrp="1"/>
          </p:cNvSpPr>
          <p:nvPr>
            <p:ph type="dt" sz="half" idx="10"/>
          </p:nvPr>
        </p:nvSpPr>
        <p:spPr/>
        <p:txBody>
          <a:bodyPr/>
          <a:lstStyle/>
          <a:p>
            <a:fld id="{25E9CF16-DF15-46F8-93C5-660E7DA6F1E9}" type="datetimeFigureOut">
              <a:rPr lang="en-US" smtClean="0"/>
              <a:t>3/4/2025</a:t>
            </a:fld>
            <a:endParaRPr lang="en-US"/>
          </a:p>
        </p:txBody>
      </p:sp>
      <p:sp>
        <p:nvSpPr>
          <p:cNvPr id="3" name="Footer Placeholder 2">
            <a:extLst>
              <a:ext uri="{FF2B5EF4-FFF2-40B4-BE49-F238E27FC236}">
                <a16:creationId xmlns:a16="http://schemas.microsoft.com/office/drawing/2014/main" id="{979BAE1C-AF2D-EF95-2536-FE3CFC812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273D3-1272-6CBF-28D1-489989BA549F}"/>
              </a:ext>
            </a:extLst>
          </p:cNvPr>
          <p:cNvSpPr>
            <a:spLocks noGrp="1"/>
          </p:cNvSpPr>
          <p:nvPr>
            <p:ph type="sldNum" sz="quarter" idx="12"/>
          </p:nvPr>
        </p:nvSpPr>
        <p:spPr/>
        <p:txBody>
          <a:bodyPr/>
          <a:lstStyle/>
          <a:p>
            <a:fld id="{126990C6-2423-4B7B-BEEB-5EED191E21AD}" type="slidenum">
              <a:rPr lang="en-US" smtClean="0"/>
              <a:t>‹#›</a:t>
            </a:fld>
            <a:endParaRPr lang="en-US"/>
          </a:p>
        </p:txBody>
      </p:sp>
    </p:spTree>
    <p:extLst>
      <p:ext uri="{BB962C8B-B14F-4D97-AF65-F5344CB8AC3E}">
        <p14:creationId xmlns:p14="http://schemas.microsoft.com/office/powerpoint/2010/main" val="200796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6A09F-71EF-42DE-290E-C3E170052D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C71664-DD22-8934-DF5F-0D73A44A78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D801AF-9A01-B7DA-8B1C-F87791A7A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C595CE-1307-8C4F-F49D-3B0738B47F4C}"/>
              </a:ext>
            </a:extLst>
          </p:cNvPr>
          <p:cNvSpPr>
            <a:spLocks noGrp="1"/>
          </p:cNvSpPr>
          <p:nvPr>
            <p:ph type="dt" sz="half" idx="10"/>
          </p:nvPr>
        </p:nvSpPr>
        <p:spPr/>
        <p:txBody>
          <a:bodyPr/>
          <a:lstStyle/>
          <a:p>
            <a:fld id="{25E9CF16-DF15-46F8-93C5-660E7DA6F1E9}" type="datetimeFigureOut">
              <a:rPr lang="en-US" smtClean="0"/>
              <a:t>3/4/2025</a:t>
            </a:fld>
            <a:endParaRPr lang="en-US"/>
          </a:p>
        </p:txBody>
      </p:sp>
      <p:sp>
        <p:nvSpPr>
          <p:cNvPr id="6" name="Footer Placeholder 5">
            <a:extLst>
              <a:ext uri="{FF2B5EF4-FFF2-40B4-BE49-F238E27FC236}">
                <a16:creationId xmlns:a16="http://schemas.microsoft.com/office/drawing/2014/main" id="{A2856AE1-DDB2-BB94-A974-71B6B04A59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BE57F7-0388-56F2-2BB4-4AD3937032D1}"/>
              </a:ext>
            </a:extLst>
          </p:cNvPr>
          <p:cNvSpPr>
            <a:spLocks noGrp="1"/>
          </p:cNvSpPr>
          <p:nvPr>
            <p:ph type="sldNum" sz="quarter" idx="12"/>
          </p:nvPr>
        </p:nvSpPr>
        <p:spPr/>
        <p:txBody>
          <a:bodyPr/>
          <a:lstStyle/>
          <a:p>
            <a:fld id="{126990C6-2423-4B7B-BEEB-5EED191E21AD}" type="slidenum">
              <a:rPr lang="en-US" smtClean="0"/>
              <a:t>‹#›</a:t>
            </a:fld>
            <a:endParaRPr lang="en-US"/>
          </a:p>
        </p:txBody>
      </p:sp>
    </p:spTree>
    <p:extLst>
      <p:ext uri="{BB962C8B-B14F-4D97-AF65-F5344CB8AC3E}">
        <p14:creationId xmlns:p14="http://schemas.microsoft.com/office/powerpoint/2010/main" val="347549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F856-02AF-4E4C-A5C2-089BC5E714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128336-8240-6528-2332-09F870CA3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1B9AC6-F0E4-819D-93F2-5F40FD48F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4C1E2E-B0C3-F509-5FE6-40C0013D4C65}"/>
              </a:ext>
            </a:extLst>
          </p:cNvPr>
          <p:cNvSpPr>
            <a:spLocks noGrp="1"/>
          </p:cNvSpPr>
          <p:nvPr>
            <p:ph type="dt" sz="half" idx="10"/>
          </p:nvPr>
        </p:nvSpPr>
        <p:spPr/>
        <p:txBody>
          <a:bodyPr/>
          <a:lstStyle/>
          <a:p>
            <a:fld id="{25E9CF16-DF15-46F8-93C5-660E7DA6F1E9}" type="datetimeFigureOut">
              <a:rPr lang="en-US" smtClean="0"/>
              <a:t>3/4/2025</a:t>
            </a:fld>
            <a:endParaRPr lang="en-US"/>
          </a:p>
        </p:txBody>
      </p:sp>
      <p:sp>
        <p:nvSpPr>
          <p:cNvPr id="6" name="Footer Placeholder 5">
            <a:extLst>
              <a:ext uri="{FF2B5EF4-FFF2-40B4-BE49-F238E27FC236}">
                <a16:creationId xmlns:a16="http://schemas.microsoft.com/office/drawing/2014/main" id="{4FB74010-815B-D954-8BF6-EC18354AA0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4F4C5-F2E5-F009-7394-941E61296C06}"/>
              </a:ext>
            </a:extLst>
          </p:cNvPr>
          <p:cNvSpPr>
            <a:spLocks noGrp="1"/>
          </p:cNvSpPr>
          <p:nvPr>
            <p:ph type="sldNum" sz="quarter" idx="12"/>
          </p:nvPr>
        </p:nvSpPr>
        <p:spPr/>
        <p:txBody>
          <a:bodyPr/>
          <a:lstStyle/>
          <a:p>
            <a:fld id="{126990C6-2423-4B7B-BEEB-5EED191E21AD}" type="slidenum">
              <a:rPr lang="en-US" smtClean="0"/>
              <a:t>‹#›</a:t>
            </a:fld>
            <a:endParaRPr lang="en-US"/>
          </a:p>
        </p:txBody>
      </p:sp>
    </p:spTree>
    <p:extLst>
      <p:ext uri="{BB962C8B-B14F-4D97-AF65-F5344CB8AC3E}">
        <p14:creationId xmlns:p14="http://schemas.microsoft.com/office/powerpoint/2010/main" val="2528334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F2FC10-7376-0AD9-5EAA-7CB9873EB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F936D2-91E9-BA0B-5422-9A0B9932A8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EA2A1-49A8-62B6-59D3-A6B8E06482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E9CF16-DF15-46F8-93C5-660E7DA6F1E9}" type="datetimeFigureOut">
              <a:rPr lang="en-US" smtClean="0"/>
              <a:t>3/4/2025</a:t>
            </a:fld>
            <a:endParaRPr lang="en-US"/>
          </a:p>
        </p:txBody>
      </p:sp>
      <p:sp>
        <p:nvSpPr>
          <p:cNvPr id="5" name="Footer Placeholder 4">
            <a:extLst>
              <a:ext uri="{FF2B5EF4-FFF2-40B4-BE49-F238E27FC236}">
                <a16:creationId xmlns:a16="http://schemas.microsoft.com/office/drawing/2014/main" id="{5C35765F-D3BF-D9D5-3EBB-BDF1DFB087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009D42-74D3-1279-61B4-B550D107B3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6990C6-2423-4B7B-BEEB-5EED191E21AD}" type="slidenum">
              <a:rPr lang="en-US" smtClean="0"/>
              <a:t>‹#›</a:t>
            </a:fld>
            <a:endParaRPr lang="en-US"/>
          </a:p>
        </p:txBody>
      </p:sp>
    </p:spTree>
    <p:extLst>
      <p:ext uri="{BB962C8B-B14F-4D97-AF65-F5344CB8AC3E}">
        <p14:creationId xmlns:p14="http://schemas.microsoft.com/office/powerpoint/2010/main" val="2552188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5.jpeg"/><Relationship Id="rId5" Type="http://schemas.openxmlformats.org/officeDocument/2006/relationships/image" Target="../media/image9.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1.sv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0.png"/><Relationship Id="rId2" Type="http://schemas.openxmlformats.org/officeDocument/2006/relationships/notesSlide" Target="../notesSlides/notesSlide10.xml"/><Relationship Id="rId16" Type="http://schemas.microsoft.com/office/2007/relationships/hdphoto" Target="../media/hdphoto4.wdp"/><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6.png"/><Relationship Id="rId5" Type="http://schemas.microsoft.com/office/2007/relationships/hdphoto" Target="../media/hdphoto1.wdp"/><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2.png"/><Relationship Id="rId4" Type="http://schemas.openxmlformats.org/officeDocument/2006/relationships/image" Target="../media/image21.png"/><Relationship Id="rId9" Type="http://schemas.microsoft.com/office/2007/relationships/hdphoto" Target="../media/hdphoto2.wdp"/><Relationship Id="rId1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18" Type="http://schemas.openxmlformats.org/officeDocument/2006/relationships/image" Target="../media/image8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17" Type="http://schemas.openxmlformats.org/officeDocument/2006/relationships/image" Target="../media/image79.png"/><Relationship Id="rId2" Type="http://schemas.openxmlformats.org/officeDocument/2006/relationships/notesSlide" Target="../notesSlides/notesSlide13.xml"/><Relationship Id="rId16" Type="http://schemas.openxmlformats.org/officeDocument/2006/relationships/image" Target="../media/image78.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svg"/></Relationships>
</file>

<file path=ppt/slides/_rels/slide1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image" Target="../media/image91.jpeg"/></Relationships>
</file>

<file path=ppt/slides/_rels/slide21.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5.jpeg"/><Relationship Id="rId7" Type="http://schemas.microsoft.com/office/2007/relationships/hdphoto" Target="../media/hdphoto7.wdp"/><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97.png"/><Relationship Id="rId5" Type="http://schemas.microsoft.com/office/2007/relationships/hdphoto" Target="../media/hdphoto6.wdp"/><Relationship Id="rId10" Type="http://schemas.microsoft.com/office/2007/relationships/hdphoto" Target="../media/hdphoto8.wdp"/><Relationship Id="rId4" Type="http://schemas.openxmlformats.org/officeDocument/2006/relationships/image" Target="../media/image96.png"/><Relationship Id="rId9" Type="http://schemas.openxmlformats.org/officeDocument/2006/relationships/image" Target="../media/image99.png"/></Relationships>
</file>

<file path=ppt/slides/_rels/slide22.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100.jpeg"/><Relationship Id="rId7" Type="http://schemas.microsoft.com/office/2007/relationships/hdphoto" Target="../media/hdphoto10.wdp"/><Relationship Id="rId12" Type="http://schemas.microsoft.com/office/2007/relationships/hdphoto" Target="../media/hdphoto12.wdp"/><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105.png"/><Relationship Id="rId5" Type="http://schemas.microsoft.com/office/2007/relationships/hdphoto" Target="../media/hdphoto9.wdp"/><Relationship Id="rId10" Type="http://schemas.microsoft.com/office/2007/relationships/hdphoto" Target="../media/hdphoto11.wdp"/><Relationship Id="rId4" Type="http://schemas.openxmlformats.org/officeDocument/2006/relationships/image" Target="../media/image101.png"/><Relationship Id="rId9" Type="http://schemas.openxmlformats.org/officeDocument/2006/relationships/image" Target="../media/image10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26.xml"/><Relationship Id="rId16"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diagramColors" Target="../diagrams/colors5.xml"/><Relationship Id="rId11" Type="http://schemas.openxmlformats.org/officeDocument/2006/relationships/image" Target="../media/image109.png"/><Relationship Id="rId5" Type="http://schemas.openxmlformats.org/officeDocument/2006/relationships/diagramQuickStyle" Target="../diagrams/quickStyle5.xml"/><Relationship Id="rId15" Type="http://schemas.openxmlformats.org/officeDocument/2006/relationships/image" Target="../media/image113.png"/><Relationship Id="rId10" Type="http://schemas.openxmlformats.org/officeDocument/2006/relationships/image" Target="../media/image108.png"/><Relationship Id="rId4" Type="http://schemas.openxmlformats.org/officeDocument/2006/relationships/diagramLayout" Target="../diagrams/layout5.xml"/><Relationship Id="rId9" Type="http://schemas.openxmlformats.org/officeDocument/2006/relationships/image" Target="../media/image107.png"/><Relationship Id="rId14" Type="http://schemas.openxmlformats.org/officeDocument/2006/relationships/image" Target="../media/image112.png"/></Relationships>
</file>

<file path=ppt/slides/_rels/slide28.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10.png"/><Relationship Id="rId18" Type="http://schemas.openxmlformats.org/officeDocument/2006/relationships/image" Target="../media/image123.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18.png"/><Relationship Id="rId17" Type="http://schemas.openxmlformats.org/officeDocument/2006/relationships/image" Target="../media/image122.png"/><Relationship Id="rId2" Type="http://schemas.openxmlformats.org/officeDocument/2006/relationships/notesSlide" Target="../notesSlides/notesSlide27.xml"/><Relationship Id="rId16" Type="http://schemas.openxmlformats.org/officeDocument/2006/relationships/image" Target="../media/image121.png"/><Relationship Id="rId1" Type="http://schemas.openxmlformats.org/officeDocument/2006/relationships/slideLayout" Target="../slideLayouts/slideLayout13.xml"/><Relationship Id="rId6" Type="http://schemas.openxmlformats.org/officeDocument/2006/relationships/diagramColors" Target="../diagrams/colors6.xml"/><Relationship Id="rId11" Type="http://schemas.openxmlformats.org/officeDocument/2006/relationships/image" Target="../media/image108.png"/><Relationship Id="rId5" Type="http://schemas.openxmlformats.org/officeDocument/2006/relationships/diagramQuickStyle" Target="../diagrams/quickStyle6.xml"/><Relationship Id="rId15" Type="http://schemas.openxmlformats.org/officeDocument/2006/relationships/image" Target="../media/image120.png"/><Relationship Id="rId10" Type="http://schemas.openxmlformats.org/officeDocument/2006/relationships/image" Target="../media/image117.png"/><Relationship Id="rId4" Type="http://schemas.openxmlformats.org/officeDocument/2006/relationships/diagramLayout" Target="../diagrams/layout6.xml"/><Relationship Id="rId9" Type="http://schemas.openxmlformats.org/officeDocument/2006/relationships/image" Target="../media/image106.png"/><Relationship Id="rId14" Type="http://schemas.openxmlformats.org/officeDocument/2006/relationships/image" Target="../media/image119.png"/></Relationships>
</file>

<file path=ppt/slides/_rels/slide2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2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diagramColors" Target="../diagrams/colors7.xml"/><Relationship Id="rId11" Type="http://schemas.openxmlformats.org/officeDocument/2006/relationships/image" Target="../media/image118.png"/><Relationship Id="rId5" Type="http://schemas.openxmlformats.org/officeDocument/2006/relationships/diagramQuickStyle" Target="../diagrams/quickStyle7.xml"/><Relationship Id="rId10" Type="http://schemas.openxmlformats.org/officeDocument/2006/relationships/image" Target="../media/image108.png"/><Relationship Id="rId4" Type="http://schemas.openxmlformats.org/officeDocument/2006/relationships/diagramLayout" Target="../diagrams/layout7.xml"/><Relationship Id="rId9" Type="http://schemas.openxmlformats.org/officeDocument/2006/relationships/image" Target="../media/image117.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image" Target="../media/image120.png"/><Relationship Id="rId3" Type="http://schemas.microsoft.com/office/2018/10/relationships/comments" Target="../comments/modernComment_396_EDB1D81B.xml"/><Relationship Id="rId7" Type="http://schemas.openxmlformats.org/officeDocument/2006/relationships/diagramColors" Target="../diagrams/colors8.xml"/><Relationship Id="rId12"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QuickStyle" Target="../diagrams/quickStyle8.xml"/><Relationship Id="rId11" Type="http://schemas.openxmlformats.org/officeDocument/2006/relationships/image" Target="../media/image108.png"/><Relationship Id="rId5" Type="http://schemas.openxmlformats.org/officeDocument/2006/relationships/diagramLayout" Target="../diagrams/layout8.xml"/><Relationship Id="rId15" Type="http://schemas.openxmlformats.org/officeDocument/2006/relationships/image" Target="../media/image125.png"/><Relationship Id="rId10" Type="http://schemas.openxmlformats.org/officeDocument/2006/relationships/image" Target="../media/image117.png"/><Relationship Id="rId4" Type="http://schemas.openxmlformats.org/officeDocument/2006/relationships/diagramData" Target="../diagrams/data8.xml"/><Relationship Id="rId9" Type="http://schemas.openxmlformats.org/officeDocument/2006/relationships/image" Target="../media/image106.png"/><Relationship Id="rId14" Type="http://schemas.openxmlformats.org/officeDocument/2006/relationships/image" Target="../media/image1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29.jpeg"/><Relationship Id="rId18" Type="http://schemas.openxmlformats.org/officeDocument/2006/relationships/image" Target="../media/image134.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128.png"/><Relationship Id="rId17" Type="http://schemas.openxmlformats.org/officeDocument/2006/relationships/image" Target="../media/image133.png"/><Relationship Id="rId2" Type="http://schemas.openxmlformats.org/officeDocument/2006/relationships/notesSlide" Target="../notesSlides/notesSlide33.xml"/><Relationship Id="rId16" Type="http://schemas.openxmlformats.org/officeDocument/2006/relationships/image" Target="../media/image132.png"/><Relationship Id="rId1" Type="http://schemas.openxmlformats.org/officeDocument/2006/relationships/slideLayout" Target="../slideLayouts/slideLayout13.xml"/><Relationship Id="rId6" Type="http://schemas.openxmlformats.org/officeDocument/2006/relationships/diagramColors" Target="../diagrams/colors9.xml"/><Relationship Id="rId11" Type="http://schemas.openxmlformats.org/officeDocument/2006/relationships/image" Target="../media/image127.png"/><Relationship Id="rId5" Type="http://schemas.openxmlformats.org/officeDocument/2006/relationships/diagramQuickStyle" Target="../diagrams/quickStyle9.xml"/><Relationship Id="rId15" Type="http://schemas.openxmlformats.org/officeDocument/2006/relationships/image" Target="../media/image131.png"/><Relationship Id="rId10" Type="http://schemas.openxmlformats.org/officeDocument/2006/relationships/image" Target="../media/image123.png"/><Relationship Id="rId4" Type="http://schemas.openxmlformats.org/officeDocument/2006/relationships/diagramLayout" Target="../diagrams/layout9.xml"/><Relationship Id="rId9" Type="http://schemas.openxmlformats.org/officeDocument/2006/relationships/image" Target="../media/image126.png"/><Relationship Id="rId14" Type="http://schemas.openxmlformats.org/officeDocument/2006/relationships/image" Target="../media/image130.png"/></Relationships>
</file>

<file path=ppt/slides/_rels/slide35.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7.png"/><Relationship Id="rId18" Type="http://schemas.openxmlformats.org/officeDocument/2006/relationships/image" Target="../media/image121.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34.png"/><Relationship Id="rId17" Type="http://schemas.openxmlformats.org/officeDocument/2006/relationships/image" Target="../media/image141.png"/><Relationship Id="rId2" Type="http://schemas.openxmlformats.org/officeDocument/2006/relationships/notesSlide" Target="../notesSlides/notesSlide34.xml"/><Relationship Id="rId16" Type="http://schemas.openxmlformats.org/officeDocument/2006/relationships/image" Target="../media/image140.png"/><Relationship Id="rId20" Type="http://schemas.openxmlformats.org/officeDocument/2006/relationships/image" Target="../media/image116.png"/><Relationship Id="rId1" Type="http://schemas.openxmlformats.org/officeDocument/2006/relationships/slideLayout" Target="../slideLayouts/slideLayout13.xml"/><Relationship Id="rId6" Type="http://schemas.openxmlformats.org/officeDocument/2006/relationships/diagramColors" Target="../diagrams/colors10.xml"/><Relationship Id="rId11" Type="http://schemas.openxmlformats.org/officeDocument/2006/relationships/image" Target="../media/image126.png"/><Relationship Id="rId5" Type="http://schemas.openxmlformats.org/officeDocument/2006/relationships/diagramQuickStyle" Target="../diagrams/quickStyle10.xml"/><Relationship Id="rId15" Type="http://schemas.openxmlformats.org/officeDocument/2006/relationships/image" Target="../media/image139.png"/><Relationship Id="rId10" Type="http://schemas.openxmlformats.org/officeDocument/2006/relationships/image" Target="../media/image110.png"/><Relationship Id="rId19" Type="http://schemas.openxmlformats.org/officeDocument/2006/relationships/image" Target="../media/image142.png"/><Relationship Id="rId4" Type="http://schemas.openxmlformats.org/officeDocument/2006/relationships/diagramLayout" Target="../diagrams/layout10.xml"/><Relationship Id="rId9" Type="http://schemas.openxmlformats.org/officeDocument/2006/relationships/image" Target="../media/image136.png"/><Relationship Id="rId14" Type="http://schemas.openxmlformats.org/officeDocument/2006/relationships/image" Target="../media/image138.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4.jpeg"/><Relationship Id="rId18" Type="http://schemas.openxmlformats.org/officeDocument/2006/relationships/image" Target="../media/image122.png"/><Relationship Id="rId3" Type="http://schemas.openxmlformats.org/officeDocument/2006/relationships/diagramData" Target="../diagrams/data13.xml"/><Relationship Id="rId21" Type="http://schemas.openxmlformats.org/officeDocument/2006/relationships/image" Target="../media/image112.png"/><Relationship Id="rId7" Type="http://schemas.microsoft.com/office/2007/relationships/diagramDrawing" Target="../diagrams/drawing13.xml"/><Relationship Id="rId12" Type="http://schemas.openxmlformats.org/officeDocument/2006/relationships/image" Target="../media/image134.png"/><Relationship Id="rId17" Type="http://schemas.openxmlformats.org/officeDocument/2006/relationships/image" Target="../media/image147.png"/><Relationship Id="rId2" Type="http://schemas.openxmlformats.org/officeDocument/2006/relationships/notesSlide" Target="../notesSlides/notesSlide37.xml"/><Relationship Id="rId16" Type="http://schemas.openxmlformats.org/officeDocument/2006/relationships/image" Target="../media/image146.png"/><Relationship Id="rId20" Type="http://schemas.openxmlformats.org/officeDocument/2006/relationships/image" Target="../media/image148.png"/><Relationship Id="rId1" Type="http://schemas.openxmlformats.org/officeDocument/2006/relationships/slideLayout" Target="../slideLayouts/slideLayout13.xml"/><Relationship Id="rId6" Type="http://schemas.openxmlformats.org/officeDocument/2006/relationships/diagramColors" Target="../diagrams/colors13.xml"/><Relationship Id="rId11" Type="http://schemas.openxmlformats.org/officeDocument/2006/relationships/image" Target="../media/image110.png"/><Relationship Id="rId5" Type="http://schemas.openxmlformats.org/officeDocument/2006/relationships/diagramQuickStyle" Target="../diagrams/quickStyle13.xml"/><Relationship Id="rId15" Type="http://schemas.openxmlformats.org/officeDocument/2006/relationships/image" Target="../media/image145.png"/><Relationship Id="rId10" Type="http://schemas.openxmlformats.org/officeDocument/2006/relationships/image" Target="../media/image136.png"/><Relationship Id="rId19" Type="http://schemas.openxmlformats.org/officeDocument/2006/relationships/image" Target="../media/image123.png"/><Relationship Id="rId4" Type="http://schemas.openxmlformats.org/officeDocument/2006/relationships/diagramLayout" Target="../diagrams/layout13.xml"/><Relationship Id="rId9" Type="http://schemas.openxmlformats.org/officeDocument/2006/relationships/image" Target="../media/image106.png"/><Relationship Id="rId14" Type="http://schemas.openxmlformats.org/officeDocument/2006/relationships/image" Target="../media/image126.png"/></Relationships>
</file>

<file path=ppt/slides/_rels/slide3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diagramColors" Target="../diagrams/colors14.xml"/><Relationship Id="rId11" Type="http://schemas.openxmlformats.org/officeDocument/2006/relationships/image" Target="../media/image150.png"/><Relationship Id="rId5" Type="http://schemas.openxmlformats.org/officeDocument/2006/relationships/diagramQuickStyle" Target="../diagrams/quickStyle14.xml"/><Relationship Id="rId10" Type="http://schemas.openxmlformats.org/officeDocument/2006/relationships/image" Target="../media/image149.png"/><Relationship Id="rId4" Type="http://schemas.openxmlformats.org/officeDocument/2006/relationships/diagramLayout" Target="../diagrams/layout14.xml"/><Relationship Id="rId9" Type="http://schemas.openxmlformats.org/officeDocument/2006/relationships/image" Target="../media/image136.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descr="decorative image. Spatial Raster visualization.">
            <a:extLst>
              <a:ext uri="{FF2B5EF4-FFF2-40B4-BE49-F238E27FC236}">
                <a16:creationId xmlns:a16="http://schemas.microsoft.com/office/drawing/2014/main" id="{C1C1E137-B089-446E-9291-C168AC24597F}"/>
              </a:ext>
              <a:ext uri="{C183D7F6-B498-43B3-948B-1728B52AA6E4}">
                <adec:decorative xmlns:adec="http://schemas.microsoft.com/office/drawing/2017/decorative" val="0"/>
              </a:ext>
            </a:extLst>
          </p:cNvPr>
          <p:cNvSpPr>
            <a:spLocks noGrp="1"/>
          </p:cNvSpPr>
          <p:nvPr>
            <p:ph type="pic" sz="quarter" idx="4294967295"/>
          </p:nvPr>
        </p:nvSpPr>
        <p:spPr>
          <a:xfrm>
            <a:off x="6225173" y="1255826"/>
            <a:ext cx="2902596" cy="2047712"/>
          </a:xfrm>
        </p:spPr>
        <p:txBody>
          <a:bodyPr/>
          <a:lstStyle/>
          <a:p>
            <a:endParaRPr lang="en-US"/>
          </a:p>
        </p:txBody>
      </p:sp>
      <p:sp>
        <p:nvSpPr>
          <p:cNvPr id="8" name="Picture Placeholder 7" descr="decorative image. Spatial Raster visualization. ">
            <a:extLst>
              <a:ext uri="{FF2B5EF4-FFF2-40B4-BE49-F238E27FC236}">
                <a16:creationId xmlns:a16="http://schemas.microsoft.com/office/drawing/2014/main" id="{26087065-E1D1-4222-A146-780A56F5B4C6}"/>
              </a:ext>
            </a:extLst>
          </p:cNvPr>
          <p:cNvSpPr>
            <a:spLocks noGrp="1"/>
          </p:cNvSpPr>
          <p:nvPr>
            <p:ph type="pic" sz="quarter" idx="12"/>
          </p:nvPr>
        </p:nvSpPr>
        <p:spPr/>
        <p:txBody>
          <a:bodyPr/>
          <a:lstStyle/>
          <a:p>
            <a:endParaRPr lang="en-US"/>
          </a:p>
        </p:txBody>
      </p:sp>
      <p:sp>
        <p:nvSpPr>
          <p:cNvPr id="9" name="Picture Placeholder 8" descr="Decorative image. Map with Points ">
            <a:extLst>
              <a:ext uri="{FF2B5EF4-FFF2-40B4-BE49-F238E27FC236}">
                <a16:creationId xmlns:a16="http://schemas.microsoft.com/office/drawing/2014/main" id="{E1881297-8F1D-4E2D-A6C7-6C484A5A6D70}"/>
              </a:ext>
            </a:extLst>
          </p:cNvPr>
          <p:cNvSpPr>
            <a:spLocks noGrp="1"/>
          </p:cNvSpPr>
          <p:nvPr>
            <p:ph type="pic" sz="quarter" idx="13"/>
          </p:nvPr>
        </p:nvSpPr>
        <p:spPr/>
        <p:txBody>
          <a:bodyPr/>
          <a:lstStyle/>
          <a:p>
            <a:endParaRPr lang="en-US"/>
          </a:p>
        </p:txBody>
      </p:sp>
      <p:pic>
        <p:nvPicPr>
          <p:cNvPr id="3" name="Picture Placeholder 13" descr="A close-up of a map">
            <a:extLst>
              <a:ext uri="{FF2B5EF4-FFF2-40B4-BE49-F238E27FC236}">
                <a16:creationId xmlns:a16="http://schemas.microsoft.com/office/drawing/2014/main" id="{1C1BCF2F-0A6E-2737-B596-B18FFC1F65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225172" y="1255270"/>
            <a:ext cx="2902596" cy="2047712"/>
          </a:xfrm>
          <a:prstGeom prst="rect">
            <a:avLst/>
          </a:prstGeom>
        </p:spPr>
      </p:pic>
      <p:pic>
        <p:nvPicPr>
          <p:cNvPr id="5" name="Picture Placeholder 17" descr="A field of pins on a map">
            <a:extLst>
              <a:ext uri="{FF2B5EF4-FFF2-40B4-BE49-F238E27FC236}">
                <a16:creationId xmlns:a16="http://schemas.microsoft.com/office/drawing/2014/main" id="{AA68C21F-3322-62A1-9AF7-39AC9450024B}"/>
              </a:ext>
            </a:extLst>
          </p:cNvPr>
          <p:cNvPicPr>
            <a:picLocks noChangeAspect="1"/>
          </p:cNvPicPr>
          <p:nvPr/>
        </p:nvPicPr>
        <p:blipFill>
          <a:blip r:embed="rId4"/>
          <a:srcRect t="26449" b="26449"/>
          <a:stretch/>
        </p:blipFill>
        <p:spPr>
          <a:xfrm>
            <a:off x="6225172" y="3495279"/>
            <a:ext cx="5966828" cy="1873645"/>
          </a:xfrm>
          <a:prstGeom prst="rect">
            <a:avLst/>
          </a:prstGeom>
        </p:spPr>
      </p:pic>
      <p:pic>
        <p:nvPicPr>
          <p:cNvPr id="6" name="NRCS Raindrop" descr="NRCS Raindrop Graphic">
            <a:extLst>
              <a:ext uri="{FF2B5EF4-FFF2-40B4-BE49-F238E27FC236}">
                <a16:creationId xmlns:a16="http://schemas.microsoft.com/office/drawing/2014/main" id="{130B38F8-258F-4DC9-B8F1-B20A1A726BF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463393" y="1554638"/>
            <a:ext cx="1728609" cy="3496689"/>
          </a:xfrm>
          <a:prstGeom prst="rect">
            <a:avLst/>
          </a:prstGeom>
        </p:spPr>
      </p:pic>
      <p:pic>
        <p:nvPicPr>
          <p:cNvPr id="4" name="Picture Placeholder 15" descr="A close up of a yellow and green explosion">
            <a:extLst>
              <a:ext uri="{FF2B5EF4-FFF2-40B4-BE49-F238E27FC236}">
                <a16:creationId xmlns:a16="http://schemas.microsoft.com/office/drawing/2014/main" id="{4950715F-A5F9-140B-412D-828D4C82B14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9320064" y="1255713"/>
            <a:ext cx="2871936" cy="2047270"/>
          </a:xfrm>
          <a:prstGeom prst="rect">
            <a:avLst/>
          </a:prstGeom>
        </p:spPr>
      </p:pic>
      <p:sp>
        <p:nvSpPr>
          <p:cNvPr id="10" name="Content Placeholder 9">
            <a:extLst>
              <a:ext uri="{FF2B5EF4-FFF2-40B4-BE49-F238E27FC236}">
                <a16:creationId xmlns:a16="http://schemas.microsoft.com/office/drawing/2014/main" id="{FE409333-BA0D-4E8D-8F8B-ECF846A6D796}"/>
              </a:ext>
              <a:ext uri="{C183D7F6-B498-43B3-948B-1728B52AA6E4}">
                <adec:decorative xmlns:adec="http://schemas.microsoft.com/office/drawing/2017/decorative" val="0"/>
              </a:ext>
            </a:extLst>
          </p:cNvPr>
          <p:cNvSpPr>
            <a:spLocks noGrp="1"/>
          </p:cNvSpPr>
          <p:nvPr>
            <p:ph type="title" idx="4294967295"/>
          </p:nvPr>
        </p:nvSpPr>
        <p:spPr>
          <a:xfrm>
            <a:off x="209550" y="1255713"/>
            <a:ext cx="5757863" cy="41132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chemeClr val="bg1"/>
                </a:solidFill>
                <a:effectLst/>
                <a:uLnTx/>
                <a:uFillTx/>
                <a:latin typeface="Hand Of Sean" pitchFamily="2" charset="0"/>
                <a:ea typeface="Open Sans" panose="020B0606030504020204" pitchFamily="34" charset="0"/>
                <a:cs typeface="Open Sans" panose="020B0606030504020204" pitchFamily="34" charset="0"/>
              </a:rPr>
              <a:t>Dynamic Soils Hub Team Overview</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4400" b="0" i="0" u="none" strike="noStrike" kern="1200" cap="none" spc="0" normalizeH="0" baseline="0" noProof="0">
              <a:ln>
                <a:noFill/>
              </a:ln>
              <a:solidFill>
                <a:schemeClr val="bg1"/>
              </a:solidFill>
              <a:effectLst/>
              <a:uLnTx/>
              <a:uFillTx/>
              <a:latin typeface="Hand Of Sean" pitchFamily="2"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DD61ECE8-4AD9-5EB9-236A-842AD0BD8B3C}"/>
              </a:ext>
            </a:extLst>
          </p:cNvPr>
          <p:cNvSpPr txBox="1"/>
          <p:nvPr/>
        </p:nvSpPr>
        <p:spPr>
          <a:xfrm>
            <a:off x="533400" y="3495279"/>
            <a:ext cx="8976769" cy="2153242"/>
          </a:xfrm>
          <a:prstGeom prst="rect">
            <a:avLst/>
          </a:prstGeom>
          <a:noFill/>
        </p:spPr>
        <p:txBody>
          <a:bodyPr wrap="square" numCol="1" spcCol="457200" rtlCol="0">
            <a:noAutofit/>
          </a:bodyPr>
          <a:lstStyle/>
          <a:p>
            <a:pPr>
              <a:spcBef>
                <a:spcPts val="800"/>
              </a:spcBef>
            </a:pPr>
            <a:endParaRPr lang="en-US" sz="2000" b="1">
              <a:solidFill>
                <a:srgbClr val="1C567C"/>
              </a:solidFill>
              <a:latin typeface="Source Sans Pro" panose="020B0503030403020204" pitchFamily="34" charset="0"/>
              <a:ea typeface="Source Sans Pro" panose="020B0503030403020204" pitchFamily="34" charset="0"/>
            </a:endParaRPr>
          </a:p>
          <a:p>
            <a:pPr>
              <a:spcBef>
                <a:spcPts val="800"/>
              </a:spcBef>
            </a:pPr>
            <a:r>
              <a:rPr lang="en-US" sz="3200" b="1">
                <a:solidFill>
                  <a:schemeClr val="bg1"/>
                </a:solidFill>
                <a:ea typeface="Source Sans Pro Light" panose="020B0403030403020204" pitchFamily="34" charset="0"/>
              </a:rPr>
              <a:t>Developers and Business </a:t>
            </a:r>
            <a:endParaRPr lang="en-US" sz="3200" u="none" strike="noStrike">
              <a:solidFill>
                <a:schemeClr val="bg1"/>
              </a:solidFill>
              <a:effectLst/>
              <a:ea typeface="Source Sans Pro Light" panose="020B0403030403020204" pitchFamily="34" charset="0"/>
            </a:endParaRPr>
          </a:p>
          <a:p>
            <a:pPr rtl="0">
              <a:spcBef>
                <a:spcPts val="800"/>
              </a:spcBef>
              <a:spcAft>
                <a:spcPts val="0"/>
              </a:spcAft>
            </a:pPr>
            <a:endParaRPr lang="en-US" b="1">
              <a:solidFill>
                <a:srgbClr val="2F2C2A"/>
              </a:solidFill>
              <a:latin typeface="Source Sans Pro Light" panose="020B0403030403020204" pitchFamily="34" charset="0"/>
              <a:ea typeface="Source Sans Pro Light" panose="020B0403030403020204" pitchFamily="34" charset="0"/>
            </a:endParaRPr>
          </a:p>
        </p:txBody>
      </p:sp>
    </p:spTree>
    <p:extLst>
      <p:ext uri="{BB962C8B-B14F-4D97-AF65-F5344CB8AC3E}">
        <p14:creationId xmlns:p14="http://schemas.microsoft.com/office/powerpoint/2010/main" val="148268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8D6E58C-784A-663E-1ED1-CA5337D60B10}"/>
              </a:ext>
              <a:ext uri="{C183D7F6-B498-43B3-948B-1728B52AA6E4}">
                <adec:decorative xmlns:adec="http://schemas.microsoft.com/office/drawing/2017/decorative" val="1"/>
              </a:ext>
            </a:extLst>
          </p:cNvPr>
          <p:cNvCxnSpPr/>
          <p:nvPr/>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4D86B89-6727-DF49-6F9B-7CCA25224519}"/>
              </a:ext>
            </a:extLst>
          </p:cNvPr>
          <p:cNvSpPr>
            <a:spLocks noGrp="1"/>
          </p:cNvSpPr>
          <p:nvPr>
            <p:ph type="ftr" sz="quarter" idx="3"/>
          </p:nvPr>
        </p:nvSpPr>
        <p:spPr/>
        <p:txBody>
          <a:bodyPr>
            <a:noAutofit/>
          </a:bodyPr>
          <a:lstStyle/>
          <a:p>
            <a:r>
              <a:rPr lang="en-US">
                <a:effectLst>
                  <a:outerShdw blurRad="38100" dist="38100" dir="2700000" algn="tl">
                    <a:srgbClr val="000000">
                      <a:alpha val="43137"/>
                    </a:srgbClr>
                  </a:outerShdw>
                </a:effectLst>
              </a:rPr>
              <a:t>The Hub</a:t>
            </a:r>
          </a:p>
        </p:txBody>
      </p:sp>
      <p:sp>
        <p:nvSpPr>
          <p:cNvPr id="7" name="Slide Number Placeholder 3">
            <a:extLst>
              <a:ext uri="{FF2B5EF4-FFF2-40B4-BE49-F238E27FC236}">
                <a16:creationId xmlns:a16="http://schemas.microsoft.com/office/drawing/2014/main" id="{13EFA667-BAD6-3FCF-2678-649259A3051D}"/>
              </a:ext>
            </a:extLst>
          </p:cNvPr>
          <p:cNvSpPr>
            <a:spLocks noGrp="1"/>
          </p:cNvSpPr>
          <p:nvPr>
            <p:ph type="sldNum" sz="quarter" idx="4"/>
          </p:nvPr>
        </p:nvSpPr>
        <p:spPr/>
        <p:txBody>
          <a:bodyPr/>
          <a:lstStyle/>
          <a:p>
            <a:fld id="{DA18CD36-B4FB-DE4E-8FB1-7BD5EA5F1135}" type="slidenum">
              <a:rPr lang="en-US" smtClean="0">
                <a:solidFill>
                  <a:schemeClr val="bg1"/>
                </a:solidFill>
              </a:rPr>
              <a:t>10</a:t>
            </a:fld>
            <a:endParaRPr lang="en-US">
              <a:solidFill>
                <a:schemeClr val="bg1"/>
              </a:solidFill>
            </a:endParaRPr>
          </a:p>
        </p:txBody>
      </p:sp>
      <p:sp>
        <p:nvSpPr>
          <p:cNvPr id="9" name="Title 8">
            <a:extLst>
              <a:ext uri="{FF2B5EF4-FFF2-40B4-BE49-F238E27FC236}">
                <a16:creationId xmlns:a16="http://schemas.microsoft.com/office/drawing/2014/main" id="{EC2084C0-97A3-B5C5-2E32-71317BD8787B}"/>
              </a:ext>
            </a:extLst>
          </p:cNvPr>
          <p:cNvSpPr txBox="1">
            <a:spLocks noGrp="1"/>
          </p:cNvSpPr>
          <p:nvPr>
            <p:ph type="title" idx="4294967295"/>
          </p:nvPr>
        </p:nvSpPr>
        <p:spPr>
          <a:xfrm>
            <a:off x="8424434" y="1142761"/>
            <a:ext cx="3441844" cy="4278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800"/>
              </a:spcBef>
              <a:spcAft>
                <a:spcPts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ource Sans Pro"/>
                <a:ea typeface="Source Sans Pro"/>
                <a:cs typeface="+mn-cs"/>
              </a:rPr>
              <a:t>Application Open-Source Tools</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ource Sans Pro Light"/>
                <a:ea typeface="Source Sans Pro Light"/>
                <a:cs typeface="+mn-cs"/>
                <a:sym typeface="Source Sans Pro Light"/>
              </a:rPr>
              <a:t>The DS Hub is a flagship innovation for scientists to model and report on soils data that change with conservation management</a:t>
            </a:r>
          </a:p>
          <a:p>
            <a:pPr marL="101600" marR="0" lvl="0" indent="0" algn="l" defTabSz="914400" rtl="0" eaLnBrk="1" fontAlgn="auto" latinLnBrk="0" hangingPunct="1">
              <a:lnSpc>
                <a:spcPct val="90000"/>
              </a:lnSpc>
              <a:spcBef>
                <a:spcPts val="800"/>
              </a:spcBef>
              <a:spcAft>
                <a:spcPts val="0"/>
              </a:spcAft>
              <a:buClr>
                <a:srgbClr val="212121"/>
              </a:buClr>
              <a:buSzPts val="2000"/>
              <a:buFontTx/>
              <a:buNone/>
              <a:tabLst/>
              <a:defRPr/>
            </a:pPr>
            <a:endParaRPr kumimoji="0" lang="en-US" sz="1800" b="0" i="0" u="none" strike="noStrike" kern="1200" cap="none" spc="0" normalizeH="0" baseline="0" noProof="0">
              <a:ln>
                <a:noFill/>
              </a:ln>
              <a:solidFill>
                <a:schemeClr val="bg1"/>
              </a:solidFill>
              <a:effectLst/>
              <a:uLnTx/>
              <a:uFillTx/>
              <a:latin typeface="Source Sans Pro Light"/>
              <a:ea typeface="Source Sans Pro Light"/>
              <a:cs typeface="+mn-cs"/>
              <a:sym typeface="Source Sans Pro Light"/>
            </a:endParaRPr>
          </a:p>
          <a:p>
            <a:pPr marL="101600" marR="0" lvl="0" indent="0" algn="l" defTabSz="914400" rtl="0" eaLnBrk="1" fontAlgn="auto" latinLnBrk="0" hangingPunct="1">
              <a:lnSpc>
                <a:spcPct val="90000"/>
              </a:lnSpc>
              <a:spcBef>
                <a:spcPts val="800"/>
              </a:spcBef>
              <a:spcAft>
                <a:spcPts val="0"/>
              </a:spcAft>
              <a:buClr>
                <a:srgbClr val="212121"/>
              </a:buClr>
              <a:buSzPts val="2000"/>
              <a:buFontTx/>
              <a:buNone/>
              <a:tabLst/>
              <a:defRPr/>
            </a:pPr>
            <a:r>
              <a:rPr kumimoji="0" lang="en-US" sz="1800" b="0" i="0" u="none" strike="noStrike" kern="1200" cap="none" spc="0" normalizeH="0" baseline="0" noProof="0">
                <a:ln>
                  <a:noFill/>
                </a:ln>
                <a:solidFill>
                  <a:schemeClr val="bg1"/>
                </a:solidFill>
                <a:effectLst/>
                <a:uLnTx/>
                <a:uFillTx/>
                <a:latin typeface="Source Sans Pro Light"/>
                <a:ea typeface="Source Sans Pro Light"/>
                <a:cs typeface="+mn-cs"/>
                <a:sym typeface="Source Sans Pro Light"/>
              </a:rPr>
              <a:t>Empowering technical and nontechnical  scientists to create experiments with no coding experience</a:t>
            </a:r>
          </a:p>
          <a:p>
            <a:pPr marL="101600" marR="0" lvl="0" indent="0" algn="l" defTabSz="914400" rtl="0" eaLnBrk="1" fontAlgn="auto" latinLnBrk="0" hangingPunct="1">
              <a:lnSpc>
                <a:spcPct val="90000"/>
              </a:lnSpc>
              <a:spcBef>
                <a:spcPts val="800"/>
              </a:spcBef>
              <a:spcAft>
                <a:spcPts val="0"/>
              </a:spcAft>
              <a:buClr>
                <a:srgbClr val="212121"/>
              </a:buClr>
              <a:buSzPts val="2000"/>
              <a:buFontTx/>
              <a:buNone/>
              <a:tabLst/>
              <a:defRPr/>
            </a:pPr>
            <a:endParaRPr kumimoji="0" lang="en-US" sz="1800" b="0" i="0" u="none" strike="noStrike" kern="1200" cap="none" spc="0" normalizeH="0" baseline="0" noProof="0">
              <a:ln>
                <a:noFill/>
              </a:ln>
              <a:solidFill>
                <a:schemeClr val="bg1"/>
              </a:solidFill>
              <a:effectLst/>
              <a:uLnTx/>
              <a:uFillTx/>
              <a:latin typeface="Source Sans Pro Light"/>
              <a:ea typeface="Source Sans Pro Light"/>
              <a:cs typeface="+mn-cs"/>
              <a:sym typeface="Source Sans Pro Light"/>
            </a:endParaRPr>
          </a:p>
          <a:p>
            <a:pPr marL="101600" marR="0" lvl="0" indent="0" algn="l" defTabSz="914400" rtl="0" eaLnBrk="1" fontAlgn="auto" latinLnBrk="0" hangingPunct="1">
              <a:lnSpc>
                <a:spcPct val="90000"/>
              </a:lnSpc>
              <a:spcBef>
                <a:spcPts val="800"/>
              </a:spcBef>
              <a:spcAft>
                <a:spcPts val="0"/>
              </a:spcAft>
              <a:buClr>
                <a:srgbClr val="212121"/>
              </a:buClr>
              <a:buSzPts val="2000"/>
              <a:buFontTx/>
              <a:buNone/>
              <a:tabLst/>
              <a:defRPr/>
            </a:pPr>
            <a:r>
              <a:rPr kumimoji="0" lang="en-US" sz="1800" b="0" i="0" u="none" strike="noStrike" kern="1200" cap="none" spc="0" normalizeH="0" baseline="0" noProof="0">
                <a:ln>
                  <a:noFill/>
                </a:ln>
                <a:solidFill>
                  <a:schemeClr val="bg1"/>
                </a:solidFill>
                <a:effectLst/>
                <a:uLnTx/>
                <a:uFillTx/>
                <a:latin typeface="Source Sans Pro Light"/>
                <a:ea typeface="Source Sans Pro Light"/>
                <a:cs typeface="+mn-cs"/>
                <a:sym typeface="Source Sans Pro Light"/>
              </a:rPr>
              <a:t>It is a game changer for data collection, storage &amp; processing to support conservation program delivery</a:t>
            </a:r>
          </a:p>
        </p:txBody>
      </p:sp>
      <p:pic>
        <p:nvPicPr>
          <p:cNvPr id="3" name="Picture 2" descr="R Studio Logo">
            <a:extLst>
              <a:ext uri="{FF2B5EF4-FFF2-40B4-BE49-F238E27FC236}">
                <a16:creationId xmlns:a16="http://schemas.microsoft.com/office/drawing/2014/main" id="{D7C3D13B-AD4C-945B-1B8E-E4F47EC75220}"/>
              </a:ext>
            </a:extLst>
          </p:cNvPr>
          <p:cNvPicPr>
            <a:picLocks noChangeAspect="1"/>
          </p:cNvPicPr>
          <p:nvPr/>
        </p:nvPicPr>
        <p:blipFill>
          <a:blip r:embed="rId3" cstate="email">
            <a:clrChange>
              <a:clrFrom>
                <a:srgbClr val="F7F7F7"/>
              </a:clrFrom>
              <a:clrTo>
                <a:srgbClr val="F7F7F7">
                  <a:alpha val="0"/>
                </a:srgbClr>
              </a:clrTo>
            </a:clrChange>
            <a:grayscl/>
            <a:extLst>
              <a:ext uri="{28A0092B-C50C-407E-A947-70E740481C1C}">
                <a14:useLocalDpi xmlns:a14="http://schemas.microsoft.com/office/drawing/2010/main"/>
              </a:ext>
            </a:extLst>
          </a:blip>
          <a:stretch>
            <a:fillRect/>
          </a:stretch>
        </p:blipFill>
        <p:spPr>
          <a:xfrm>
            <a:off x="6303354" y="2499200"/>
            <a:ext cx="1097280" cy="1105344"/>
          </a:xfrm>
          <a:prstGeom prst="rect">
            <a:avLst/>
          </a:prstGeom>
        </p:spPr>
      </p:pic>
      <p:pic>
        <p:nvPicPr>
          <p:cNvPr id="4" name="Picture 3" descr="Geonetwork logo">
            <a:extLst>
              <a:ext uri="{FF2B5EF4-FFF2-40B4-BE49-F238E27FC236}">
                <a16:creationId xmlns:a16="http://schemas.microsoft.com/office/drawing/2014/main" id="{D039FE57-A5CB-1611-A1BD-C4D4A3A87951}"/>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3544011" y="2217733"/>
            <a:ext cx="2286000" cy="617133"/>
          </a:xfrm>
          <a:prstGeom prst="rect">
            <a:avLst/>
          </a:prstGeom>
        </p:spPr>
      </p:pic>
      <p:pic>
        <p:nvPicPr>
          <p:cNvPr id="5" name="Picture 4" descr="A logo of a company">
            <a:extLst>
              <a:ext uri="{FF2B5EF4-FFF2-40B4-BE49-F238E27FC236}">
                <a16:creationId xmlns:a16="http://schemas.microsoft.com/office/drawing/2014/main" id="{FD114265-6C44-146C-8E36-E6AC596D0B32}"/>
              </a:ext>
            </a:extLst>
          </p:cNvPr>
          <p:cNvPicPr>
            <a:picLocks noChangeAspect="1"/>
          </p:cNvPicPr>
          <p:nvPr/>
        </p:nvPicPr>
        <p:blipFill>
          <a:blip r:embed="rId6" cstate="email">
            <a:biLevel thresh="75000"/>
            <a:extLst>
              <a:ext uri="{28A0092B-C50C-407E-A947-70E740481C1C}">
                <a14:useLocalDpi xmlns:a14="http://schemas.microsoft.com/office/drawing/2010/main"/>
              </a:ext>
            </a:extLst>
          </a:blip>
          <a:stretch>
            <a:fillRect/>
          </a:stretch>
        </p:blipFill>
        <p:spPr>
          <a:xfrm>
            <a:off x="6394794" y="1621661"/>
            <a:ext cx="914400" cy="547210"/>
          </a:xfrm>
          <a:prstGeom prst="rect">
            <a:avLst/>
          </a:prstGeom>
        </p:spPr>
      </p:pic>
      <p:grpSp>
        <p:nvGrpSpPr>
          <p:cNvPr id="8" name="Group 7" descr="MapServer Logo">
            <a:extLst>
              <a:ext uri="{FF2B5EF4-FFF2-40B4-BE49-F238E27FC236}">
                <a16:creationId xmlns:a16="http://schemas.microsoft.com/office/drawing/2014/main" id="{49EC2B58-4B5E-D406-17BF-C4DE58256A76}"/>
              </a:ext>
            </a:extLst>
          </p:cNvPr>
          <p:cNvGrpSpPr>
            <a:grpSpLocks noChangeAspect="1"/>
          </p:cNvGrpSpPr>
          <p:nvPr/>
        </p:nvGrpSpPr>
        <p:grpSpPr>
          <a:xfrm>
            <a:off x="783894" y="3367470"/>
            <a:ext cx="2286000" cy="604443"/>
            <a:chOff x="7065696" y="1932288"/>
            <a:chExt cx="3817562" cy="1009405"/>
          </a:xfrm>
        </p:grpSpPr>
        <p:pic>
          <p:nvPicPr>
            <p:cNvPr id="10" name="Picture 9" descr="A black background with a black square&#10;&#10;Description automatically generated with medium confidence">
              <a:extLst>
                <a:ext uri="{FF2B5EF4-FFF2-40B4-BE49-F238E27FC236}">
                  <a16:creationId xmlns:a16="http://schemas.microsoft.com/office/drawing/2014/main" id="{0305CA12-9EB4-3761-9E57-D2B071F899B2}"/>
                </a:ext>
              </a:extLst>
            </p:cNvPr>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7065696" y="1932288"/>
              <a:ext cx="3817562" cy="1009405"/>
            </a:xfrm>
            <a:prstGeom prst="rect">
              <a:avLst/>
            </a:prstGeom>
          </p:spPr>
        </p:pic>
        <p:sp>
          <p:nvSpPr>
            <p:cNvPr id="11" name="Rectangle 10">
              <a:extLst>
                <a:ext uri="{FF2B5EF4-FFF2-40B4-BE49-F238E27FC236}">
                  <a16:creationId xmlns:a16="http://schemas.microsoft.com/office/drawing/2014/main" id="{8C0110C2-9745-6D6B-B7EE-4A6511BA86B4}"/>
                </a:ext>
              </a:extLst>
            </p:cNvPr>
            <p:cNvSpPr/>
            <p:nvPr/>
          </p:nvSpPr>
          <p:spPr>
            <a:xfrm>
              <a:off x="8974477" y="2686050"/>
              <a:ext cx="1908781" cy="2556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blue logo with a black background">
            <a:extLst>
              <a:ext uri="{FF2B5EF4-FFF2-40B4-BE49-F238E27FC236}">
                <a16:creationId xmlns:a16="http://schemas.microsoft.com/office/drawing/2014/main" id="{35F9CC96-D67D-6129-A375-2268D3E4F6E8}"/>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6394794" y="3920584"/>
            <a:ext cx="914400" cy="914400"/>
          </a:xfrm>
          <a:prstGeom prst="rect">
            <a:avLst/>
          </a:prstGeom>
          <a:effectLst/>
        </p:spPr>
      </p:pic>
      <p:pic>
        <p:nvPicPr>
          <p:cNvPr id="14" name="Picture 13" descr="A blue text on a white background">
            <a:extLst>
              <a:ext uri="{FF2B5EF4-FFF2-40B4-BE49-F238E27FC236}">
                <a16:creationId xmlns:a16="http://schemas.microsoft.com/office/drawing/2014/main" id="{BDD7C010-2EAF-ACB7-6AD9-81B50DCBFF01}"/>
              </a:ext>
            </a:extLst>
          </p:cNvPr>
          <p:cNvPicPr>
            <a:picLocks noChangeAspect="1"/>
          </p:cNvPicPr>
          <p:nvPr/>
        </p:nvPicPr>
        <p:blipFill>
          <a:blip r:embed="rId10" cstate="email">
            <a:biLevel thresh="50000"/>
            <a:extLst>
              <a:ext uri="{28A0092B-C50C-407E-A947-70E740481C1C}">
                <a14:useLocalDpi xmlns:a14="http://schemas.microsoft.com/office/drawing/2010/main"/>
              </a:ext>
            </a:extLst>
          </a:blip>
          <a:stretch>
            <a:fillRect/>
          </a:stretch>
        </p:blipFill>
        <p:spPr>
          <a:xfrm>
            <a:off x="3544011" y="1067784"/>
            <a:ext cx="2286000" cy="553877"/>
          </a:xfrm>
          <a:prstGeom prst="rect">
            <a:avLst/>
          </a:prstGeom>
        </p:spPr>
      </p:pic>
      <p:pic>
        <p:nvPicPr>
          <p:cNvPr id="15" name="Picture 14" descr="A satellite on a planet">
            <a:extLst>
              <a:ext uri="{FF2B5EF4-FFF2-40B4-BE49-F238E27FC236}">
                <a16:creationId xmlns:a16="http://schemas.microsoft.com/office/drawing/2014/main" id="{C2FEF98D-A195-6C36-5842-CE150C56F68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030413" y="4614156"/>
            <a:ext cx="914400" cy="1017920"/>
          </a:xfrm>
          <a:prstGeom prst="rect">
            <a:avLst/>
          </a:prstGeom>
        </p:spPr>
      </p:pic>
      <p:pic>
        <p:nvPicPr>
          <p:cNvPr id="16" name="Picture 15" descr="A blue elephant with white outline">
            <a:extLst>
              <a:ext uri="{FF2B5EF4-FFF2-40B4-BE49-F238E27FC236}">
                <a16:creationId xmlns:a16="http://schemas.microsoft.com/office/drawing/2014/main" id="{5DA666F1-06FD-5106-BB01-1BFF0A765397}"/>
              </a:ext>
            </a:extLst>
          </p:cNvPr>
          <p:cNvPicPr>
            <a:picLocks noChangeAspect="1"/>
          </p:cNvPicPr>
          <p:nvPr/>
        </p:nvPicPr>
        <p:blipFill>
          <a:blip r:embed="rId12" cstate="email">
            <a:biLevel thresh="75000"/>
            <a:extLst>
              <a:ext uri="{28A0092B-C50C-407E-A947-70E740481C1C}">
                <a14:useLocalDpi xmlns:a14="http://schemas.microsoft.com/office/drawing/2010/main"/>
              </a:ext>
            </a:extLst>
          </a:blip>
          <a:stretch>
            <a:fillRect/>
          </a:stretch>
        </p:blipFill>
        <p:spPr>
          <a:xfrm>
            <a:off x="1292712" y="4813817"/>
            <a:ext cx="914400" cy="947650"/>
          </a:xfrm>
          <a:prstGeom prst="rect">
            <a:avLst/>
          </a:prstGeom>
        </p:spPr>
      </p:pic>
      <p:pic>
        <p:nvPicPr>
          <p:cNvPr id="17" name="Picture 16" descr="A cartoon of an elephant holding a globe">
            <a:extLst>
              <a:ext uri="{FF2B5EF4-FFF2-40B4-BE49-F238E27FC236}">
                <a16:creationId xmlns:a16="http://schemas.microsoft.com/office/drawing/2014/main" id="{D0638F5C-5AE2-1893-87C9-9A8E41EA135F}"/>
              </a:ext>
            </a:extLst>
          </p:cNvPr>
          <p:cNvPicPr>
            <a:picLocks noChangeAspect="1"/>
          </p:cNvPicPr>
          <p:nvPr/>
        </p:nvPicPr>
        <p:blipFill>
          <a:blip r:embed="rId13" cstate="email">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tretch>
            <a:fillRect/>
          </a:stretch>
        </p:blipFill>
        <p:spPr>
          <a:xfrm>
            <a:off x="6395568" y="590292"/>
            <a:ext cx="914400" cy="701040"/>
          </a:xfrm>
          <a:prstGeom prst="rect">
            <a:avLst/>
          </a:prstGeom>
        </p:spPr>
      </p:pic>
      <p:pic>
        <p:nvPicPr>
          <p:cNvPr id="18" name="Picture 17" descr="A green and blue letters on a black background">
            <a:extLst>
              <a:ext uri="{FF2B5EF4-FFF2-40B4-BE49-F238E27FC236}">
                <a16:creationId xmlns:a16="http://schemas.microsoft.com/office/drawing/2014/main" id="{47670728-BE4A-0C5F-D918-DCEBBC98CD05}"/>
              </a:ext>
            </a:extLst>
          </p:cNvPr>
          <p:cNvPicPr>
            <a:picLocks noChangeAspect="1"/>
          </p:cNvPicPr>
          <p:nvPr/>
        </p:nvPicPr>
        <p:blipFill>
          <a:blip r:embed="rId15" cstate="email">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tretch>
            <a:fillRect/>
          </a:stretch>
        </p:blipFill>
        <p:spPr>
          <a:xfrm>
            <a:off x="744413" y="977713"/>
            <a:ext cx="2286000" cy="734020"/>
          </a:xfrm>
          <a:prstGeom prst="rect">
            <a:avLst/>
          </a:prstGeom>
        </p:spPr>
      </p:pic>
      <p:pic>
        <p:nvPicPr>
          <p:cNvPr id="19" name="Graphic 18" descr="Docker Logo">
            <a:extLst>
              <a:ext uri="{FF2B5EF4-FFF2-40B4-BE49-F238E27FC236}">
                <a16:creationId xmlns:a16="http://schemas.microsoft.com/office/drawing/2014/main" id="{6FEC9247-13E9-BC5B-C3C7-C29EEB91A13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544011" y="3354779"/>
            <a:ext cx="2286000" cy="643737"/>
          </a:xfrm>
          <a:prstGeom prst="rect">
            <a:avLst/>
          </a:prstGeom>
        </p:spPr>
      </p:pic>
      <p:pic>
        <p:nvPicPr>
          <p:cNvPr id="20" name="Picture 19" descr="A black background with a black square">
            <a:extLst>
              <a:ext uri="{FF2B5EF4-FFF2-40B4-BE49-F238E27FC236}">
                <a16:creationId xmlns:a16="http://schemas.microsoft.com/office/drawing/2014/main" id="{2FA0F1D6-ABDC-D3E6-554A-C559C14DA42E}"/>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778254" y="2217733"/>
            <a:ext cx="2286000" cy="643737"/>
          </a:xfrm>
          <a:prstGeom prst="rect">
            <a:avLst/>
          </a:prstGeom>
        </p:spPr>
      </p:pic>
    </p:spTree>
    <p:extLst>
      <p:ext uri="{BB962C8B-B14F-4D97-AF65-F5344CB8AC3E}">
        <p14:creationId xmlns:p14="http://schemas.microsoft.com/office/powerpoint/2010/main" val="156590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8D6E58C-784A-663E-1ED1-CA5337D60B10}"/>
              </a:ext>
              <a:ext uri="{C183D7F6-B498-43B3-948B-1728B52AA6E4}">
                <adec:decorative xmlns:adec="http://schemas.microsoft.com/office/drawing/2017/decorative" val="1"/>
              </a:ext>
            </a:extLst>
          </p:cNvPr>
          <p:cNvCxnSpPr/>
          <p:nvPr/>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4D86B89-6727-DF49-6F9B-7CCA25224519}"/>
              </a:ext>
            </a:extLst>
          </p:cNvPr>
          <p:cNvSpPr>
            <a:spLocks noGrp="1"/>
          </p:cNvSpPr>
          <p:nvPr>
            <p:ph type="ftr" sz="quarter" idx="3"/>
          </p:nvPr>
        </p:nvSpPr>
        <p:spPr/>
        <p:txBody>
          <a:bodyPr>
            <a:noAutofit/>
          </a:bodyPr>
          <a:lstStyle/>
          <a:p>
            <a:r>
              <a:rPr lang="en-US">
                <a:effectLst>
                  <a:outerShdw blurRad="38100" dist="38100" dir="2700000" algn="tl">
                    <a:srgbClr val="000000">
                      <a:alpha val="43137"/>
                    </a:srgbClr>
                  </a:outerShdw>
                </a:effectLst>
              </a:rPr>
              <a:t>The Hub</a:t>
            </a:r>
          </a:p>
        </p:txBody>
      </p:sp>
      <p:sp>
        <p:nvSpPr>
          <p:cNvPr id="7" name="Slide Number Placeholder 3">
            <a:extLst>
              <a:ext uri="{FF2B5EF4-FFF2-40B4-BE49-F238E27FC236}">
                <a16:creationId xmlns:a16="http://schemas.microsoft.com/office/drawing/2014/main" id="{13EFA667-BAD6-3FCF-2678-649259A3051D}"/>
              </a:ext>
            </a:extLst>
          </p:cNvPr>
          <p:cNvSpPr>
            <a:spLocks noGrp="1"/>
          </p:cNvSpPr>
          <p:nvPr>
            <p:ph type="sldNum" sz="quarter" idx="4"/>
          </p:nvPr>
        </p:nvSpPr>
        <p:spPr/>
        <p:txBody>
          <a:bodyPr/>
          <a:lstStyle/>
          <a:p>
            <a:fld id="{DA18CD36-B4FB-DE4E-8FB1-7BD5EA5F1135}" type="slidenum">
              <a:rPr lang="en-US" smtClean="0">
                <a:solidFill>
                  <a:schemeClr val="bg1"/>
                </a:solidFill>
              </a:rPr>
              <a:t>11</a:t>
            </a:fld>
            <a:endParaRPr lang="en-US">
              <a:solidFill>
                <a:schemeClr val="bg1"/>
              </a:solidFill>
            </a:endParaRPr>
          </a:p>
        </p:txBody>
      </p:sp>
      <p:sp>
        <p:nvSpPr>
          <p:cNvPr id="9" name="Title 8">
            <a:extLst>
              <a:ext uri="{FF2B5EF4-FFF2-40B4-BE49-F238E27FC236}">
                <a16:creationId xmlns:a16="http://schemas.microsoft.com/office/drawing/2014/main" id="{EC2084C0-97A3-B5C5-2E32-71317BD8787B}"/>
              </a:ext>
            </a:extLst>
          </p:cNvPr>
          <p:cNvSpPr txBox="1">
            <a:spLocks noGrp="1"/>
          </p:cNvSpPr>
          <p:nvPr>
            <p:ph type="title" idx="4294967295"/>
          </p:nvPr>
        </p:nvSpPr>
        <p:spPr>
          <a:xfrm>
            <a:off x="8058912" y="1142761"/>
            <a:ext cx="3974592" cy="4278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80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ource Sans Pro"/>
                <a:ea typeface="Source Sans Pro"/>
                <a:cs typeface="+mn-cs"/>
              </a:rPr>
              <a:t>Dynamic Soils Hub (DS Hub) Overview</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101600" marR="0" lvl="0" indent="0" algn="l" defTabSz="914400" rtl="0" eaLnBrk="1" fontAlgn="auto" latinLnBrk="0" hangingPunct="1">
              <a:lnSpc>
                <a:spcPct val="90000"/>
              </a:lnSpc>
              <a:spcBef>
                <a:spcPts val="800"/>
              </a:spcBef>
              <a:spcAft>
                <a:spcPts val="0"/>
              </a:spcAft>
              <a:buClr>
                <a:srgbClr val="212121"/>
              </a:buClr>
              <a:buSzPts val="2000"/>
              <a:buFontTx/>
              <a:buNone/>
              <a:tabLst/>
              <a:defRPr/>
            </a:pPr>
            <a:r>
              <a:rPr kumimoji="0" lang="en-US" sz="1800" b="0" i="0" u="none" strike="noStrike" kern="1200" cap="none" spc="0" normalizeH="0" baseline="0" noProof="0" dirty="0">
                <a:ln>
                  <a:noFill/>
                </a:ln>
                <a:solidFill>
                  <a:schemeClr val="bg1"/>
                </a:solidFill>
                <a:effectLst/>
                <a:uLnTx/>
                <a:uFillTx/>
                <a:latin typeface="Source Sans Pro Light"/>
                <a:ea typeface="Source Sans Pro Light"/>
                <a:cs typeface="+mn-cs"/>
                <a:sym typeface="Source Sans Pro Light"/>
              </a:rPr>
              <a:t>Picture a realm where cutting-edge technology meets conservation stewardship. We are at the forefront of this revolution, building Dynamic Modular Tools that seamlessly connect diverse data sources.</a:t>
            </a:r>
          </a:p>
          <a:p>
            <a:pPr marL="101600" marR="0" lvl="0" indent="0" algn="l" defTabSz="914400" rtl="0" eaLnBrk="1" fontAlgn="auto" latinLnBrk="0" hangingPunct="1">
              <a:lnSpc>
                <a:spcPct val="90000"/>
              </a:lnSpc>
              <a:spcBef>
                <a:spcPts val="800"/>
              </a:spcBef>
              <a:spcAft>
                <a:spcPts val="0"/>
              </a:spcAft>
              <a:buClr>
                <a:srgbClr val="212121"/>
              </a:buClr>
              <a:buSzPts val="2000"/>
              <a:buFontTx/>
              <a:buNone/>
              <a:tabLst/>
              <a:defRPr/>
            </a:pPr>
            <a:r>
              <a:rPr kumimoji="0" lang="en-US" sz="1800" b="0" i="0" u="none" strike="noStrike" kern="1200" cap="none" spc="0" normalizeH="0" baseline="0" noProof="0" dirty="0">
                <a:ln>
                  <a:noFill/>
                </a:ln>
                <a:solidFill>
                  <a:schemeClr val="bg1"/>
                </a:solidFill>
                <a:effectLst/>
                <a:uLnTx/>
                <a:uFillTx/>
                <a:latin typeface="Source Sans Pro Light"/>
                <a:ea typeface="Source Sans Pro Light"/>
                <a:cs typeface="+mn-cs"/>
                <a:sym typeface="Source Sans Pro Light"/>
              </a:rPr>
              <a:t>Our high-capacity geospatial capabilities and workflow automation are transforming how we visualize data, offering real-time insights that were once the stuff of dreams.</a:t>
            </a:r>
          </a:p>
          <a:p>
            <a:pPr marL="101600" marR="0" lvl="0" indent="0" algn="l" defTabSz="914400" rtl="0" eaLnBrk="1" fontAlgn="auto" latinLnBrk="0" hangingPunct="1">
              <a:lnSpc>
                <a:spcPct val="90000"/>
              </a:lnSpc>
              <a:spcBef>
                <a:spcPts val="800"/>
              </a:spcBef>
              <a:spcAft>
                <a:spcPts val="0"/>
              </a:spcAft>
              <a:buClr>
                <a:srgbClr val="212121"/>
              </a:buClr>
              <a:buSzPts val="2000"/>
              <a:buFontTx/>
              <a:buNone/>
              <a:tabLst/>
              <a:defRPr/>
            </a:pPr>
            <a:r>
              <a:rPr kumimoji="0" lang="en-US" sz="1800" b="0" i="0" u="none" strike="noStrike" kern="1200" cap="none" spc="0" normalizeH="0" baseline="0" noProof="0" dirty="0">
                <a:ln>
                  <a:noFill/>
                </a:ln>
                <a:solidFill>
                  <a:schemeClr val="bg1"/>
                </a:solidFill>
                <a:effectLst/>
                <a:uLnTx/>
                <a:uFillTx/>
                <a:latin typeface="Source Sans Pro Light"/>
                <a:ea typeface="Source Sans Pro Light"/>
                <a:cs typeface="+mn-cs"/>
                <a:sym typeface="Source Sans Pro Light"/>
              </a:rPr>
              <a:t>With unparalleled access to large datasets, we are not just addressing inefficiencies; we are eliminating pain points, saving time, and paving the way for more effective conservation practices.</a:t>
            </a:r>
          </a:p>
        </p:txBody>
      </p:sp>
      <p:graphicFrame>
        <p:nvGraphicFramePr>
          <p:cNvPr id="2" name="Content Placeholder 4">
            <a:extLst>
              <a:ext uri="{FF2B5EF4-FFF2-40B4-BE49-F238E27FC236}">
                <a16:creationId xmlns:a16="http://schemas.microsoft.com/office/drawing/2014/main" id="{C0333FC8-92D5-A112-660F-740A9184781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4000569705"/>
              </p:ext>
            </p:extLst>
          </p:nvPr>
        </p:nvGraphicFramePr>
        <p:xfrm>
          <a:off x="0" y="752292"/>
          <a:ext cx="8424434" cy="4506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3234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DC01387-7BAB-4BE6-875C-9B623704B279}"/>
              </a:ext>
            </a:extLst>
          </p:cNvPr>
          <p:cNvSpPr>
            <a:spLocks noGrp="1"/>
          </p:cNvSpPr>
          <p:nvPr>
            <p:ph type="body" sz="quarter" idx="11"/>
          </p:nvPr>
        </p:nvSpPr>
        <p:spPr/>
        <p:txBody>
          <a:bodyPr>
            <a:normAutofit fontScale="92500" lnSpcReduction="20000"/>
          </a:bodyPr>
          <a:lstStyle/>
          <a:p>
            <a:r>
              <a:rPr lang="en-US"/>
              <a:t>Goals</a:t>
            </a:r>
          </a:p>
        </p:txBody>
      </p:sp>
      <p:graphicFrame>
        <p:nvGraphicFramePr>
          <p:cNvPr id="7" name="Content Placeholder 2">
            <a:extLst>
              <a:ext uri="{FF2B5EF4-FFF2-40B4-BE49-F238E27FC236}">
                <a16:creationId xmlns:a16="http://schemas.microsoft.com/office/drawing/2014/main" id="{063A28D9-853B-89C2-82C0-5310AC0A0C65}"/>
              </a:ext>
            </a:extLst>
          </p:cNvPr>
          <p:cNvGraphicFramePr>
            <a:graphicFrameLocks noGrp="1"/>
          </p:cNvGraphicFramePr>
          <p:nvPr>
            <p:ph sz="quarter" idx="10"/>
          </p:nvPr>
        </p:nvGraphicFramePr>
        <p:xfrm>
          <a:off x="505434" y="1627908"/>
          <a:ext cx="11381766" cy="4506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F30A04F2-BB16-DCFB-6331-F712E271C25A}"/>
              </a:ext>
            </a:extLst>
          </p:cNvPr>
          <p:cNvSpPr txBox="1"/>
          <p:nvPr/>
        </p:nvSpPr>
        <p:spPr>
          <a:xfrm>
            <a:off x="0" y="6488668"/>
            <a:ext cx="3635298" cy="369332"/>
          </a:xfrm>
          <a:prstGeom prst="rect">
            <a:avLst/>
          </a:prstGeom>
          <a:solidFill>
            <a:srgbClr val="714223"/>
          </a:solidFill>
        </p:spPr>
        <p:txBody>
          <a:bodyPr wrap="square" rtlCol="0">
            <a:spAutoFit/>
          </a:bodyPr>
          <a:lstStyle/>
          <a:p>
            <a:endParaRPr lang="en-US"/>
          </a:p>
        </p:txBody>
      </p:sp>
      <p:sp>
        <p:nvSpPr>
          <p:cNvPr id="5" name="TextBox 4">
            <a:extLst>
              <a:ext uri="{FF2B5EF4-FFF2-40B4-BE49-F238E27FC236}">
                <a16:creationId xmlns:a16="http://schemas.microsoft.com/office/drawing/2014/main" id="{E7745BB0-DE12-3173-90C6-38C59F762DC3}"/>
              </a:ext>
            </a:extLst>
          </p:cNvPr>
          <p:cNvSpPr txBox="1"/>
          <p:nvPr/>
        </p:nvSpPr>
        <p:spPr>
          <a:xfrm>
            <a:off x="8767483" y="6488668"/>
            <a:ext cx="3307977" cy="369332"/>
          </a:xfrm>
          <a:prstGeom prst="rect">
            <a:avLst/>
          </a:prstGeom>
          <a:solidFill>
            <a:srgbClr val="714223"/>
          </a:solidFill>
        </p:spPr>
        <p:txBody>
          <a:bodyPr wrap="square" rtlCol="0">
            <a:spAutoFit/>
          </a:bodyPr>
          <a:lstStyle/>
          <a:p>
            <a:endParaRPr lang="en-US"/>
          </a:p>
        </p:txBody>
      </p:sp>
    </p:spTree>
    <p:extLst>
      <p:ext uri="{BB962C8B-B14F-4D97-AF65-F5344CB8AC3E}">
        <p14:creationId xmlns:p14="http://schemas.microsoft.com/office/powerpoint/2010/main" val="748162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4C0E-20AD-481A-FC2D-97FBFBEDF2AF}"/>
              </a:ext>
            </a:extLst>
          </p:cNvPr>
          <p:cNvSpPr>
            <a:spLocks noGrp="1"/>
          </p:cNvSpPr>
          <p:nvPr>
            <p:ph type="title"/>
          </p:nvPr>
        </p:nvSpPr>
        <p:spPr/>
        <p:txBody>
          <a:bodyPr>
            <a:normAutofit fontScale="90000"/>
          </a:bodyPr>
          <a:lstStyle/>
          <a:p>
            <a:r>
              <a:rPr lang="en-US"/>
              <a:t>Example Workflow</a:t>
            </a:r>
          </a:p>
        </p:txBody>
      </p:sp>
      <p:sp>
        <p:nvSpPr>
          <p:cNvPr id="3" name="Rectangle 2">
            <a:extLst>
              <a:ext uri="{FF2B5EF4-FFF2-40B4-BE49-F238E27FC236}">
                <a16:creationId xmlns:a16="http://schemas.microsoft.com/office/drawing/2014/main" id="{D69ECE1A-67EF-F0E7-44DE-9C049C40CA8E}"/>
              </a:ext>
            </a:extLst>
          </p:cNvPr>
          <p:cNvSpPr/>
          <p:nvPr/>
        </p:nvSpPr>
        <p:spPr>
          <a:xfrm>
            <a:off x="457200" y="1478761"/>
            <a:ext cx="2651760" cy="672974"/>
          </a:xfrm>
          <a:prstGeom prst="rect">
            <a:avLst/>
          </a:prstGeom>
          <a:solidFill>
            <a:srgbClr val="1C567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latin typeface="Source Sans Pro" panose="020B0503030403020204" pitchFamily="34" charset="0"/>
              </a:rPr>
              <a:t>LOAD DATASETS</a:t>
            </a:r>
          </a:p>
        </p:txBody>
      </p:sp>
      <p:sp>
        <p:nvSpPr>
          <p:cNvPr id="4" name="Rectangle 3">
            <a:extLst>
              <a:ext uri="{FF2B5EF4-FFF2-40B4-BE49-F238E27FC236}">
                <a16:creationId xmlns:a16="http://schemas.microsoft.com/office/drawing/2014/main" id="{C06F292A-48D7-427E-DD6E-C74592F454D1}"/>
              </a:ext>
            </a:extLst>
          </p:cNvPr>
          <p:cNvSpPr/>
          <p:nvPr/>
        </p:nvSpPr>
        <p:spPr>
          <a:xfrm>
            <a:off x="457200" y="2501630"/>
            <a:ext cx="2651760" cy="672974"/>
          </a:xfrm>
          <a:prstGeom prst="rect">
            <a:avLst/>
          </a:prstGeom>
          <a:solidFill>
            <a:srgbClr val="1C567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latin typeface="Source Sans Pro" panose="020B0503030403020204" pitchFamily="34" charset="0"/>
              </a:rPr>
              <a:t>CREATE A MODEL</a:t>
            </a:r>
          </a:p>
        </p:txBody>
      </p:sp>
      <p:sp>
        <p:nvSpPr>
          <p:cNvPr id="5" name="Rectangle 4">
            <a:extLst>
              <a:ext uri="{FF2B5EF4-FFF2-40B4-BE49-F238E27FC236}">
                <a16:creationId xmlns:a16="http://schemas.microsoft.com/office/drawing/2014/main" id="{C5C99882-DEED-C6AD-3B5C-682AD0765EC4}"/>
              </a:ext>
            </a:extLst>
          </p:cNvPr>
          <p:cNvSpPr/>
          <p:nvPr/>
        </p:nvSpPr>
        <p:spPr>
          <a:xfrm>
            <a:off x="457200" y="3524499"/>
            <a:ext cx="2651760" cy="672974"/>
          </a:xfrm>
          <a:prstGeom prst="rect">
            <a:avLst/>
          </a:prstGeom>
          <a:solidFill>
            <a:srgbClr val="1C567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latin typeface="Source Sans Pro" panose="020B0503030403020204" pitchFamily="34" charset="0"/>
              </a:rPr>
              <a:t>PUBLISH THE MODEL</a:t>
            </a:r>
          </a:p>
        </p:txBody>
      </p:sp>
      <p:sp>
        <p:nvSpPr>
          <p:cNvPr id="6" name="Rectangle 5">
            <a:extLst>
              <a:ext uri="{FF2B5EF4-FFF2-40B4-BE49-F238E27FC236}">
                <a16:creationId xmlns:a16="http://schemas.microsoft.com/office/drawing/2014/main" id="{942FBCB9-B8A6-3ADC-2266-607896EC74BA}"/>
              </a:ext>
            </a:extLst>
          </p:cNvPr>
          <p:cNvSpPr/>
          <p:nvPr/>
        </p:nvSpPr>
        <p:spPr>
          <a:xfrm>
            <a:off x="457200" y="4547368"/>
            <a:ext cx="2651760" cy="1194526"/>
          </a:xfrm>
          <a:prstGeom prst="rect">
            <a:avLst/>
          </a:prstGeom>
          <a:solidFill>
            <a:srgbClr val="1C567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latin typeface="Source Sans Pro" panose="020B0503030403020204" pitchFamily="34" charset="0"/>
              </a:rPr>
              <a:t>USE THE MODEL IN A CONSERVATION APPLICATION</a:t>
            </a:r>
          </a:p>
        </p:txBody>
      </p:sp>
      <p:cxnSp>
        <p:nvCxnSpPr>
          <p:cNvPr id="7" name="Straight Arrow Connector 6" descr="Arrow from Load Data set to Create a model">
            <a:extLst>
              <a:ext uri="{FF2B5EF4-FFF2-40B4-BE49-F238E27FC236}">
                <a16:creationId xmlns:a16="http://schemas.microsoft.com/office/drawing/2014/main" id="{8B82B00F-51BC-00C0-4591-AE34C2A299FA}"/>
              </a:ext>
            </a:extLst>
          </p:cNvPr>
          <p:cNvCxnSpPr>
            <a:stCxn id="3" idx="2"/>
            <a:endCxn id="4" idx="0"/>
          </p:cNvCxnSpPr>
          <p:nvPr/>
        </p:nvCxnSpPr>
        <p:spPr>
          <a:xfrm>
            <a:off x="1783080" y="2151735"/>
            <a:ext cx="0" cy="349895"/>
          </a:xfrm>
          <a:prstGeom prst="straightConnector1">
            <a:avLst/>
          </a:prstGeom>
          <a:ln w="12700">
            <a:solidFill>
              <a:srgbClr val="23643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descr="Arrow create a model to publish the model">
            <a:extLst>
              <a:ext uri="{FF2B5EF4-FFF2-40B4-BE49-F238E27FC236}">
                <a16:creationId xmlns:a16="http://schemas.microsoft.com/office/drawing/2014/main" id="{C2126EA2-43C8-A140-5230-4FC1B9765C4D}"/>
              </a:ext>
            </a:extLst>
          </p:cNvPr>
          <p:cNvCxnSpPr>
            <a:cxnSpLocks/>
            <a:stCxn id="4" idx="2"/>
            <a:endCxn id="5" idx="0"/>
          </p:cNvCxnSpPr>
          <p:nvPr/>
        </p:nvCxnSpPr>
        <p:spPr>
          <a:xfrm>
            <a:off x="1783080" y="3174604"/>
            <a:ext cx="0" cy="349895"/>
          </a:xfrm>
          <a:prstGeom prst="straightConnector1">
            <a:avLst/>
          </a:prstGeom>
          <a:ln w="12700">
            <a:solidFill>
              <a:srgbClr val="23643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descr="Arrow from publish the model to ">
            <a:extLst>
              <a:ext uri="{FF2B5EF4-FFF2-40B4-BE49-F238E27FC236}">
                <a16:creationId xmlns:a16="http://schemas.microsoft.com/office/drawing/2014/main" id="{675516D0-EA1D-B5C3-F0A7-A8B7F08CA879}"/>
              </a:ext>
            </a:extLst>
          </p:cNvPr>
          <p:cNvCxnSpPr>
            <a:cxnSpLocks/>
            <a:stCxn id="5" idx="2"/>
            <a:endCxn id="6" idx="0"/>
          </p:cNvCxnSpPr>
          <p:nvPr/>
        </p:nvCxnSpPr>
        <p:spPr>
          <a:xfrm>
            <a:off x="1783080" y="4197473"/>
            <a:ext cx="0" cy="349895"/>
          </a:xfrm>
          <a:prstGeom prst="straightConnector1">
            <a:avLst/>
          </a:prstGeom>
          <a:ln w="12700">
            <a:solidFill>
              <a:srgbClr val="236430"/>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10" name="Group 9" descr="Soil Data Model">
            <a:extLst>
              <a:ext uri="{FF2B5EF4-FFF2-40B4-BE49-F238E27FC236}">
                <a16:creationId xmlns:a16="http://schemas.microsoft.com/office/drawing/2014/main" id="{918F1EE0-3E43-4CED-03CF-D6D329D48F4F}"/>
              </a:ext>
            </a:extLst>
          </p:cNvPr>
          <p:cNvGrpSpPr/>
          <p:nvPr/>
        </p:nvGrpSpPr>
        <p:grpSpPr>
          <a:xfrm>
            <a:off x="3677681" y="1237335"/>
            <a:ext cx="914400" cy="914400"/>
            <a:chOff x="4668253" y="1588168"/>
            <a:chExt cx="914400" cy="914400"/>
          </a:xfrm>
        </p:grpSpPr>
        <p:sp>
          <p:nvSpPr>
            <p:cNvPr id="11" name="Oval 10">
              <a:extLst>
                <a:ext uri="{FF2B5EF4-FFF2-40B4-BE49-F238E27FC236}">
                  <a16:creationId xmlns:a16="http://schemas.microsoft.com/office/drawing/2014/main" id="{404A95A4-89D8-00A6-89D8-6774054ED7C5}"/>
                </a:ext>
              </a:extLst>
            </p:cNvPr>
            <p:cNvSpPr>
              <a:spLocks noChangeAspect="1"/>
            </p:cNvSpPr>
            <p:nvPr/>
          </p:nvSpPr>
          <p:spPr>
            <a:xfrm>
              <a:off x="4668253" y="1588168"/>
              <a:ext cx="914400" cy="914400"/>
            </a:xfrm>
            <a:prstGeom prst="ellipse">
              <a:avLst/>
            </a:prstGeom>
            <a:solidFill>
              <a:srgbClr val="DEE8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092CAF6B-446D-8866-F75A-45416201D2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1140" y="1813289"/>
              <a:ext cx="428625" cy="457200"/>
            </a:xfrm>
            <a:prstGeom prst="rect">
              <a:avLst/>
            </a:prstGeom>
          </p:spPr>
        </p:pic>
      </p:grpSp>
      <p:sp>
        <p:nvSpPr>
          <p:cNvPr id="13" name="Rectangle 12">
            <a:extLst>
              <a:ext uri="{FF2B5EF4-FFF2-40B4-BE49-F238E27FC236}">
                <a16:creationId xmlns:a16="http://schemas.microsoft.com/office/drawing/2014/main" id="{5D53955B-0944-9479-2E69-FECF37C6E97C}"/>
              </a:ext>
            </a:extLst>
          </p:cNvPr>
          <p:cNvSpPr/>
          <p:nvPr/>
        </p:nvSpPr>
        <p:spPr>
          <a:xfrm>
            <a:off x="3313106" y="2190350"/>
            <a:ext cx="1643547" cy="37301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1">
                <a:solidFill>
                  <a:srgbClr val="236430"/>
                </a:solidFill>
                <a:latin typeface="Source Sans Pro" panose="020B0503030403020204" pitchFamily="34" charset="0"/>
              </a:rPr>
              <a:t>SSURGO</a:t>
            </a:r>
          </a:p>
        </p:txBody>
      </p:sp>
      <p:grpSp>
        <p:nvGrpSpPr>
          <p:cNvPr id="14" name="Group 13" descr="Rainfall-Factor Data Sect ">
            <a:extLst>
              <a:ext uri="{FF2B5EF4-FFF2-40B4-BE49-F238E27FC236}">
                <a16:creationId xmlns:a16="http://schemas.microsoft.com/office/drawing/2014/main" id="{26C47B4B-ECC8-D5A0-40AC-284387F960FD}"/>
              </a:ext>
            </a:extLst>
          </p:cNvPr>
          <p:cNvGrpSpPr/>
          <p:nvPr/>
        </p:nvGrpSpPr>
        <p:grpSpPr>
          <a:xfrm>
            <a:off x="5562518" y="1237335"/>
            <a:ext cx="914400" cy="914400"/>
            <a:chOff x="4668253" y="1588168"/>
            <a:chExt cx="914400" cy="914400"/>
          </a:xfrm>
        </p:grpSpPr>
        <p:sp>
          <p:nvSpPr>
            <p:cNvPr id="15" name="Oval 14">
              <a:extLst>
                <a:ext uri="{FF2B5EF4-FFF2-40B4-BE49-F238E27FC236}">
                  <a16:creationId xmlns:a16="http://schemas.microsoft.com/office/drawing/2014/main" id="{1B52470F-B983-0A85-2F80-67270713B9EB}"/>
                </a:ext>
              </a:extLst>
            </p:cNvPr>
            <p:cNvSpPr>
              <a:spLocks noChangeAspect="1"/>
            </p:cNvSpPr>
            <p:nvPr/>
          </p:nvSpPr>
          <p:spPr>
            <a:xfrm>
              <a:off x="4668253" y="1588168"/>
              <a:ext cx="914400" cy="914400"/>
            </a:xfrm>
            <a:prstGeom prst="ellipse">
              <a:avLst/>
            </a:prstGeom>
            <a:solidFill>
              <a:srgbClr val="DEE8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BD6CE4CE-EAFE-EC97-10D6-11F67140AA3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11140" y="1827576"/>
              <a:ext cx="428625" cy="428625"/>
            </a:xfrm>
            <a:prstGeom prst="rect">
              <a:avLst/>
            </a:prstGeom>
          </p:spPr>
        </p:pic>
      </p:grpSp>
      <p:sp>
        <p:nvSpPr>
          <p:cNvPr id="17" name="Rectangle 16">
            <a:extLst>
              <a:ext uri="{FF2B5EF4-FFF2-40B4-BE49-F238E27FC236}">
                <a16:creationId xmlns:a16="http://schemas.microsoft.com/office/drawing/2014/main" id="{1C639228-F751-C949-E8F4-75BB00D981C4}"/>
              </a:ext>
            </a:extLst>
          </p:cNvPr>
          <p:cNvSpPr/>
          <p:nvPr/>
        </p:nvSpPr>
        <p:spPr>
          <a:xfrm>
            <a:off x="5197945" y="2190350"/>
            <a:ext cx="1643547" cy="37301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1">
                <a:solidFill>
                  <a:srgbClr val="236430"/>
                </a:solidFill>
                <a:latin typeface="Source Sans Pro" panose="020B0503030403020204" pitchFamily="34" charset="0"/>
              </a:rPr>
              <a:t>R-FACTOR</a:t>
            </a:r>
          </a:p>
        </p:txBody>
      </p:sp>
      <p:grpSp>
        <p:nvGrpSpPr>
          <p:cNvPr id="18" name="Group 17" descr="3M Elevation Dataset">
            <a:extLst>
              <a:ext uri="{FF2B5EF4-FFF2-40B4-BE49-F238E27FC236}">
                <a16:creationId xmlns:a16="http://schemas.microsoft.com/office/drawing/2014/main" id="{F626F40F-0EEB-3B24-3ABF-0B9803001B01}"/>
              </a:ext>
            </a:extLst>
          </p:cNvPr>
          <p:cNvGrpSpPr/>
          <p:nvPr/>
        </p:nvGrpSpPr>
        <p:grpSpPr>
          <a:xfrm>
            <a:off x="7454470" y="1237335"/>
            <a:ext cx="914400" cy="914400"/>
            <a:chOff x="4668253" y="1588168"/>
            <a:chExt cx="914400" cy="914400"/>
          </a:xfrm>
        </p:grpSpPr>
        <p:sp>
          <p:nvSpPr>
            <p:cNvPr id="19" name="Oval 18">
              <a:extLst>
                <a:ext uri="{FF2B5EF4-FFF2-40B4-BE49-F238E27FC236}">
                  <a16:creationId xmlns:a16="http://schemas.microsoft.com/office/drawing/2014/main" id="{4556F45F-1150-4554-C831-55DDC21B5C7A}"/>
                </a:ext>
              </a:extLst>
            </p:cNvPr>
            <p:cNvSpPr>
              <a:spLocks noChangeAspect="1"/>
            </p:cNvSpPr>
            <p:nvPr/>
          </p:nvSpPr>
          <p:spPr>
            <a:xfrm>
              <a:off x="4668253" y="1588168"/>
              <a:ext cx="914400" cy="914400"/>
            </a:xfrm>
            <a:prstGeom prst="ellipse">
              <a:avLst/>
            </a:prstGeom>
            <a:solidFill>
              <a:srgbClr val="DEE8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6130296F-5878-1A28-442D-3DA99CF87EA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922252" y="1813289"/>
              <a:ext cx="406400" cy="457200"/>
            </a:xfrm>
            <a:prstGeom prst="rect">
              <a:avLst/>
            </a:prstGeom>
          </p:spPr>
        </p:pic>
      </p:grpSp>
      <p:sp>
        <p:nvSpPr>
          <p:cNvPr id="21" name="Rectangle 20">
            <a:extLst>
              <a:ext uri="{FF2B5EF4-FFF2-40B4-BE49-F238E27FC236}">
                <a16:creationId xmlns:a16="http://schemas.microsoft.com/office/drawing/2014/main" id="{0B81469E-E32A-FABE-4C83-6B41F4E9C24E}"/>
              </a:ext>
            </a:extLst>
          </p:cNvPr>
          <p:cNvSpPr/>
          <p:nvPr/>
        </p:nvSpPr>
        <p:spPr>
          <a:xfrm>
            <a:off x="6888907" y="2190350"/>
            <a:ext cx="2045527" cy="37301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1">
                <a:solidFill>
                  <a:srgbClr val="236430"/>
                </a:solidFill>
                <a:latin typeface="Source Sans Pro" panose="020B0503030403020204" pitchFamily="34" charset="0"/>
              </a:rPr>
              <a:t>3M ELEVATION</a:t>
            </a:r>
          </a:p>
        </p:txBody>
      </p:sp>
      <p:grpSp>
        <p:nvGrpSpPr>
          <p:cNvPr id="22" name="Group 21" descr="Erosion Factor Dataset">
            <a:extLst>
              <a:ext uri="{FF2B5EF4-FFF2-40B4-BE49-F238E27FC236}">
                <a16:creationId xmlns:a16="http://schemas.microsoft.com/office/drawing/2014/main" id="{5CB20993-9E76-C1C4-4B23-35F7376EE83A}"/>
              </a:ext>
            </a:extLst>
          </p:cNvPr>
          <p:cNvGrpSpPr/>
          <p:nvPr/>
        </p:nvGrpSpPr>
        <p:grpSpPr>
          <a:xfrm>
            <a:off x="3677681" y="2921756"/>
            <a:ext cx="914400" cy="914400"/>
            <a:chOff x="4668253" y="1588168"/>
            <a:chExt cx="914400" cy="914400"/>
          </a:xfrm>
        </p:grpSpPr>
        <p:sp>
          <p:nvSpPr>
            <p:cNvPr id="23" name="Oval 22">
              <a:extLst>
                <a:ext uri="{FF2B5EF4-FFF2-40B4-BE49-F238E27FC236}">
                  <a16:creationId xmlns:a16="http://schemas.microsoft.com/office/drawing/2014/main" id="{EE5C0A8A-AB81-506F-35D1-50A4168F17C6}"/>
                </a:ext>
              </a:extLst>
            </p:cNvPr>
            <p:cNvSpPr>
              <a:spLocks noChangeAspect="1"/>
            </p:cNvSpPr>
            <p:nvPr/>
          </p:nvSpPr>
          <p:spPr>
            <a:xfrm>
              <a:off x="4668253" y="1588168"/>
              <a:ext cx="914400" cy="914400"/>
            </a:xfrm>
            <a:prstGeom prst="ellipse">
              <a:avLst/>
            </a:prstGeom>
            <a:solidFill>
              <a:srgbClr val="DEE8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4AFA0ABF-E8BE-E309-ACAA-359BF0EC0B6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922252" y="1813289"/>
              <a:ext cx="406400" cy="457200"/>
            </a:xfrm>
            <a:prstGeom prst="rect">
              <a:avLst/>
            </a:prstGeom>
          </p:spPr>
        </p:pic>
      </p:grpSp>
      <p:sp>
        <p:nvSpPr>
          <p:cNvPr id="25" name="Rectangle 24">
            <a:extLst>
              <a:ext uri="{FF2B5EF4-FFF2-40B4-BE49-F238E27FC236}">
                <a16:creationId xmlns:a16="http://schemas.microsoft.com/office/drawing/2014/main" id="{9AE7B0D2-F7DC-596B-0783-5D9B9B7833F6}"/>
              </a:ext>
            </a:extLst>
          </p:cNvPr>
          <p:cNvSpPr/>
          <p:nvPr/>
        </p:nvSpPr>
        <p:spPr>
          <a:xfrm>
            <a:off x="3313106" y="3874771"/>
            <a:ext cx="1643547" cy="37301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1">
                <a:solidFill>
                  <a:srgbClr val="236430"/>
                </a:solidFill>
                <a:latin typeface="Source Sans Pro" panose="020B0503030403020204" pitchFamily="34" charset="0"/>
              </a:rPr>
              <a:t>K-FACTOR</a:t>
            </a:r>
          </a:p>
        </p:txBody>
      </p:sp>
      <p:grpSp>
        <p:nvGrpSpPr>
          <p:cNvPr id="26" name="Group 25" descr="Rainfall Factor Dataset">
            <a:extLst>
              <a:ext uri="{FF2B5EF4-FFF2-40B4-BE49-F238E27FC236}">
                <a16:creationId xmlns:a16="http://schemas.microsoft.com/office/drawing/2014/main" id="{60280E6B-B0B9-37B4-3823-3F3AB85B7D76}"/>
              </a:ext>
            </a:extLst>
          </p:cNvPr>
          <p:cNvGrpSpPr/>
          <p:nvPr/>
        </p:nvGrpSpPr>
        <p:grpSpPr>
          <a:xfrm>
            <a:off x="5562518" y="2921756"/>
            <a:ext cx="914400" cy="914400"/>
            <a:chOff x="4668253" y="1588168"/>
            <a:chExt cx="914400" cy="914400"/>
          </a:xfrm>
        </p:grpSpPr>
        <p:sp>
          <p:nvSpPr>
            <p:cNvPr id="27" name="Oval 26">
              <a:extLst>
                <a:ext uri="{FF2B5EF4-FFF2-40B4-BE49-F238E27FC236}">
                  <a16:creationId xmlns:a16="http://schemas.microsoft.com/office/drawing/2014/main" id="{ED790E70-0768-39DC-6B36-50DED5F5BA4D}"/>
                </a:ext>
              </a:extLst>
            </p:cNvPr>
            <p:cNvSpPr>
              <a:spLocks noChangeAspect="1"/>
            </p:cNvSpPr>
            <p:nvPr/>
          </p:nvSpPr>
          <p:spPr>
            <a:xfrm>
              <a:off x="4668253" y="1588168"/>
              <a:ext cx="914400" cy="914400"/>
            </a:xfrm>
            <a:prstGeom prst="ellipse">
              <a:avLst/>
            </a:prstGeom>
            <a:solidFill>
              <a:srgbClr val="DEE8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2BFDB2FA-6902-F8AA-DC00-CA583DF60E1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11140" y="1827576"/>
              <a:ext cx="428625" cy="428625"/>
            </a:xfrm>
            <a:prstGeom prst="rect">
              <a:avLst/>
            </a:prstGeom>
          </p:spPr>
        </p:pic>
      </p:grpSp>
      <p:sp>
        <p:nvSpPr>
          <p:cNvPr id="29" name="Rectangle 28">
            <a:extLst>
              <a:ext uri="{FF2B5EF4-FFF2-40B4-BE49-F238E27FC236}">
                <a16:creationId xmlns:a16="http://schemas.microsoft.com/office/drawing/2014/main" id="{41C1E6E1-CBCB-2E97-D0EE-690A10A4D458}"/>
              </a:ext>
            </a:extLst>
          </p:cNvPr>
          <p:cNvSpPr/>
          <p:nvPr/>
        </p:nvSpPr>
        <p:spPr>
          <a:xfrm>
            <a:off x="5197945" y="3874771"/>
            <a:ext cx="1643547" cy="37301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1">
                <a:solidFill>
                  <a:srgbClr val="236430"/>
                </a:solidFill>
                <a:latin typeface="Source Sans Pro" panose="020B0503030403020204" pitchFamily="34" charset="0"/>
              </a:rPr>
              <a:t>R-FACTOR</a:t>
            </a:r>
          </a:p>
        </p:txBody>
      </p:sp>
      <p:grpSp>
        <p:nvGrpSpPr>
          <p:cNvPr id="30" name="Group 29" descr="Slope Length Dataset">
            <a:extLst>
              <a:ext uri="{FF2B5EF4-FFF2-40B4-BE49-F238E27FC236}">
                <a16:creationId xmlns:a16="http://schemas.microsoft.com/office/drawing/2014/main" id="{B69C8C24-FB83-BD38-609A-4AA86B35ABA6}"/>
              </a:ext>
            </a:extLst>
          </p:cNvPr>
          <p:cNvGrpSpPr/>
          <p:nvPr/>
        </p:nvGrpSpPr>
        <p:grpSpPr>
          <a:xfrm>
            <a:off x="7454470" y="2921756"/>
            <a:ext cx="914400" cy="914400"/>
            <a:chOff x="4668253" y="1588168"/>
            <a:chExt cx="914400" cy="914400"/>
          </a:xfrm>
        </p:grpSpPr>
        <p:sp>
          <p:nvSpPr>
            <p:cNvPr id="31" name="Oval 30">
              <a:extLst>
                <a:ext uri="{FF2B5EF4-FFF2-40B4-BE49-F238E27FC236}">
                  <a16:creationId xmlns:a16="http://schemas.microsoft.com/office/drawing/2014/main" id="{9219DAF7-FB24-5A3E-65BC-781354572979}"/>
                </a:ext>
              </a:extLst>
            </p:cNvPr>
            <p:cNvSpPr>
              <a:spLocks noChangeAspect="1"/>
            </p:cNvSpPr>
            <p:nvPr/>
          </p:nvSpPr>
          <p:spPr>
            <a:xfrm>
              <a:off x="4668253" y="1588168"/>
              <a:ext cx="914400" cy="914400"/>
            </a:xfrm>
            <a:prstGeom prst="ellipse">
              <a:avLst/>
            </a:prstGeom>
            <a:solidFill>
              <a:srgbClr val="DEE8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57459ECE-8542-B174-3009-9057E65A96C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911140" y="1827576"/>
              <a:ext cx="428625" cy="428625"/>
            </a:xfrm>
            <a:prstGeom prst="rect">
              <a:avLst/>
            </a:prstGeom>
          </p:spPr>
        </p:pic>
      </p:grpSp>
      <p:sp>
        <p:nvSpPr>
          <p:cNvPr id="33" name="Rectangle 32">
            <a:extLst>
              <a:ext uri="{FF2B5EF4-FFF2-40B4-BE49-F238E27FC236}">
                <a16:creationId xmlns:a16="http://schemas.microsoft.com/office/drawing/2014/main" id="{DC2AA102-6B0F-7108-A3EB-6CD375D1AC0E}"/>
              </a:ext>
            </a:extLst>
          </p:cNvPr>
          <p:cNvSpPr/>
          <p:nvPr/>
        </p:nvSpPr>
        <p:spPr>
          <a:xfrm>
            <a:off x="6888907" y="3874771"/>
            <a:ext cx="2045527" cy="37301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1">
                <a:solidFill>
                  <a:srgbClr val="236430"/>
                </a:solidFill>
                <a:latin typeface="Source Sans Pro" panose="020B0503030403020204" pitchFamily="34" charset="0"/>
              </a:rPr>
              <a:t>LS FACTOR</a:t>
            </a:r>
          </a:p>
        </p:txBody>
      </p:sp>
      <p:grpSp>
        <p:nvGrpSpPr>
          <p:cNvPr id="34" name="Group 33" descr="Stream Order Elevation Derivative ">
            <a:extLst>
              <a:ext uri="{FF2B5EF4-FFF2-40B4-BE49-F238E27FC236}">
                <a16:creationId xmlns:a16="http://schemas.microsoft.com/office/drawing/2014/main" id="{05581E02-8D7D-DE43-80D0-A42E0EDF2D34}"/>
              </a:ext>
            </a:extLst>
          </p:cNvPr>
          <p:cNvGrpSpPr/>
          <p:nvPr/>
        </p:nvGrpSpPr>
        <p:grpSpPr>
          <a:xfrm>
            <a:off x="9270889" y="2965549"/>
            <a:ext cx="914400" cy="914400"/>
            <a:chOff x="4668253" y="1588168"/>
            <a:chExt cx="914400" cy="914400"/>
          </a:xfrm>
        </p:grpSpPr>
        <p:sp>
          <p:nvSpPr>
            <p:cNvPr id="35" name="Oval 34">
              <a:extLst>
                <a:ext uri="{FF2B5EF4-FFF2-40B4-BE49-F238E27FC236}">
                  <a16:creationId xmlns:a16="http://schemas.microsoft.com/office/drawing/2014/main" id="{6226564D-DFD6-200A-C46A-D4709374E2FC}"/>
                </a:ext>
              </a:extLst>
            </p:cNvPr>
            <p:cNvSpPr>
              <a:spLocks noChangeAspect="1"/>
            </p:cNvSpPr>
            <p:nvPr/>
          </p:nvSpPr>
          <p:spPr>
            <a:xfrm>
              <a:off x="4668253" y="1588168"/>
              <a:ext cx="914400" cy="914400"/>
            </a:xfrm>
            <a:prstGeom prst="ellipse">
              <a:avLst/>
            </a:prstGeom>
            <a:solidFill>
              <a:srgbClr val="DEE8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a:extLst>
                <a:ext uri="{FF2B5EF4-FFF2-40B4-BE49-F238E27FC236}">
                  <a16:creationId xmlns:a16="http://schemas.microsoft.com/office/drawing/2014/main" id="{7B647F2E-5BA5-3140-286E-E03E1C58D4D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911140" y="1875201"/>
              <a:ext cx="428625" cy="333375"/>
            </a:xfrm>
            <a:prstGeom prst="rect">
              <a:avLst/>
            </a:prstGeom>
          </p:spPr>
        </p:pic>
      </p:grpSp>
      <p:sp>
        <p:nvSpPr>
          <p:cNvPr id="37" name="Rectangle 36">
            <a:extLst>
              <a:ext uri="{FF2B5EF4-FFF2-40B4-BE49-F238E27FC236}">
                <a16:creationId xmlns:a16="http://schemas.microsoft.com/office/drawing/2014/main" id="{DB5C8A2D-EA97-2BEC-C454-F12E6A70FF02}"/>
              </a:ext>
            </a:extLst>
          </p:cNvPr>
          <p:cNvSpPr/>
          <p:nvPr/>
        </p:nvSpPr>
        <p:spPr>
          <a:xfrm>
            <a:off x="8584346" y="3874771"/>
            <a:ext cx="2410103" cy="37301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1">
                <a:solidFill>
                  <a:srgbClr val="236430"/>
                </a:solidFill>
                <a:latin typeface="Source Sans Pro" panose="020B0503030403020204" pitchFamily="34" charset="0"/>
              </a:rPr>
              <a:t>STREAM ORDER</a:t>
            </a:r>
          </a:p>
        </p:txBody>
      </p:sp>
      <p:grpSp>
        <p:nvGrpSpPr>
          <p:cNvPr id="38" name="Group 37" descr="NUTRIENT RUNOFF VULNERABILITY&#10;(R*K*LS)+ STREAM ORDER&#10;">
            <a:extLst>
              <a:ext uri="{FF2B5EF4-FFF2-40B4-BE49-F238E27FC236}">
                <a16:creationId xmlns:a16="http://schemas.microsoft.com/office/drawing/2014/main" id="{F4F3D9B6-5BE8-6337-461A-CE68A9D2163F}"/>
              </a:ext>
            </a:extLst>
          </p:cNvPr>
          <p:cNvGrpSpPr/>
          <p:nvPr/>
        </p:nvGrpSpPr>
        <p:grpSpPr>
          <a:xfrm>
            <a:off x="6492659" y="4607113"/>
            <a:ext cx="914400" cy="914400"/>
            <a:chOff x="4668253" y="1588168"/>
            <a:chExt cx="914400" cy="914400"/>
          </a:xfrm>
        </p:grpSpPr>
        <p:sp>
          <p:nvSpPr>
            <p:cNvPr id="39" name="Oval 38">
              <a:extLst>
                <a:ext uri="{FF2B5EF4-FFF2-40B4-BE49-F238E27FC236}">
                  <a16:creationId xmlns:a16="http://schemas.microsoft.com/office/drawing/2014/main" id="{357E88A5-75B7-14C4-DADC-04E4C96400A7}"/>
                </a:ext>
              </a:extLst>
            </p:cNvPr>
            <p:cNvSpPr>
              <a:spLocks noChangeAspect="1"/>
            </p:cNvSpPr>
            <p:nvPr/>
          </p:nvSpPr>
          <p:spPr>
            <a:xfrm>
              <a:off x="4668253" y="1588168"/>
              <a:ext cx="914400" cy="914400"/>
            </a:xfrm>
            <a:prstGeom prst="ellipse">
              <a:avLst/>
            </a:prstGeom>
            <a:solidFill>
              <a:srgbClr val="DEE8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DAF3DF30-4EE1-2A91-7C4F-31858CD5BA9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911140" y="1827576"/>
              <a:ext cx="428625" cy="428625"/>
            </a:xfrm>
            <a:prstGeom prst="rect">
              <a:avLst/>
            </a:prstGeom>
          </p:spPr>
        </p:pic>
      </p:grpSp>
      <p:sp>
        <p:nvSpPr>
          <p:cNvPr id="41" name="Rectangle 40">
            <a:extLst>
              <a:ext uri="{FF2B5EF4-FFF2-40B4-BE49-F238E27FC236}">
                <a16:creationId xmlns:a16="http://schemas.microsoft.com/office/drawing/2014/main" id="{3937B8C1-E35B-1DE8-8B6D-90FDCC3EC617}"/>
              </a:ext>
            </a:extLst>
          </p:cNvPr>
          <p:cNvSpPr/>
          <p:nvPr/>
        </p:nvSpPr>
        <p:spPr>
          <a:xfrm>
            <a:off x="5510355" y="5560128"/>
            <a:ext cx="2879006" cy="72776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1">
                <a:solidFill>
                  <a:srgbClr val="236430"/>
                </a:solidFill>
                <a:latin typeface="Source Sans Pro" panose="020B0503030403020204" pitchFamily="34" charset="0"/>
              </a:rPr>
              <a:t>NUTRIENT RUNOFF VULNERABILITY</a:t>
            </a:r>
          </a:p>
          <a:p>
            <a:pPr algn="ctr"/>
            <a:r>
              <a:rPr lang="en-US" sz="1600">
                <a:solidFill>
                  <a:srgbClr val="236430"/>
                </a:solidFill>
                <a:latin typeface="Source Sans Pro" panose="020B0503030403020204" pitchFamily="34" charset="0"/>
              </a:rPr>
              <a:t>(R*K*LS)+ STREAM ORDER</a:t>
            </a:r>
          </a:p>
        </p:txBody>
      </p:sp>
      <p:grpSp>
        <p:nvGrpSpPr>
          <p:cNvPr id="42" name="Group 41" descr="Conservation Application - All the factors combined make up the model">
            <a:extLst>
              <a:ext uri="{FF2B5EF4-FFF2-40B4-BE49-F238E27FC236}">
                <a16:creationId xmlns:a16="http://schemas.microsoft.com/office/drawing/2014/main" id="{DCD9ECD3-5746-5630-CE9A-C18EBFCCD60F}"/>
              </a:ext>
            </a:extLst>
          </p:cNvPr>
          <p:cNvGrpSpPr/>
          <p:nvPr/>
        </p:nvGrpSpPr>
        <p:grpSpPr>
          <a:xfrm>
            <a:off x="10255830" y="4607113"/>
            <a:ext cx="914400" cy="914400"/>
            <a:chOff x="4668253" y="1588168"/>
            <a:chExt cx="914400" cy="914400"/>
          </a:xfrm>
        </p:grpSpPr>
        <p:sp>
          <p:nvSpPr>
            <p:cNvPr id="43" name="Oval 42">
              <a:extLst>
                <a:ext uri="{FF2B5EF4-FFF2-40B4-BE49-F238E27FC236}">
                  <a16:creationId xmlns:a16="http://schemas.microsoft.com/office/drawing/2014/main" id="{CB279E63-2109-8584-B555-02402F7A5802}"/>
                </a:ext>
              </a:extLst>
            </p:cNvPr>
            <p:cNvSpPr>
              <a:spLocks noChangeAspect="1"/>
            </p:cNvSpPr>
            <p:nvPr/>
          </p:nvSpPr>
          <p:spPr>
            <a:xfrm>
              <a:off x="4668253" y="1588168"/>
              <a:ext cx="914400" cy="914400"/>
            </a:xfrm>
            <a:prstGeom prst="ellipse">
              <a:avLst/>
            </a:prstGeom>
            <a:solidFill>
              <a:srgbClr val="DEE8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E6F26CE7-B214-D753-4B5B-033AED45F81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4911140" y="1827576"/>
              <a:ext cx="428625" cy="428625"/>
            </a:xfrm>
            <a:prstGeom prst="rect">
              <a:avLst/>
            </a:prstGeom>
          </p:spPr>
        </p:pic>
      </p:grpSp>
      <p:sp>
        <p:nvSpPr>
          <p:cNvPr id="45" name="Rectangle 44">
            <a:extLst>
              <a:ext uri="{FF2B5EF4-FFF2-40B4-BE49-F238E27FC236}">
                <a16:creationId xmlns:a16="http://schemas.microsoft.com/office/drawing/2014/main" id="{93B52BC6-2D5E-FC40-FBFA-9B04BF58248D}"/>
              </a:ext>
            </a:extLst>
          </p:cNvPr>
          <p:cNvSpPr/>
          <p:nvPr/>
        </p:nvSpPr>
        <p:spPr>
          <a:xfrm>
            <a:off x="9273526" y="5560128"/>
            <a:ext cx="2879006" cy="72776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1">
                <a:solidFill>
                  <a:srgbClr val="236430"/>
                </a:solidFill>
                <a:latin typeface="Source Sans Pro" panose="020B0503030403020204" pitchFamily="34" charset="0"/>
              </a:rPr>
              <a:t>CONSERVATION APPLICATION</a:t>
            </a:r>
            <a:endParaRPr lang="en-US" sz="1600">
              <a:solidFill>
                <a:srgbClr val="236430"/>
              </a:solidFill>
              <a:latin typeface="Source Sans Pro" panose="020B0503030403020204" pitchFamily="34" charset="0"/>
            </a:endParaRPr>
          </a:p>
        </p:txBody>
      </p:sp>
      <p:cxnSp>
        <p:nvCxnSpPr>
          <p:cNvPr id="46" name="Straight Arrow Connector 45">
            <a:extLst>
              <a:ext uri="{FF2B5EF4-FFF2-40B4-BE49-F238E27FC236}">
                <a16:creationId xmlns:a16="http://schemas.microsoft.com/office/drawing/2014/main" id="{129A6D25-A587-B4D4-4953-649BF9654699}"/>
              </a:ext>
              <a:ext uri="{C183D7F6-B498-43B3-948B-1728B52AA6E4}">
                <adec:decorative xmlns:adec="http://schemas.microsoft.com/office/drawing/2017/decorative" val="1"/>
              </a:ext>
            </a:extLst>
          </p:cNvPr>
          <p:cNvCxnSpPr>
            <a:cxnSpLocks/>
            <a:stCxn id="13" idx="2"/>
            <a:endCxn id="23" idx="0"/>
          </p:cNvCxnSpPr>
          <p:nvPr/>
        </p:nvCxnSpPr>
        <p:spPr>
          <a:xfrm>
            <a:off x="4134880" y="2563361"/>
            <a:ext cx="1" cy="358395"/>
          </a:xfrm>
          <a:prstGeom prst="straightConnector1">
            <a:avLst/>
          </a:prstGeom>
          <a:ln w="12700">
            <a:solidFill>
              <a:srgbClr val="23643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33ED2A1-A26F-6863-7639-2F2DF976FD22}"/>
              </a:ext>
              <a:ext uri="{C183D7F6-B498-43B3-948B-1728B52AA6E4}">
                <adec:decorative xmlns:adec="http://schemas.microsoft.com/office/drawing/2017/decorative" val="1"/>
              </a:ext>
            </a:extLst>
          </p:cNvPr>
          <p:cNvCxnSpPr>
            <a:cxnSpLocks/>
            <a:stCxn id="17" idx="2"/>
            <a:endCxn id="27" idx="0"/>
          </p:cNvCxnSpPr>
          <p:nvPr/>
        </p:nvCxnSpPr>
        <p:spPr>
          <a:xfrm flipH="1">
            <a:off x="6019718" y="2563361"/>
            <a:ext cx="1" cy="358395"/>
          </a:xfrm>
          <a:prstGeom prst="straightConnector1">
            <a:avLst/>
          </a:prstGeom>
          <a:ln w="12700">
            <a:solidFill>
              <a:srgbClr val="23643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CEEB23F-17D7-AB88-F3CF-0B538329233D}"/>
              </a:ext>
              <a:ext uri="{C183D7F6-B498-43B3-948B-1728B52AA6E4}">
                <adec:decorative xmlns:adec="http://schemas.microsoft.com/office/drawing/2017/decorative" val="1"/>
              </a:ext>
            </a:extLst>
          </p:cNvPr>
          <p:cNvCxnSpPr>
            <a:cxnSpLocks/>
          </p:cNvCxnSpPr>
          <p:nvPr/>
        </p:nvCxnSpPr>
        <p:spPr>
          <a:xfrm flipH="1">
            <a:off x="7908114" y="2563361"/>
            <a:ext cx="7112" cy="358395"/>
          </a:xfrm>
          <a:prstGeom prst="straightConnector1">
            <a:avLst/>
          </a:prstGeom>
          <a:ln w="12700">
            <a:solidFill>
              <a:srgbClr val="23643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9" name="Elbow Connector 71">
            <a:extLst>
              <a:ext uri="{FF2B5EF4-FFF2-40B4-BE49-F238E27FC236}">
                <a16:creationId xmlns:a16="http://schemas.microsoft.com/office/drawing/2014/main" id="{2329D4CE-6FAD-7BE7-C111-EFA0CDD4560B}"/>
              </a:ext>
              <a:ext uri="{C183D7F6-B498-43B3-948B-1728B52AA6E4}">
                <adec:decorative xmlns:adec="http://schemas.microsoft.com/office/drawing/2017/decorative" val="1"/>
              </a:ext>
            </a:extLst>
          </p:cNvPr>
          <p:cNvCxnSpPr>
            <a:cxnSpLocks/>
            <a:stCxn id="19" idx="6"/>
          </p:cNvCxnSpPr>
          <p:nvPr/>
        </p:nvCxnSpPr>
        <p:spPr>
          <a:xfrm>
            <a:off x="8368870" y="1694535"/>
            <a:ext cx="1359219" cy="1271014"/>
          </a:xfrm>
          <a:prstGeom prst="bentConnector3">
            <a:avLst>
              <a:gd name="adj1" fmla="val 50000"/>
            </a:avLst>
          </a:prstGeom>
          <a:ln w="12700">
            <a:solidFill>
              <a:srgbClr val="23643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0" name="Elbow Connector 73">
            <a:extLst>
              <a:ext uri="{FF2B5EF4-FFF2-40B4-BE49-F238E27FC236}">
                <a16:creationId xmlns:a16="http://schemas.microsoft.com/office/drawing/2014/main" id="{A921A75E-3FDD-841A-70D2-276F78ABC7F6}"/>
              </a:ext>
              <a:ext uri="{C183D7F6-B498-43B3-948B-1728B52AA6E4}">
                <adec:decorative xmlns:adec="http://schemas.microsoft.com/office/drawing/2017/decorative" val="1"/>
              </a:ext>
            </a:extLst>
          </p:cNvPr>
          <p:cNvCxnSpPr>
            <a:cxnSpLocks/>
            <a:stCxn id="25" idx="2"/>
            <a:endCxn id="39" idx="0"/>
          </p:cNvCxnSpPr>
          <p:nvPr/>
        </p:nvCxnSpPr>
        <p:spPr>
          <a:xfrm rot="16200000" flipH="1">
            <a:off x="5362704" y="3019957"/>
            <a:ext cx="359331" cy="2814979"/>
          </a:xfrm>
          <a:prstGeom prst="bentConnector3">
            <a:avLst/>
          </a:prstGeom>
          <a:ln w="12700">
            <a:solidFill>
              <a:srgbClr val="236430"/>
            </a:solidFill>
          </a:ln>
        </p:spPr>
        <p:style>
          <a:lnRef idx="1">
            <a:schemeClr val="accent1"/>
          </a:lnRef>
          <a:fillRef idx="0">
            <a:schemeClr val="accent1"/>
          </a:fillRef>
          <a:effectRef idx="0">
            <a:schemeClr val="accent1"/>
          </a:effectRef>
          <a:fontRef idx="minor">
            <a:schemeClr val="tx1"/>
          </a:fontRef>
        </p:style>
      </p:cxnSp>
      <p:cxnSp>
        <p:nvCxnSpPr>
          <p:cNvPr id="51" name="Elbow Connector 74">
            <a:extLst>
              <a:ext uri="{FF2B5EF4-FFF2-40B4-BE49-F238E27FC236}">
                <a16:creationId xmlns:a16="http://schemas.microsoft.com/office/drawing/2014/main" id="{81173A2E-E38A-CB90-9663-2E6988EDDF8F}"/>
              </a:ext>
              <a:ext uri="{C183D7F6-B498-43B3-948B-1728B52AA6E4}">
                <adec:decorative xmlns:adec="http://schemas.microsoft.com/office/drawing/2017/decorative" val="1"/>
              </a:ext>
            </a:extLst>
          </p:cNvPr>
          <p:cNvCxnSpPr>
            <a:cxnSpLocks/>
            <a:stCxn id="37" idx="2"/>
            <a:endCxn id="39" idx="0"/>
          </p:cNvCxnSpPr>
          <p:nvPr/>
        </p:nvCxnSpPr>
        <p:spPr>
          <a:xfrm rot="5400000">
            <a:off x="8189964" y="3007678"/>
            <a:ext cx="359331" cy="2839539"/>
          </a:xfrm>
          <a:prstGeom prst="bentConnector3">
            <a:avLst>
              <a:gd name="adj1" fmla="val 50000"/>
            </a:avLst>
          </a:prstGeom>
          <a:ln w="12700">
            <a:solidFill>
              <a:srgbClr val="23643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533931-34D2-093D-206C-1B19BFE9916C}"/>
              </a:ext>
              <a:ext uri="{C183D7F6-B498-43B3-948B-1728B52AA6E4}">
                <adec:decorative xmlns:adec="http://schemas.microsoft.com/office/drawing/2017/decorative" val="1"/>
              </a:ext>
            </a:extLst>
          </p:cNvPr>
          <p:cNvCxnSpPr/>
          <p:nvPr/>
        </p:nvCxnSpPr>
        <p:spPr>
          <a:xfrm>
            <a:off x="6019718" y="4242132"/>
            <a:ext cx="0" cy="182880"/>
          </a:xfrm>
          <a:prstGeom prst="line">
            <a:avLst/>
          </a:prstGeom>
          <a:ln w="12700">
            <a:solidFill>
              <a:srgbClr val="23643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1231E04-0306-A4A3-7486-6202E7FCD4DD}"/>
              </a:ext>
              <a:ext uri="{C183D7F6-B498-43B3-948B-1728B52AA6E4}">
                <adec:decorative xmlns:adec="http://schemas.microsoft.com/office/drawing/2017/decorative" val="1"/>
              </a:ext>
            </a:extLst>
          </p:cNvPr>
          <p:cNvCxnSpPr/>
          <p:nvPr/>
        </p:nvCxnSpPr>
        <p:spPr>
          <a:xfrm>
            <a:off x="7892269" y="4242132"/>
            <a:ext cx="0" cy="182880"/>
          </a:xfrm>
          <a:prstGeom prst="line">
            <a:avLst/>
          </a:prstGeom>
          <a:ln w="12700">
            <a:solidFill>
              <a:srgbClr val="23643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A0030A-FD30-23EB-7689-57E6ACA16105}"/>
              </a:ext>
              <a:ext uri="{C183D7F6-B498-43B3-948B-1728B52AA6E4}">
                <adec:decorative xmlns:adec="http://schemas.microsoft.com/office/drawing/2017/decorative" val="1"/>
              </a:ext>
            </a:extLst>
          </p:cNvPr>
          <p:cNvCxnSpPr>
            <a:cxnSpLocks/>
            <a:stCxn id="39" idx="6"/>
            <a:endCxn id="43" idx="2"/>
          </p:cNvCxnSpPr>
          <p:nvPr/>
        </p:nvCxnSpPr>
        <p:spPr>
          <a:xfrm>
            <a:off x="7407059" y="5064313"/>
            <a:ext cx="2848771" cy="0"/>
          </a:xfrm>
          <a:prstGeom prst="straightConnector1">
            <a:avLst/>
          </a:prstGeom>
          <a:ln w="12700">
            <a:solidFill>
              <a:srgbClr val="236430"/>
            </a:solidFill>
            <a:tailEnd type="arrow" w="lg" len="med"/>
          </a:ln>
        </p:spPr>
        <p:style>
          <a:lnRef idx="1">
            <a:schemeClr val="accent1"/>
          </a:lnRef>
          <a:fillRef idx="0">
            <a:schemeClr val="accent1"/>
          </a:fillRef>
          <a:effectRef idx="0">
            <a:schemeClr val="accent1"/>
          </a:effectRef>
          <a:fontRef idx="minor">
            <a:schemeClr val="tx1"/>
          </a:fontRef>
        </p:style>
      </p:cxnSp>
      <p:sp>
        <p:nvSpPr>
          <p:cNvPr id="55" name="Footer Placeholder 1">
            <a:extLst>
              <a:ext uri="{FF2B5EF4-FFF2-40B4-BE49-F238E27FC236}">
                <a16:creationId xmlns:a16="http://schemas.microsoft.com/office/drawing/2014/main" id="{8FF6AA49-BF25-4ABA-037C-C4F4243A4A47}"/>
              </a:ext>
            </a:extLst>
          </p:cNvPr>
          <p:cNvSpPr>
            <a:spLocks noGrp="1"/>
          </p:cNvSpPr>
          <p:nvPr>
            <p:ph type="ftr" sz="quarter" idx="3"/>
          </p:nvPr>
        </p:nvSpPr>
        <p:spPr>
          <a:xfrm>
            <a:off x="8233778" y="6276522"/>
            <a:ext cx="2788082" cy="365125"/>
          </a:xfrm>
        </p:spPr>
        <p:txBody>
          <a:bodyPr/>
          <a:lstStyle/>
          <a:p>
            <a:r>
              <a:rPr lang="en-US"/>
              <a:t>Dynamic Soils Hub</a:t>
            </a:r>
          </a:p>
        </p:txBody>
      </p:sp>
    </p:spTree>
    <p:extLst>
      <p:ext uri="{BB962C8B-B14F-4D97-AF65-F5344CB8AC3E}">
        <p14:creationId xmlns:p14="http://schemas.microsoft.com/office/powerpoint/2010/main" val="70677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5223-26EC-4233-D1B7-F7FB34CE67A7}"/>
              </a:ext>
            </a:extLst>
          </p:cNvPr>
          <p:cNvSpPr>
            <a:spLocks noGrp="1"/>
          </p:cNvSpPr>
          <p:nvPr>
            <p:ph type="title"/>
          </p:nvPr>
        </p:nvSpPr>
        <p:spPr>
          <a:xfrm>
            <a:off x="457199" y="222586"/>
            <a:ext cx="7944523" cy="548640"/>
          </a:xfrm>
        </p:spPr>
        <p:txBody>
          <a:bodyPr>
            <a:normAutofit fontScale="90000"/>
          </a:bodyPr>
          <a:lstStyle/>
          <a:p>
            <a:r>
              <a:rPr lang="en-US"/>
              <a:t>Nutrient Runoff Vulnerability Model</a:t>
            </a:r>
          </a:p>
        </p:txBody>
      </p:sp>
      <p:pic>
        <p:nvPicPr>
          <p:cNvPr id="3" name="Picture 2" descr="Nutrient Runoff Model - 3 Meter Elevation derived product">
            <a:extLst>
              <a:ext uri="{FF2B5EF4-FFF2-40B4-BE49-F238E27FC236}">
                <a16:creationId xmlns:a16="http://schemas.microsoft.com/office/drawing/2014/main" id="{CC47A3E3-5FCE-CB15-F5EB-1227C80483D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357" y="927652"/>
            <a:ext cx="12204357" cy="5930477"/>
          </a:xfrm>
          <a:prstGeom prst="rect">
            <a:avLst/>
          </a:prstGeom>
          <a:ln>
            <a:noFill/>
          </a:ln>
        </p:spPr>
      </p:pic>
      <p:pic>
        <p:nvPicPr>
          <p:cNvPr id="4" name="Picture 8" descr="Legend for Surface Runoff  Low, Mod Low, Mod, Mod High, High">
            <a:extLst>
              <a:ext uri="{FF2B5EF4-FFF2-40B4-BE49-F238E27FC236}">
                <a16:creationId xmlns:a16="http://schemas.microsoft.com/office/drawing/2014/main" id="{53E518CC-A712-9AB4-9C47-92D25100660B}"/>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sharpenSoften amount="5000"/>
                    </a14:imgEffect>
                  </a14:imgLayer>
                </a14:imgProps>
              </a:ext>
              <a:ext uri="{28A0092B-C50C-407E-A947-70E740481C1C}">
                <a14:useLocalDpi xmlns:a14="http://schemas.microsoft.com/office/drawing/2010/main"/>
              </a:ext>
            </a:extLst>
          </a:blip>
          <a:srcRect/>
          <a:stretch>
            <a:fillRect/>
          </a:stretch>
        </p:blipFill>
        <p:spPr bwMode="auto">
          <a:xfrm>
            <a:off x="10925175" y="927652"/>
            <a:ext cx="1266825" cy="1219200"/>
          </a:xfrm>
          <a:prstGeom prst="rect">
            <a:avLst/>
          </a:prstGeom>
          <a:noFill/>
          <a:effectLst>
            <a:outerShdw blurRad="50800" dist="50800" dir="5400000" algn="ctr" rotWithShape="0">
              <a:schemeClr val="accent6">
                <a:lumMod val="40000"/>
                <a:lumOff val="6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24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17B76-FB27-4317-A822-4F194E7AE8A2}"/>
              </a:ext>
            </a:extLst>
          </p:cNvPr>
          <p:cNvSpPr>
            <a:spLocks noGrp="1"/>
          </p:cNvSpPr>
          <p:nvPr>
            <p:ph type="title"/>
          </p:nvPr>
        </p:nvSpPr>
        <p:spPr>
          <a:xfrm>
            <a:off x="457200" y="222586"/>
            <a:ext cx="7067550" cy="548640"/>
          </a:xfrm>
        </p:spPr>
        <p:txBody>
          <a:bodyPr>
            <a:normAutofit fontScale="90000"/>
          </a:bodyPr>
          <a:lstStyle/>
          <a:p>
            <a:r>
              <a:rPr lang="en-US" dirty="0"/>
              <a:t>Example of a model on the Hub</a:t>
            </a:r>
          </a:p>
        </p:txBody>
      </p:sp>
      <p:sp>
        <p:nvSpPr>
          <p:cNvPr id="4" name="Rectangle 3">
            <a:extLst>
              <a:ext uri="{FF2B5EF4-FFF2-40B4-BE49-F238E27FC236}">
                <a16:creationId xmlns:a16="http://schemas.microsoft.com/office/drawing/2014/main" id="{51169EB5-16B8-097C-300D-20B1BD558184}"/>
              </a:ext>
            </a:extLst>
          </p:cNvPr>
          <p:cNvSpPr/>
          <p:nvPr/>
        </p:nvSpPr>
        <p:spPr>
          <a:xfrm>
            <a:off x="196775" y="1446018"/>
            <a:ext cx="5540188" cy="4855175"/>
          </a:xfrm>
          <a:prstGeom prst="rect">
            <a:avLst/>
          </a:prstGeom>
          <a:noFill/>
          <a:effectLst/>
        </p:spPr>
        <p:txBody>
          <a:bodyPr wrap="square">
            <a:spAutoFit/>
          </a:bodyPr>
          <a:lstStyle/>
          <a:p>
            <a:pPr>
              <a:spcAft>
                <a:spcPts val="300"/>
              </a:spcAft>
              <a:buClr>
                <a:srgbClr val="236430"/>
              </a:buClr>
            </a:pPr>
            <a:r>
              <a:rPr lang="en-US" sz="1600" dirty="0">
                <a:latin typeface="Source Sans Pro Light" panose="020B0403030403020204" pitchFamily="34" charset="0"/>
              </a:rPr>
              <a:t>Criteria on:</a:t>
            </a:r>
          </a:p>
          <a:p>
            <a:pPr marL="285750" indent="-285750">
              <a:spcAft>
                <a:spcPts val="300"/>
              </a:spcAft>
              <a:buClr>
                <a:srgbClr val="236430"/>
              </a:buClr>
              <a:buFont typeface="Arial" panose="020B0604020202020204" pitchFamily="34" charset="0"/>
              <a:buChar char="•"/>
            </a:pPr>
            <a:r>
              <a:rPr lang="en-US" sz="1600" b="1" dirty="0">
                <a:latin typeface="Source Sans Pro Light" panose="020B0403030403020204" pitchFamily="34" charset="0"/>
              </a:rPr>
              <a:t>High-performance</a:t>
            </a:r>
            <a:r>
              <a:rPr lang="en-US" sz="1600" dirty="0">
                <a:latin typeface="Source Sans Pro Light" panose="020B0403030403020204" pitchFamily="34" charset="0"/>
              </a:rPr>
              <a:t> computing</a:t>
            </a:r>
          </a:p>
          <a:p>
            <a:pPr marL="285750"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Support users with strong backgrounds in:</a:t>
            </a:r>
          </a:p>
          <a:p>
            <a:pPr marL="742950" lvl="1"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soil science</a:t>
            </a:r>
          </a:p>
          <a:p>
            <a:pPr marL="742950" lvl="1"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field &amp; lab measurement</a:t>
            </a:r>
          </a:p>
          <a:p>
            <a:pPr marL="742950" lvl="1"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GIS/statistics/database</a:t>
            </a:r>
          </a:p>
          <a:p>
            <a:pPr marL="742950" lvl="1"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communication/visualization</a:t>
            </a:r>
          </a:p>
          <a:p>
            <a:pPr marL="285750"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10x-100x field/lab measurements of soil hydraulic properties:</a:t>
            </a:r>
          </a:p>
          <a:p>
            <a:pPr marL="742950" lvl="1"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saturated hydraulic conductivity </a:t>
            </a:r>
          </a:p>
          <a:p>
            <a:pPr marL="742950" lvl="1"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water retention curve</a:t>
            </a:r>
          </a:p>
          <a:p>
            <a:pPr marL="742950" lvl="1"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soil structure</a:t>
            </a:r>
          </a:p>
          <a:p>
            <a:pPr marL="742950" lvl="1"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rock fragment volume</a:t>
            </a:r>
          </a:p>
          <a:p>
            <a:pPr marL="742950" lvl="1"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organic matter content </a:t>
            </a:r>
          </a:p>
          <a:p>
            <a:pPr marL="285750"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more detailed terrain data</a:t>
            </a:r>
          </a:p>
          <a:p>
            <a:pPr marL="285750"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more above/below ground monitoring stations like SCAN/SNOTEL</a:t>
            </a:r>
          </a:p>
          <a:p>
            <a:pPr marL="285750" indent="-285750">
              <a:spcAft>
                <a:spcPts val="300"/>
              </a:spcAft>
              <a:buClr>
                <a:srgbClr val="236430"/>
              </a:buClr>
              <a:buFont typeface="Arial" panose="020B0604020202020204" pitchFamily="34" charset="0"/>
              <a:buChar char="•"/>
            </a:pPr>
            <a:r>
              <a:rPr lang="en-US" sz="1600" dirty="0">
                <a:latin typeface="Source Sans Pro Light" panose="020B0403030403020204" pitchFamily="34" charset="0"/>
              </a:rPr>
              <a:t>more accurate gridded rainfall data</a:t>
            </a:r>
          </a:p>
        </p:txBody>
      </p:sp>
      <p:pic>
        <p:nvPicPr>
          <p:cNvPr id="5" name="Picture 4" descr="Animated images of a model running in the Hub">
            <a:extLst>
              <a:ext uri="{FF2B5EF4-FFF2-40B4-BE49-F238E27FC236}">
                <a16:creationId xmlns:a16="http://schemas.microsoft.com/office/drawing/2014/main" id="{19AA4BD9-CD19-8B70-62F9-72B8BC0B0A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9592" y="1962503"/>
            <a:ext cx="5368236" cy="3578824"/>
          </a:xfrm>
          <a:prstGeom prst="rect">
            <a:avLst/>
          </a:prstGeom>
          <a:ln>
            <a:solidFill>
              <a:schemeClr val="bg1">
                <a:lumMod val="75000"/>
              </a:schemeClr>
            </a:solidFill>
          </a:ln>
          <a:effectLst>
            <a:outerShdw blurRad="208385" dist="38100" dir="2700000" algn="tl" rotWithShape="0">
              <a:prstClr val="black">
                <a:alpha val="19847"/>
              </a:prstClr>
            </a:outerShdw>
          </a:effectLst>
        </p:spPr>
      </p:pic>
    </p:spTree>
    <p:extLst>
      <p:ext uri="{BB962C8B-B14F-4D97-AF65-F5344CB8AC3E}">
        <p14:creationId xmlns:p14="http://schemas.microsoft.com/office/powerpoint/2010/main" val="2893503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17B76-FB27-4317-A822-4F194E7AE8A2}"/>
              </a:ext>
            </a:extLst>
          </p:cNvPr>
          <p:cNvSpPr>
            <a:spLocks noGrp="1"/>
          </p:cNvSpPr>
          <p:nvPr>
            <p:ph type="title"/>
          </p:nvPr>
        </p:nvSpPr>
        <p:spPr>
          <a:xfrm>
            <a:off x="457200" y="222586"/>
            <a:ext cx="7067550" cy="548640"/>
          </a:xfrm>
        </p:spPr>
        <p:txBody>
          <a:bodyPr>
            <a:normAutofit fontScale="90000"/>
          </a:bodyPr>
          <a:lstStyle/>
          <a:p>
            <a:r>
              <a:rPr lang="en-US"/>
              <a:t>Dynamic Soil Survey</a:t>
            </a:r>
          </a:p>
        </p:txBody>
      </p:sp>
      <p:pic>
        <p:nvPicPr>
          <p:cNvPr id="3" name="Picture 2" descr="Animated mode running in the hub over time">
            <a:extLst>
              <a:ext uri="{FF2B5EF4-FFF2-40B4-BE49-F238E27FC236}">
                <a16:creationId xmlns:a16="http://schemas.microsoft.com/office/drawing/2014/main" id="{F420993B-0306-4729-9040-EDCC32BC7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515336"/>
            <a:ext cx="5827960" cy="4810989"/>
          </a:xfrm>
          <a:prstGeom prst="rect">
            <a:avLst/>
          </a:prstGeom>
          <a:ln>
            <a:solidFill>
              <a:schemeClr val="bg1">
                <a:lumMod val="75000"/>
              </a:schemeClr>
            </a:solidFill>
          </a:ln>
          <a:effectLst>
            <a:outerShdw blurRad="206664" dist="38100" dir="2700000" algn="tl" rotWithShape="0">
              <a:prstClr val="black">
                <a:alpha val="20000"/>
              </a:prstClr>
            </a:outerShdw>
          </a:effectLst>
        </p:spPr>
      </p:pic>
      <p:pic>
        <p:nvPicPr>
          <p:cNvPr id="6" name="Picture 2" descr="image002">
            <a:extLst>
              <a:ext uri="{FF2B5EF4-FFF2-40B4-BE49-F238E27FC236}">
                <a16:creationId xmlns:a16="http://schemas.microsoft.com/office/drawing/2014/main" id="{5202F0BC-ED20-00CB-7A2B-BAFB77FF8CC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38880" y="959414"/>
            <a:ext cx="3641970" cy="5922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Legend, Very Dry, Dry, Moist, Very Moist, Wet Saturated">
            <a:extLst>
              <a:ext uri="{FF2B5EF4-FFF2-40B4-BE49-F238E27FC236}">
                <a16:creationId xmlns:a16="http://schemas.microsoft.com/office/drawing/2014/main" id="{1D03B4DC-E3C2-5C3D-3FB5-5418EC6B3CDA}"/>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6666997" y="3109602"/>
            <a:ext cx="1399244" cy="1311791"/>
          </a:xfrm>
          <a:prstGeom prst="rect">
            <a:avLst/>
          </a:prstGeom>
        </p:spPr>
      </p:pic>
    </p:spTree>
    <p:extLst>
      <p:ext uri="{BB962C8B-B14F-4D97-AF65-F5344CB8AC3E}">
        <p14:creationId xmlns:p14="http://schemas.microsoft.com/office/powerpoint/2010/main" val="80672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E2C5598-419E-4E55-AC65-0B398CB3DEE7}"/>
              </a:ext>
            </a:extLst>
          </p:cNvPr>
          <p:cNvGrpSpPr/>
          <p:nvPr/>
        </p:nvGrpSpPr>
        <p:grpSpPr>
          <a:xfrm>
            <a:off x="813412" y="790460"/>
            <a:ext cx="10565176" cy="5277080"/>
            <a:chOff x="72390" y="0"/>
            <a:chExt cx="11972925" cy="6858000"/>
          </a:xfrm>
        </p:grpSpPr>
        <p:pic>
          <p:nvPicPr>
            <p:cNvPr id="4" name="Picture 3" descr="A picture containing text, accessory&#10;&#10;Description automatically generated">
              <a:extLst>
                <a:ext uri="{FF2B5EF4-FFF2-40B4-BE49-F238E27FC236}">
                  <a16:creationId xmlns:a16="http://schemas.microsoft.com/office/drawing/2014/main" id="{BDA5CA74-9025-4259-9310-3B4A8D14AA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9240" y="0"/>
              <a:ext cx="8351520" cy="6858000"/>
            </a:xfrm>
            <a:prstGeom prst="rect">
              <a:avLst/>
            </a:prstGeom>
          </p:spPr>
        </p:pic>
        <p:sp>
          <p:nvSpPr>
            <p:cNvPr id="5" name="TextBox 4">
              <a:extLst>
                <a:ext uri="{FF2B5EF4-FFF2-40B4-BE49-F238E27FC236}">
                  <a16:creationId xmlns:a16="http://schemas.microsoft.com/office/drawing/2014/main" id="{3DAA892D-FE13-4217-A59D-C6185E2E3CD6}"/>
                </a:ext>
              </a:extLst>
            </p:cNvPr>
            <p:cNvSpPr txBox="1"/>
            <p:nvPr/>
          </p:nvSpPr>
          <p:spPr>
            <a:xfrm>
              <a:off x="72390" y="1948160"/>
              <a:ext cx="1990725" cy="923330"/>
            </a:xfrm>
            <a:prstGeom prst="rect">
              <a:avLst/>
            </a:prstGeom>
            <a:solidFill>
              <a:schemeClr val="bg1"/>
            </a:solidFill>
            <a:ln>
              <a:noFill/>
            </a:ln>
          </p:spPr>
          <p:txBody>
            <a:bodyPr wrap="square">
              <a:spAutoFit/>
            </a:bodyPr>
            <a:lstStyle/>
            <a:p>
              <a:pPr algn="ctr"/>
              <a:r>
                <a:rPr lang="en-US">
                  <a:latin typeface="Consolas" panose="020B0609020204030204" pitchFamily="49" charset="0"/>
                </a:rPr>
                <a:t>h</a:t>
              </a:r>
              <a:r>
                <a:rPr lang="en-US" sz="1800">
                  <a:latin typeface="Consolas" panose="020B0609020204030204" pitchFamily="49" charset="0"/>
                </a:rPr>
                <a:t>igher </a:t>
              </a:r>
            </a:p>
            <a:p>
              <a:pPr algn="ctr"/>
              <a:r>
                <a:rPr lang="en-US" sz="1800">
                  <a:latin typeface="Consolas" panose="020B0609020204030204" pitchFamily="49" charset="0"/>
                </a:rPr>
                <a:t>infiltration rates</a:t>
              </a:r>
              <a:endParaRPr lang="en-US"/>
            </a:p>
          </p:txBody>
        </p:sp>
        <p:cxnSp>
          <p:nvCxnSpPr>
            <p:cNvPr id="7" name="Straight Arrow Connector 6">
              <a:extLst>
                <a:ext uri="{FF2B5EF4-FFF2-40B4-BE49-F238E27FC236}">
                  <a16:creationId xmlns:a16="http://schemas.microsoft.com/office/drawing/2014/main" id="{C38CF846-7CFC-4762-9334-65207C122DBF}"/>
                </a:ext>
              </a:extLst>
            </p:cNvPr>
            <p:cNvCxnSpPr>
              <a:cxnSpLocks/>
              <a:stCxn id="5" idx="3"/>
            </p:cNvCxnSpPr>
            <p:nvPr/>
          </p:nvCxnSpPr>
          <p:spPr>
            <a:xfrm>
              <a:off x="2063115" y="2409825"/>
              <a:ext cx="1346835" cy="6572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E599BD5-4CA6-477C-8EEF-5514DFCEC7BC}"/>
                </a:ext>
              </a:extLst>
            </p:cNvPr>
            <p:cNvSpPr txBox="1"/>
            <p:nvPr/>
          </p:nvSpPr>
          <p:spPr>
            <a:xfrm>
              <a:off x="10054590" y="281583"/>
              <a:ext cx="1990725" cy="923330"/>
            </a:xfrm>
            <a:prstGeom prst="rect">
              <a:avLst/>
            </a:prstGeom>
            <a:solidFill>
              <a:schemeClr val="bg1"/>
            </a:solidFill>
            <a:ln>
              <a:noFill/>
            </a:ln>
          </p:spPr>
          <p:txBody>
            <a:bodyPr wrap="square">
              <a:spAutoFit/>
            </a:bodyPr>
            <a:lstStyle/>
            <a:p>
              <a:pPr algn="ctr"/>
              <a:r>
                <a:rPr lang="en-US" sz="1800">
                  <a:latin typeface="Consolas" panose="020B0609020204030204" pitchFamily="49" charset="0"/>
                </a:rPr>
                <a:t>lower </a:t>
              </a:r>
            </a:p>
            <a:p>
              <a:pPr algn="ctr"/>
              <a:r>
                <a:rPr lang="en-US" sz="1800">
                  <a:latin typeface="Consolas" panose="020B0609020204030204" pitchFamily="49" charset="0"/>
                </a:rPr>
                <a:t>infiltration rates</a:t>
              </a:r>
              <a:endParaRPr lang="en-US"/>
            </a:p>
          </p:txBody>
        </p:sp>
        <p:cxnSp>
          <p:nvCxnSpPr>
            <p:cNvPr id="9" name="Straight Arrow Connector 8">
              <a:extLst>
                <a:ext uri="{FF2B5EF4-FFF2-40B4-BE49-F238E27FC236}">
                  <a16:creationId xmlns:a16="http://schemas.microsoft.com/office/drawing/2014/main" id="{8626AE99-A3C1-419B-A6CA-1CB67E5516B6}"/>
                </a:ext>
              </a:extLst>
            </p:cNvPr>
            <p:cNvCxnSpPr>
              <a:cxnSpLocks/>
              <a:stCxn id="8" idx="1"/>
            </p:cNvCxnSpPr>
            <p:nvPr/>
          </p:nvCxnSpPr>
          <p:spPr>
            <a:xfrm flipH="1">
              <a:off x="9258300" y="743248"/>
              <a:ext cx="796290" cy="8188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4371878-5C4C-4A8F-819F-FFA1828FB884}"/>
                </a:ext>
              </a:extLst>
            </p:cNvPr>
            <p:cNvSpPr txBox="1"/>
            <p:nvPr/>
          </p:nvSpPr>
          <p:spPr>
            <a:xfrm>
              <a:off x="9859326" y="3958233"/>
              <a:ext cx="1875949" cy="839960"/>
            </a:xfrm>
            <a:prstGeom prst="rect">
              <a:avLst/>
            </a:prstGeom>
            <a:solidFill>
              <a:schemeClr val="bg1"/>
            </a:solidFill>
            <a:ln>
              <a:noFill/>
            </a:ln>
          </p:spPr>
          <p:txBody>
            <a:bodyPr wrap="square">
              <a:spAutoFit/>
            </a:bodyPr>
            <a:lstStyle/>
            <a:p>
              <a:pPr algn="ctr"/>
              <a:r>
                <a:rPr lang="en-US" sz="1800">
                  <a:latin typeface="Consolas" panose="020B0609020204030204" pitchFamily="49" charset="0"/>
                </a:rPr>
                <a:t>significant runoff</a:t>
              </a:r>
              <a:endParaRPr lang="en-US"/>
            </a:p>
          </p:txBody>
        </p:sp>
        <p:cxnSp>
          <p:nvCxnSpPr>
            <p:cNvPr id="24" name="Straight Arrow Connector 23">
              <a:extLst>
                <a:ext uri="{FF2B5EF4-FFF2-40B4-BE49-F238E27FC236}">
                  <a16:creationId xmlns:a16="http://schemas.microsoft.com/office/drawing/2014/main" id="{ABBA60E7-F7D9-479E-ADFC-29E187752FEF}"/>
                </a:ext>
              </a:extLst>
            </p:cNvPr>
            <p:cNvCxnSpPr>
              <a:cxnSpLocks/>
              <a:stCxn id="23" idx="0"/>
            </p:cNvCxnSpPr>
            <p:nvPr/>
          </p:nvCxnSpPr>
          <p:spPr>
            <a:xfrm flipH="1" flipV="1">
              <a:off x="9540240" y="3410099"/>
              <a:ext cx="1257061" cy="54813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DDF556C7-9F84-4697-B1FB-39E764A1E691}"/>
                </a:ext>
              </a:extLst>
            </p:cNvPr>
            <p:cNvSpPr txBox="1"/>
            <p:nvPr/>
          </p:nvSpPr>
          <p:spPr>
            <a:xfrm>
              <a:off x="3168015" y="5624215"/>
              <a:ext cx="1586865" cy="646331"/>
            </a:xfrm>
            <a:prstGeom prst="rect">
              <a:avLst/>
            </a:prstGeom>
            <a:solidFill>
              <a:schemeClr val="bg1"/>
            </a:solidFill>
            <a:ln>
              <a:noFill/>
            </a:ln>
          </p:spPr>
          <p:txBody>
            <a:bodyPr wrap="square">
              <a:spAutoFit/>
            </a:bodyPr>
            <a:lstStyle/>
            <a:p>
              <a:pPr algn="ctr"/>
              <a:r>
                <a:rPr lang="en-US" sz="1800">
                  <a:latin typeface="Consolas" panose="020B0609020204030204" pitchFamily="49" charset="0"/>
                </a:rPr>
                <a:t>ephemeral stream</a:t>
              </a:r>
              <a:endParaRPr lang="en-US"/>
            </a:p>
          </p:txBody>
        </p:sp>
        <p:cxnSp>
          <p:nvCxnSpPr>
            <p:cNvPr id="27" name="Straight Arrow Connector 26">
              <a:extLst>
                <a:ext uri="{FF2B5EF4-FFF2-40B4-BE49-F238E27FC236}">
                  <a16:creationId xmlns:a16="http://schemas.microsoft.com/office/drawing/2014/main" id="{DD083F93-2AA8-4241-AFAA-DAB4C0CB3D44}"/>
                </a:ext>
              </a:extLst>
            </p:cNvPr>
            <p:cNvCxnSpPr>
              <a:cxnSpLocks/>
            </p:cNvCxnSpPr>
            <p:nvPr/>
          </p:nvCxnSpPr>
          <p:spPr>
            <a:xfrm flipV="1">
              <a:off x="3932873" y="4524375"/>
              <a:ext cx="642461" cy="10998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Content Placeholder 3">
            <a:extLst>
              <a:ext uri="{FF2B5EF4-FFF2-40B4-BE49-F238E27FC236}">
                <a16:creationId xmlns:a16="http://schemas.microsoft.com/office/drawing/2014/main" id="{B4796345-10D6-4323-BADC-9953BCE3441B}"/>
              </a:ext>
            </a:extLst>
          </p:cNvPr>
          <p:cNvSpPr txBox="1">
            <a:spLocks/>
          </p:cNvSpPr>
          <p:nvPr/>
        </p:nvSpPr>
        <p:spPr>
          <a:xfrm>
            <a:off x="0" y="6080180"/>
            <a:ext cx="11381766" cy="2093339"/>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t>Credit: Dylan Beaudette</a:t>
            </a:r>
          </a:p>
          <a:p>
            <a:endParaRPr lang="en-US"/>
          </a:p>
        </p:txBody>
      </p:sp>
    </p:spTree>
    <p:extLst>
      <p:ext uri="{BB962C8B-B14F-4D97-AF65-F5344CB8AC3E}">
        <p14:creationId xmlns:p14="http://schemas.microsoft.com/office/powerpoint/2010/main" val="3179656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4D2A2956-485B-8078-44BA-9E6CB1837C5B}"/>
              </a:ext>
            </a:extLst>
          </p:cNvPr>
          <p:cNvSpPr txBox="1">
            <a:spLocks/>
          </p:cNvSpPr>
          <p:nvPr/>
        </p:nvSpPr>
        <p:spPr>
          <a:xfrm>
            <a:off x="196778" y="760920"/>
            <a:ext cx="8733092" cy="531082"/>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02D72"/>
                </a:solidFill>
                <a:latin typeface="+mj-lt"/>
              </a:rPr>
              <a:t>Creating Interpretations with R </a:t>
            </a:r>
          </a:p>
        </p:txBody>
      </p:sp>
      <p:pic>
        <p:nvPicPr>
          <p:cNvPr id="3" name="Picture 2">
            <a:extLst>
              <a:ext uri="{FF2B5EF4-FFF2-40B4-BE49-F238E27FC236}">
                <a16:creationId xmlns:a16="http://schemas.microsoft.com/office/drawing/2014/main" id="{D2DBF346-B284-9B36-B7B8-2BDED0DAA5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73770"/>
            <a:ext cx="12192000" cy="6507699"/>
          </a:xfrm>
          <a:prstGeom prst="rect">
            <a:avLst/>
          </a:prstGeom>
        </p:spPr>
      </p:pic>
    </p:spTree>
    <p:extLst>
      <p:ext uri="{BB962C8B-B14F-4D97-AF65-F5344CB8AC3E}">
        <p14:creationId xmlns:p14="http://schemas.microsoft.com/office/powerpoint/2010/main" val="1078313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8A5F37-0A7C-57E5-C65B-6F4C16A623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3062"/>
            <a:ext cx="13953477" cy="67318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0003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ield of green grass and NRCS tear drop&#10;&#10;">
            <a:extLst>
              <a:ext uri="{FF2B5EF4-FFF2-40B4-BE49-F238E27FC236}">
                <a16:creationId xmlns:a16="http://schemas.microsoft.com/office/drawing/2014/main" id="{6DBF2292-B0E5-0550-BB28-1B32AC24B341}"/>
              </a:ext>
            </a:extLst>
          </p:cNvPr>
          <p:cNvPicPr>
            <a:picLocks noChangeAspect="1"/>
          </p:cNvPicPr>
          <p:nvPr/>
        </p:nvPicPr>
        <p:blipFill>
          <a:blip r:embed="rId3"/>
          <a:stretch>
            <a:fillRect/>
          </a:stretch>
        </p:blipFill>
        <p:spPr>
          <a:xfrm>
            <a:off x="0" y="946673"/>
            <a:ext cx="12220051" cy="5911327"/>
          </a:xfrm>
          <a:prstGeom prst="rect">
            <a:avLst/>
          </a:prstGeom>
        </p:spPr>
      </p:pic>
      <p:sp>
        <p:nvSpPr>
          <p:cNvPr id="5" name="Title 4">
            <a:extLst>
              <a:ext uri="{FF2B5EF4-FFF2-40B4-BE49-F238E27FC236}">
                <a16:creationId xmlns:a16="http://schemas.microsoft.com/office/drawing/2014/main" id="{620693A0-8CBC-DF2D-1744-3426581E82CB}"/>
              </a:ext>
            </a:extLst>
          </p:cNvPr>
          <p:cNvSpPr>
            <a:spLocks noGrp="1"/>
          </p:cNvSpPr>
          <p:nvPr>
            <p:ph type="title" idx="4294967295"/>
          </p:nvPr>
        </p:nvSpPr>
        <p:spPr>
          <a:xfrm>
            <a:off x="3474776" y="4414277"/>
            <a:ext cx="8258940" cy="2062103"/>
          </a:xfrm>
          <a:prstGeom prst="rect">
            <a:avLst/>
          </a:prstGeom>
          <a:solidFill>
            <a:srgbClr val="C0C0C0">
              <a:alpha val="68000"/>
            </a:srgbClr>
          </a:solidFill>
          <a:ln w="15875">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Calibri"/>
                <a:ea typeface="+mn-ea"/>
                <a:cs typeface="Calibri"/>
              </a:rPr>
              <a:t>The Dynamic Soils Hub is a flagship innovation for scientists to model and report on soils data that change with conservation management.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mn-ea"/>
                <a:cs typeface="+mn-cs"/>
              </a:rPr>
              <a:t>Dynamic modeling user Interface</a:t>
            </a:r>
          </a:p>
        </p:txBody>
      </p:sp>
    </p:spTree>
    <p:extLst>
      <p:ext uri="{BB962C8B-B14F-4D97-AF65-F5344CB8AC3E}">
        <p14:creationId xmlns:p14="http://schemas.microsoft.com/office/powerpoint/2010/main" val="321559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Dynamic Soils Hub logo">
            <a:extLst>
              <a:ext uri="{FF2B5EF4-FFF2-40B4-BE49-F238E27FC236}">
                <a16:creationId xmlns:a16="http://schemas.microsoft.com/office/drawing/2014/main" id="{89191AEF-CB46-4166-8CC4-F7A2CD8C9B2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15017" y="415660"/>
            <a:ext cx="1995887" cy="1995887"/>
          </a:xfrm>
          <a:prstGeom prst="rect">
            <a:avLst/>
          </a:prstGeom>
          <a:ln w="9525">
            <a:solidFill>
              <a:srgbClr val="000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A5E99F-C117-8352-0753-A17EA783E34E}"/>
              </a:ext>
            </a:extLst>
          </p:cNvPr>
          <p:cNvSpPr txBox="1"/>
          <p:nvPr/>
        </p:nvSpPr>
        <p:spPr>
          <a:xfrm>
            <a:off x="363022" y="242463"/>
            <a:ext cx="3957066" cy="1477328"/>
          </a:xfrm>
          <a:prstGeom prst="rect">
            <a:avLst/>
          </a:prstGeom>
          <a:noFill/>
        </p:spPr>
        <p:txBody>
          <a:bodyPr wrap="square" lIns="91440" tIns="45720" rIns="91440" bIns="45720" anchor="t">
            <a:spAutoFit/>
          </a:bodyPr>
          <a:lstStyle/>
          <a:p>
            <a:pPr algn="ctr"/>
            <a:r>
              <a:rPr lang="en-US">
                <a:solidFill>
                  <a:schemeClr val="bg1"/>
                </a:solidFill>
              </a:rPr>
              <a:t>The Dynamic Soils Hub is an advanced platform that integrates data visualization, dashboards, and a product builder for scientific model creation. </a:t>
            </a:r>
          </a:p>
        </p:txBody>
      </p:sp>
      <p:pic>
        <p:nvPicPr>
          <p:cNvPr id="2051" name="Picture 3" descr="Web Soil Survey Logo">
            <a:extLst>
              <a:ext uri="{FF2B5EF4-FFF2-40B4-BE49-F238E27FC236}">
                <a16:creationId xmlns:a16="http://schemas.microsoft.com/office/drawing/2014/main" id="{89285257-2796-0A29-632D-4B827D03669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1498" y="3885659"/>
            <a:ext cx="2011680" cy="1837204"/>
          </a:xfrm>
          <a:prstGeom prst="rect">
            <a:avLst/>
          </a:prstGeom>
          <a:ln w="3175">
            <a:solidFill>
              <a:srgbClr val="000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19" name="Group 18" descr="Dynamic Soils Hub Public Logo">
            <a:extLst>
              <a:ext uri="{FF2B5EF4-FFF2-40B4-BE49-F238E27FC236}">
                <a16:creationId xmlns:a16="http://schemas.microsoft.com/office/drawing/2014/main" id="{ACCA7E04-A017-38E0-6251-BD4685DBAB54}"/>
              </a:ext>
            </a:extLst>
          </p:cNvPr>
          <p:cNvGrpSpPr/>
          <p:nvPr/>
        </p:nvGrpSpPr>
        <p:grpSpPr>
          <a:xfrm>
            <a:off x="3322620" y="3885658"/>
            <a:ext cx="2311886" cy="1856617"/>
            <a:chOff x="2794765" y="741385"/>
            <a:chExt cx="2290285" cy="1995887"/>
          </a:xfrm>
        </p:grpSpPr>
        <p:pic>
          <p:nvPicPr>
            <p:cNvPr id="10" name="Picture 2">
              <a:extLst>
                <a:ext uri="{FF2B5EF4-FFF2-40B4-BE49-F238E27FC236}">
                  <a16:creationId xmlns:a16="http://schemas.microsoft.com/office/drawing/2014/main" id="{7E416472-ACCF-BE96-1785-E5FA7F911C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41965" y="741385"/>
              <a:ext cx="1995887" cy="1995887"/>
            </a:xfrm>
            <a:prstGeom prst="rect">
              <a:avLst/>
            </a:prstGeom>
            <a:ln w="9525">
              <a:solidFill>
                <a:srgbClr val="000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1A26372-3119-D3D2-939C-8C5B7091D8A4}"/>
                </a:ext>
              </a:extLst>
            </p:cNvPr>
            <p:cNvSpPr/>
            <p:nvPr/>
          </p:nvSpPr>
          <p:spPr>
            <a:xfrm>
              <a:off x="2794765" y="902506"/>
              <a:ext cx="2290285" cy="261610"/>
            </a:xfrm>
            <a:prstGeom prst="rect">
              <a:avLst/>
            </a:prstGeom>
            <a:noFill/>
          </p:spPr>
          <p:txBody>
            <a:bodyPr wrap="square" lIns="91440" tIns="45720" rIns="91440" bIns="45720">
              <a:spAutoFit/>
            </a:bodyPr>
            <a:lstStyle/>
            <a:p>
              <a:pPr algn="ctr"/>
              <a:r>
                <a:rPr lang="en-US" sz="1100" b="0" cap="none" spc="0">
                  <a:ln w="0"/>
                  <a:solidFill>
                    <a:schemeClr val="accent6">
                      <a:lumMod val="75000"/>
                    </a:schemeClr>
                  </a:solidFill>
                  <a:effectLst>
                    <a:outerShdw blurRad="38100" dist="19050" dir="2700000" algn="tl" rotWithShape="0">
                      <a:schemeClr val="dk1">
                        <a:alpha val="40000"/>
                      </a:schemeClr>
                    </a:outerShdw>
                  </a:effectLst>
                </a:rPr>
                <a:t>Public Data Catalog and Apps</a:t>
              </a:r>
            </a:p>
          </p:txBody>
        </p:sp>
      </p:grpSp>
      <p:pic>
        <p:nvPicPr>
          <p:cNvPr id="2052" name="Picture 4" descr="Conservation Desktop Logo">
            <a:extLst>
              <a:ext uri="{FF2B5EF4-FFF2-40B4-BE49-F238E27FC236}">
                <a16:creationId xmlns:a16="http://schemas.microsoft.com/office/drawing/2014/main" id="{2280D266-DADF-C215-F86C-9E74A60D59C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496309" y="3885658"/>
            <a:ext cx="2011680" cy="18372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53" name="Picture 5" descr="CART 2.0 Logo">
            <a:extLst>
              <a:ext uri="{FF2B5EF4-FFF2-40B4-BE49-F238E27FC236}">
                <a16:creationId xmlns:a16="http://schemas.microsoft.com/office/drawing/2014/main" id="{20552002-6075-B946-3F8C-5BA277AC611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483170" y="3885658"/>
            <a:ext cx="2011680" cy="18372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7C078B7-D557-F1D4-A4CF-03A98989FD44}"/>
              </a:ext>
            </a:extLst>
          </p:cNvPr>
          <p:cNvSpPr txBox="1"/>
          <p:nvPr/>
        </p:nvSpPr>
        <p:spPr>
          <a:xfrm>
            <a:off x="175571" y="5859130"/>
            <a:ext cx="2743533" cy="923330"/>
          </a:xfrm>
          <a:prstGeom prst="rect">
            <a:avLst/>
          </a:prstGeom>
          <a:noFill/>
        </p:spPr>
        <p:txBody>
          <a:bodyPr wrap="square">
            <a:spAutoFit/>
          </a:bodyPr>
          <a:lstStyle/>
          <a:p>
            <a:pPr algn="ctr"/>
            <a:r>
              <a:rPr lang="en-US">
                <a:solidFill>
                  <a:schemeClr val="bg1"/>
                </a:solidFill>
              </a:rPr>
              <a:t>Delivery authoritative data to </a:t>
            </a:r>
          </a:p>
          <a:p>
            <a:pPr algn="ctr"/>
            <a:r>
              <a:rPr lang="en-US">
                <a:solidFill>
                  <a:schemeClr val="bg1"/>
                </a:solidFill>
              </a:rPr>
              <a:t>Web Soil Survey</a:t>
            </a:r>
          </a:p>
        </p:txBody>
      </p:sp>
      <p:sp>
        <p:nvSpPr>
          <p:cNvPr id="31" name="TextBox 30">
            <a:extLst>
              <a:ext uri="{FF2B5EF4-FFF2-40B4-BE49-F238E27FC236}">
                <a16:creationId xmlns:a16="http://schemas.microsoft.com/office/drawing/2014/main" id="{71EB5771-C8E8-6D39-CFCC-AF106AA7695B}"/>
              </a:ext>
            </a:extLst>
          </p:cNvPr>
          <p:cNvSpPr txBox="1"/>
          <p:nvPr/>
        </p:nvSpPr>
        <p:spPr>
          <a:xfrm>
            <a:off x="3134850" y="5869602"/>
            <a:ext cx="2607666" cy="923330"/>
          </a:xfrm>
          <a:prstGeom prst="rect">
            <a:avLst/>
          </a:prstGeom>
          <a:noFill/>
        </p:spPr>
        <p:txBody>
          <a:bodyPr wrap="square">
            <a:spAutoFit/>
          </a:bodyPr>
          <a:lstStyle/>
          <a:p>
            <a:pPr algn="ctr"/>
            <a:r>
              <a:rPr lang="en-US">
                <a:solidFill>
                  <a:schemeClr val="bg1"/>
                </a:solidFill>
              </a:rPr>
              <a:t>Data delivery, GDA data catalog, public apps and visualization </a:t>
            </a:r>
          </a:p>
        </p:txBody>
      </p:sp>
      <p:sp>
        <p:nvSpPr>
          <p:cNvPr id="33" name="TextBox 32">
            <a:extLst>
              <a:ext uri="{FF2B5EF4-FFF2-40B4-BE49-F238E27FC236}">
                <a16:creationId xmlns:a16="http://schemas.microsoft.com/office/drawing/2014/main" id="{A67E182A-8ACA-DC25-6807-EC87A9EBECF6}"/>
              </a:ext>
            </a:extLst>
          </p:cNvPr>
          <p:cNvSpPr txBox="1"/>
          <p:nvPr/>
        </p:nvSpPr>
        <p:spPr>
          <a:xfrm>
            <a:off x="5872978" y="5861218"/>
            <a:ext cx="3159511" cy="923330"/>
          </a:xfrm>
          <a:prstGeom prst="rect">
            <a:avLst/>
          </a:prstGeom>
          <a:noFill/>
        </p:spPr>
        <p:txBody>
          <a:bodyPr wrap="square">
            <a:spAutoFit/>
          </a:bodyPr>
          <a:lstStyle/>
          <a:p>
            <a:pPr algn="ctr"/>
            <a:r>
              <a:rPr lang="en-US">
                <a:solidFill>
                  <a:schemeClr val="bg1"/>
                </a:solidFill>
              </a:rPr>
              <a:t>Web Soil Survey aggregation engine, soil thematic and soil interpretation delivery  </a:t>
            </a:r>
          </a:p>
        </p:txBody>
      </p:sp>
      <p:sp>
        <p:nvSpPr>
          <p:cNvPr id="34" name="TextBox 33">
            <a:extLst>
              <a:ext uri="{FF2B5EF4-FFF2-40B4-BE49-F238E27FC236}">
                <a16:creationId xmlns:a16="http://schemas.microsoft.com/office/drawing/2014/main" id="{92A6061C-568C-DF6D-ACE1-33435BDA4C4C}"/>
              </a:ext>
            </a:extLst>
          </p:cNvPr>
          <p:cNvSpPr txBox="1"/>
          <p:nvPr/>
        </p:nvSpPr>
        <p:spPr>
          <a:xfrm>
            <a:off x="8909254" y="5838668"/>
            <a:ext cx="3159511" cy="923330"/>
          </a:xfrm>
          <a:prstGeom prst="rect">
            <a:avLst/>
          </a:prstGeom>
          <a:noFill/>
        </p:spPr>
        <p:txBody>
          <a:bodyPr wrap="square">
            <a:spAutoFit/>
          </a:bodyPr>
          <a:lstStyle/>
          <a:p>
            <a:pPr algn="ctr"/>
            <a:r>
              <a:rPr lang="en-US" sz="1800">
                <a:solidFill>
                  <a:schemeClr val="bg1"/>
                </a:solidFill>
                <a:effectLst/>
                <a:latin typeface="Aptos (Body)"/>
                <a:ea typeface="Aptos" panose="020B0004020202020204" pitchFamily="34" charset="0"/>
                <a:cs typeface="Aptos" panose="020B0004020202020204" pitchFamily="34" charset="0"/>
              </a:rPr>
              <a:t>Models for connecting risk factors for resource concern to functional pathways</a:t>
            </a:r>
            <a:endParaRPr lang="en-US">
              <a:solidFill>
                <a:schemeClr val="bg1"/>
              </a:solidFill>
              <a:latin typeface="Aptos (Body)"/>
            </a:endParaRPr>
          </a:p>
        </p:txBody>
      </p:sp>
      <p:sp>
        <p:nvSpPr>
          <p:cNvPr id="47" name="Arrow: Right 46">
            <a:extLst>
              <a:ext uri="{FF2B5EF4-FFF2-40B4-BE49-F238E27FC236}">
                <a16:creationId xmlns:a16="http://schemas.microsoft.com/office/drawing/2014/main" id="{E5220719-AE5F-C97B-20AE-F331D152763C}"/>
              </a:ext>
              <a:ext uri="{C183D7F6-B498-43B3-948B-1728B52AA6E4}">
                <adec:decorative xmlns:adec="http://schemas.microsoft.com/office/drawing/2017/decorative" val="1"/>
              </a:ext>
            </a:extLst>
          </p:cNvPr>
          <p:cNvSpPr/>
          <p:nvPr/>
        </p:nvSpPr>
        <p:spPr>
          <a:xfrm rot="5400000">
            <a:off x="5423757" y="2819688"/>
            <a:ext cx="978408" cy="484632"/>
          </a:xfrm>
          <a:prstGeom prst="rightArrow">
            <a:avLst/>
          </a:prstGeom>
          <a:solidFill>
            <a:srgbClr val="84AC35"/>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992E"/>
              </a:solidFill>
            </a:endParaRPr>
          </a:p>
        </p:txBody>
      </p:sp>
      <p:sp>
        <p:nvSpPr>
          <p:cNvPr id="2" name="Title 1">
            <a:extLst>
              <a:ext uri="{FF2B5EF4-FFF2-40B4-BE49-F238E27FC236}">
                <a16:creationId xmlns:a16="http://schemas.microsoft.com/office/drawing/2014/main" id="{6FFC3A5C-6253-E467-58C8-ABA92A59B188}"/>
              </a:ext>
            </a:extLst>
          </p:cNvPr>
          <p:cNvSpPr>
            <a:spLocks noGrp="1"/>
          </p:cNvSpPr>
          <p:nvPr>
            <p:ph type="title" idx="4294967295"/>
          </p:nvPr>
        </p:nvSpPr>
        <p:spPr>
          <a:xfrm>
            <a:off x="8257560" y="981127"/>
            <a:ext cx="2731710" cy="523220"/>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w="0"/>
                <a:solidFill>
                  <a:schemeClr val="bg1"/>
                </a:solidFill>
                <a:effectLst>
                  <a:outerShdw blurRad="38100" dist="38100" dir="2700000" algn="tl">
                    <a:srgbClr val="000000">
                      <a:alpha val="43137"/>
                    </a:srgbClr>
                  </a:outerShdw>
                </a:effectLst>
                <a:uLnTx/>
                <a:uFillTx/>
                <a:latin typeface="+mn-lt"/>
                <a:ea typeface="+mn-ea"/>
                <a:cs typeface="+mn-cs"/>
              </a:rPr>
              <a:t>Product Delivery</a:t>
            </a:r>
          </a:p>
        </p:txBody>
      </p:sp>
    </p:spTree>
    <p:extLst>
      <p:ext uri="{BB962C8B-B14F-4D97-AF65-F5344CB8AC3E}">
        <p14:creationId xmlns:p14="http://schemas.microsoft.com/office/powerpoint/2010/main" val="3090065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8D6E58C-784A-663E-1ED1-CA5337D60B10}"/>
              </a:ext>
              <a:ext uri="{C183D7F6-B498-43B3-948B-1728B52AA6E4}">
                <adec:decorative xmlns:adec="http://schemas.microsoft.com/office/drawing/2017/decorative" val="1"/>
              </a:ext>
            </a:extLst>
          </p:cNvPr>
          <p:cNvCxnSpPr/>
          <p:nvPr/>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4D86B89-6727-DF49-6F9B-7CCA25224519}"/>
              </a:ext>
            </a:extLst>
          </p:cNvPr>
          <p:cNvSpPr>
            <a:spLocks noGrp="1"/>
          </p:cNvSpPr>
          <p:nvPr>
            <p:ph type="ftr" sz="quarter" idx="3"/>
          </p:nvPr>
        </p:nvSpPr>
        <p:spPr/>
        <p:txBody>
          <a:bodyPr>
            <a:noAutofit/>
          </a:bodyPr>
          <a:lstStyle/>
          <a:p>
            <a:r>
              <a:rPr lang="en-US">
                <a:effectLst>
                  <a:outerShdw blurRad="38100" dist="38100" dir="2700000" algn="tl">
                    <a:srgbClr val="000000">
                      <a:alpha val="43137"/>
                    </a:srgbClr>
                  </a:outerShdw>
                </a:effectLst>
              </a:rPr>
              <a:t>The Hub</a:t>
            </a:r>
          </a:p>
        </p:txBody>
      </p:sp>
      <p:sp>
        <p:nvSpPr>
          <p:cNvPr id="7" name="Slide Number Placeholder 3">
            <a:extLst>
              <a:ext uri="{FF2B5EF4-FFF2-40B4-BE49-F238E27FC236}">
                <a16:creationId xmlns:a16="http://schemas.microsoft.com/office/drawing/2014/main" id="{13EFA667-BAD6-3FCF-2678-649259A3051D}"/>
              </a:ext>
            </a:extLst>
          </p:cNvPr>
          <p:cNvSpPr>
            <a:spLocks noGrp="1"/>
          </p:cNvSpPr>
          <p:nvPr>
            <p:ph type="sldNum" sz="quarter" idx="4"/>
          </p:nvPr>
        </p:nvSpPr>
        <p:spPr/>
        <p:txBody>
          <a:bodyPr/>
          <a:lstStyle/>
          <a:p>
            <a:fld id="{DA18CD36-B4FB-DE4E-8FB1-7BD5EA5F1135}" type="slidenum">
              <a:rPr lang="en-US" smtClean="0">
                <a:solidFill>
                  <a:schemeClr val="bg1"/>
                </a:solidFill>
              </a:rPr>
              <a:t>21</a:t>
            </a:fld>
            <a:endParaRPr lang="en-US">
              <a:solidFill>
                <a:schemeClr val="bg1"/>
              </a:solidFill>
            </a:endParaRPr>
          </a:p>
        </p:txBody>
      </p:sp>
      <p:sp>
        <p:nvSpPr>
          <p:cNvPr id="9" name="TextBox 8">
            <a:extLst>
              <a:ext uri="{FF2B5EF4-FFF2-40B4-BE49-F238E27FC236}">
                <a16:creationId xmlns:a16="http://schemas.microsoft.com/office/drawing/2014/main" id="{EC2084C0-97A3-B5C5-2E32-71317BD8787B}"/>
              </a:ext>
            </a:extLst>
          </p:cNvPr>
          <p:cNvSpPr txBox="1"/>
          <p:nvPr/>
        </p:nvSpPr>
        <p:spPr>
          <a:xfrm>
            <a:off x="8424434" y="1142761"/>
            <a:ext cx="3441844" cy="4278094"/>
          </a:xfrm>
          <a:prstGeom prst="rect">
            <a:avLst/>
          </a:prstGeom>
          <a:noFill/>
        </p:spPr>
        <p:txBody>
          <a:bodyPr wrap="square" lIns="91440" tIns="45720" rIns="91440" bIns="45720" anchor="t">
            <a:noAutofit/>
          </a:bodyPr>
          <a:lstStyle/>
          <a:p>
            <a:pPr algn="ctr" rtl="0">
              <a:spcBef>
                <a:spcPts val="800"/>
              </a:spcBef>
              <a:spcAft>
                <a:spcPts val="0"/>
              </a:spcAft>
            </a:pPr>
            <a:r>
              <a:rPr lang="en-US" sz="2000" b="1">
                <a:solidFill>
                  <a:schemeClr val="bg1"/>
                </a:solidFill>
                <a:latin typeface="Source Sans Pro"/>
                <a:ea typeface="Source Sans Pro"/>
              </a:rPr>
              <a:t>Where We Are Located</a:t>
            </a:r>
          </a:p>
          <a:p>
            <a:pPr marL="101600">
              <a:lnSpc>
                <a:spcPct val="90000"/>
              </a:lnSpc>
              <a:spcBef>
                <a:spcPts val="800"/>
              </a:spcBef>
              <a:buClr>
                <a:srgbClr val="212121"/>
              </a:buClr>
              <a:buSzPts val="2000"/>
            </a:pPr>
            <a:r>
              <a:rPr lang="en-US" sz="1800">
                <a:solidFill>
                  <a:schemeClr val="bg1"/>
                </a:solidFill>
                <a:effectLst/>
                <a:latin typeface="Source Sans Pro Light"/>
                <a:ea typeface="Source Sans Pro Light"/>
                <a:sym typeface="Source Sans Pro Light"/>
              </a:rPr>
              <a:t>The DS Hub is a lake house within a data lake called  Enterprise Data Analytics Platform &amp; Toolset (EDAPT) </a:t>
            </a:r>
          </a:p>
          <a:p>
            <a:pPr marL="101600">
              <a:lnSpc>
                <a:spcPct val="90000"/>
              </a:lnSpc>
              <a:spcBef>
                <a:spcPts val="800"/>
              </a:spcBef>
              <a:buClr>
                <a:srgbClr val="212121"/>
              </a:buClr>
              <a:buSzPts val="2000"/>
            </a:pPr>
            <a:endParaRPr lang="en-US">
              <a:solidFill>
                <a:schemeClr val="bg1"/>
              </a:solidFill>
              <a:latin typeface="Source Sans Pro Light"/>
              <a:ea typeface="Source Sans Pro Light"/>
              <a:sym typeface="Source Sans Pro Light"/>
            </a:endParaRPr>
          </a:p>
          <a:p>
            <a:pPr marL="101600">
              <a:lnSpc>
                <a:spcPct val="90000"/>
              </a:lnSpc>
              <a:spcBef>
                <a:spcPts val="800"/>
              </a:spcBef>
              <a:buClr>
                <a:srgbClr val="212121"/>
              </a:buClr>
              <a:buSzPts val="2000"/>
            </a:pPr>
            <a:r>
              <a:rPr lang="en-US" sz="1800">
                <a:solidFill>
                  <a:schemeClr val="bg1"/>
                </a:solidFill>
                <a:effectLst/>
                <a:latin typeface="Source Sans Pro Light"/>
                <a:ea typeface="Source Sans Pro Light"/>
                <a:sym typeface="Source Sans Pro Light"/>
              </a:rPr>
              <a:t>EDAPT (Enterprise Data Analytics Platform &amp; Toolset) is considered part of the Office of the Chief Information Officer (OCIO), meaning it falls under the responsibility of the agency's Chief Information Officer and is used for managing and analyzing data across various departmental systems) </a:t>
            </a:r>
          </a:p>
          <a:p>
            <a:pPr marL="101600">
              <a:lnSpc>
                <a:spcPct val="90000"/>
              </a:lnSpc>
              <a:spcBef>
                <a:spcPts val="800"/>
              </a:spcBef>
              <a:buClr>
                <a:srgbClr val="212121"/>
              </a:buClr>
              <a:buSzPts val="2000"/>
            </a:pPr>
            <a:endParaRPr lang="en-US" sz="1800">
              <a:solidFill>
                <a:schemeClr val="bg1"/>
              </a:solidFill>
              <a:effectLst/>
              <a:latin typeface="Source Sans Pro Light"/>
              <a:ea typeface="Source Sans Pro Light"/>
              <a:sym typeface="Source Sans Pro Light"/>
            </a:endParaRPr>
          </a:p>
        </p:txBody>
      </p:sp>
      <p:pic>
        <p:nvPicPr>
          <p:cNvPr id="24" name="Picture 23" descr="A picture containing LEGO, toy">
            <a:extLst>
              <a:ext uri="{FF2B5EF4-FFF2-40B4-BE49-F238E27FC236}">
                <a16:creationId xmlns:a16="http://schemas.microsoft.com/office/drawing/2014/main" id="{56BC7159-9AD4-975F-3959-E749C3835B0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61589" y="449373"/>
            <a:ext cx="2393740" cy="1151298"/>
          </a:xfrm>
          <a:prstGeom prst="rect">
            <a:avLst/>
          </a:prstGeom>
        </p:spPr>
      </p:pic>
      <p:sp>
        <p:nvSpPr>
          <p:cNvPr id="25" name="Rectangle 24">
            <a:extLst>
              <a:ext uri="{FF2B5EF4-FFF2-40B4-BE49-F238E27FC236}">
                <a16:creationId xmlns:a16="http://schemas.microsoft.com/office/drawing/2014/main" id="{BB292FB9-11CA-4391-7712-99BCD2EAAEB5}"/>
              </a:ext>
            </a:extLst>
          </p:cNvPr>
          <p:cNvSpPr/>
          <p:nvPr/>
        </p:nvSpPr>
        <p:spPr>
          <a:xfrm>
            <a:off x="767531" y="1626790"/>
            <a:ext cx="1334020" cy="954107"/>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DATA LAKE “EDAPT”</a:t>
            </a:r>
          </a:p>
          <a:p>
            <a:pPr algn="ctr"/>
            <a:r>
              <a:rPr lang="en-US" sz="1400" dirty="0">
                <a:ln w="0"/>
                <a:effectLst>
                  <a:outerShdw blurRad="38100" dist="19050" dir="2700000" algn="tl" rotWithShape="0">
                    <a:schemeClr val="dk1">
                      <a:alpha val="40000"/>
                    </a:schemeClr>
                  </a:outerShdw>
                </a:effectLst>
              </a:rPr>
              <a:t>OCIO AWS GOVCLOUD</a:t>
            </a:r>
            <a:endParaRPr lang="en-US" sz="1400" b="0" cap="none" spc="0" dirty="0">
              <a:ln w="0"/>
              <a:solidFill>
                <a:schemeClr val="tx1"/>
              </a:solidFill>
              <a:effectLst>
                <a:outerShdw blurRad="38100" dist="19050" dir="2700000" algn="tl" rotWithShape="0">
                  <a:schemeClr val="dk1">
                    <a:alpha val="40000"/>
                  </a:schemeClr>
                </a:outerShdw>
              </a:effectLst>
            </a:endParaRPr>
          </a:p>
        </p:txBody>
      </p:sp>
      <p:pic>
        <p:nvPicPr>
          <p:cNvPr id="26" name="Picture 25" descr="Map">
            <a:extLst>
              <a:ext uri="{FF2B5EF4-FFF2-40B4-BE49-F238E27FC236}">
                <a16:creationId xmlns:a16="http://schemas.microsoft.com/office/drawing/2014/main" id="{3F3C279E-DB3C-9B66-EAC2-988F1B62C83B}"/>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2190402" y="214491"/>
            <a:ext cx="2679975" cy="1787008"/>
          </a:xfrm>
          <a:prstGeom prst="rect">
            <a:avLst/>
          </a:prstGeom>
        </p:spPr>
      </p:pic>
      <p:sp>
        <p:nvSpPr>
          <p:cNvPr id="27" name="Rectangle 26">
            <a:extLst>
              <a:ext uri="{FF2B5EF4-FFF2-40B4-BE49-F238E27FC236}">
                <a16:creationId xmlns:a16="http://schemas.microsoft.com/office/drawing/2014/main" id="{28445AE3-A944-6221-3127-856D095C607F}"/>
              </a:ext>
            </a:extLst>
          </p:cNvPr>
          <p:cNvSpPr/>
          <p:nvPr/>
        </p:nvSpPr>
        <p:spPr>
          <a:xfrm>
            <a:off x="2351037" y="1843247"/>
            <a:ext cx="2291029" cy="738664"/>
          </a:xfrm>
          <a:prstGeom prst="rect">
            <a:avLst/>
          </a:prstGeom>
          <a:noFill/>
        </p:spPr>
        <p:txBody>
          <a:bodyPr wrap="square" lIns="91440" tIns="45720" rIns="91440" bIns="45720">
            <a:spAutoFit/>
          </a:bodyPr>
          <a:lstStyle/>
          <a:p>
            <a:pPr algn="ctr"/>
            <a:r>
              <a:rPr lang="en-US" sz="1400" b="0" cap="none" spc="0">
                <a:ln w="0"/>
                <a:solidFill>
                  <a:schemeClr val="tx1"/>
                </a:solidFill>
                <a:effectLst>
                  <a:outerShdw blurRad="38100" dist="19050" dir="2700000" algn="tl" rotWithShape="0">
                    <a:schemeClr val="dk1">
                      <a:alpha val="40000"/>
                    </a:schemeClr>
                  </a:outerShdw>
                </a:effectLst>
              </a:rPr>
              <a:t>LAKE HOUSE</a:t>
            </a:r>
          </a:p>
          <a:p>
            <a:pPr algn="ctr"/>
            <a:r>
              <a:rPr lang="en-US" sz="1400" b="0" cap="none" spc="0">
                <a:ln w="0"/>
                <a:solidFill>
                  <a:schemeClr val="tx1"/>
                </a:solidFill>
                <a:effectLst>
                  <a:outerShdw blurRad="38100" dist="19050" dir="2700000" algn="tl" rotWithShape="0">
                    <a:schemeClr val="dk1">
                      <a:alpha val="40000"/>
                    </a:schemeClr>
                  </a:outerShdw>
                </a:effectLst>
              </a:rPr>
              <a:t>DYNAMIC SOILS HUB ENVIRONMENT</a:t>
            </a:r>
          </a:p>
        </p:txBody>
      </p:sp>
      <p:pic>
        <p:nvPicPr>
          <p:cNvPr id="28" name="Picture 27" descr="A picture containing LEGO, toy, colorful">
            <a:extLst>
              <a:ext uri="{FF2B5EF4-FFF2-40B4-BE49-F238E27FC236}">
                <a16:creationId xmlns:a16="http://schemas.microsoft.com/office/drawing/2014/main" id="{0052B33F-1DA9-8208-40D8-ABA6271A70FA}"/>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9972" b="98668" l="1238" r="99246">
                        <a14:foregroundMark x1="3795" y1="61728" x2="6380" y2="92895"/>
                        <a14:foregroundMark x1="6380" y1="92895" x2="11736" y2="86758"/>
                        <a14:foregroundMark x1="11736" y1="86758" x2="18385" y2="93904"/>
                        <a14:foregroundMark x1="18385" y1="93904" x2="25841" y2="95640"/>
                        <a14:foregroundMark x1="25841" y1="95640" x2="33620" y2="94671"/>
                        <a14:foregroundMark x1="33620" y1="94671" x2="43688" y2="95842"/>
                        <a14:foregroundMark x1="43688" y1="95842" x2="48587" y2="92693"/>
                        <a14:foregroundMark x1="48587" y1="92693" x2="50175" y2="72870"/>
                        <a14:foregroundMark x1="50175" y1="72870" x2="55935" y2="90715"/>
                        <a14:foregroundMark x1="55935" y1="90715" x2="60942" y2="93783"/>
                        <a14:foregroundMark x1="60942" y1="93783" x2="59838" y2="87000"/>
                        <a14:foregroundMark x1="59838" y1="87000" x2="59381" y2="98183"/>
                        <a14:foregroundMark x1="59381" y1="98183" x2="69260" y2="90836"/>
                        <a14:foregroundMark x1="69260" y1="90836" x2="69960" y2="81873"/>
                        <a14:foregroundMark x1="69960" y1="81873" x2="68560" y2="73799"/>
                        <a14:foregroundMark x1="68560" y1="73799" x2="75236" y2="70327"/>
                        <a14:foregroundMark x1="75236" y1="70327" x2="79327" y2="76988"/>
                        <a14:foregroundMark x1="79327" y1="76988" x2="80350" y2="91643"/>
                        <a14:foregroundMark x1="80350" y1="91643" x2="85653" y2="91239"/>
                        <a14:foregroundMark x1="85653" y1="91239" x2="86676" y2="75373"/>
                        <a14:foregroundMark x1="86676" y1="75373" x2="90256" y2="64110"/>
                        <a14:foregroundMark x1="90256" y1="64110" x2="88910" y2="57126"/>
                        <a14:foregroundMark x1="88910" y1="57126" x2="86999" y2="75575"/>
                        <a14:foregroundMark x1="86999" y1="75575" x2="88614" y2="86274"/>
                        <a14:foregroundMark x1="88614" y1="86274" x2="94939" y2="91966"/>
                        <a14:foregroundMark x1="94939" y1="91966" x2="96339" y2="96003"/>
                        <a14:foregroundMark x1="99273" y1="86516" x2="99650" y2="94469"/>
                        <a14:foregroundMark x1="99650" y1="94469" x2="81077" y2="97537"/>
                        <a14:foregroundMark x1="81077" y1="97537" x2="76904" y2="91482"/>
                        <a14:foregroundMark x1="76904" y1="91482" x2="75666" y2="81873"/>
                        <a14:foregroundMark x1="75666" y1="81873" x2="81023" y2="63908"/>
                        <a14:foregroundMark x1="81023" y1="63908" x2="76878" y2="60194"/>
                        <a14:foregroundMark x1="76878" y1="60194" x2="81480" y2="58740"/>
                        <a14:foregroundMark x1="81480" y1="58740" x2="82450" y2="51433"/>
                        <a14:foregroundMark x1="82450" y1="51433" x2="89906" y2="50384"/>
                        <a14:foregroundMark x1="89906" y1="50384" x2="88506" y2="48648"/>
                        <a14:foregroundMark x1="94293" y1="83609" x2="93863" y2="82802"/>
                        <a14:foregroundMark x1="94132" y1="84134" x2="99300" y2="84255"/>
                        <a14:foregroundMark x1="99300" y1="84255" x2="99192" y2="83448"/>
                        <a14:foregroundMark x1="98923" y1="83084" x2="94697" y2="88212"/>
                        <a14:foregroundMark x1="94697" y1="88212" x2="59381" y2="92329"/>
                        <a14:foregroundMark x1="59381" y1="92329" x2="49314" y2="90715"/>
                        <a14:foregroundMark x1="49314" y1="90715" x2="51359" y2="89342"/>
                        <a14:foregroundMark x1="49314" y1="96649" x2="47725" y2="89503"/>
                        <a14:foregroundMark x1="47725" y1="89503" x2="47618" y2="70125"/>
                        <a14:foregroundMark x1="47618" y1="70125" x2="52328" y2="65725"/>
                        <a14:foregroundMark x1="56878" y1="75454" x2="56797" y2="74001"/>
                        <a14:foregroundMark x1="61319" y1="75616" x2="61400" y2="72790"/>
                        <a14:foregroundMark x1="56528" y1="73597" x2="56528" y2="72790"/>
                        <a14:foregroundMark x1="65384" y1="66572" x2="63230" y2="72870"/>
                        <a14:foregroundMark x1="63230" y1="72870" x2="63176" y2="73314"/>
                        <a14:foregroundMark x1="63284" y1="74647" x2="64280" y2="67299"/>
                        <a14:foregroundMark x1="64280" y1="67299" x2="69260" y2="66290"/>
                        <a14:foregroundMark x1="69260" y1="66290" x2="70310" y2="65079"/>
                        <a14:foregroundMark x1="63903" y1="68551" x2="63984" y2="66653"/>
                        <a14:foregroundMark x1="74913" y1="59063" x2="74913" y2="56681"/>
                        <a14:foregroundMark x1="79542" y1="59346" x2="79462" y2="56681"/>
                        <a14:foregroundMark x1="73055" y1="64514" x2="71817" y2="66128"/>
                        <a14:foregroundMark x1="84522" y1="50666" x2="84253" y2="48648"/>
                        <a14:foregroundMark x1="89152" y1="49213" x2="87268" y2="50020"/>
                        <a14:foregroundMark x1="51548" y1="94913" x2="45357" y2="98708"/>
                        <a14:foregroundMark x1="45357" y1="98708" x2="54213" y2="96084"/>
                        <a14:foregroundMark x1="54213" y1="96084" x2="33863" y2="85749"/>
                        <a14:foregroundMark x1="33863" y1="85749" x2="33809" y2="78684"/>
                        <a14:foregroundMark x1="33809" y1="78684" x2="32301" y2="86233"/>
                        <a14:foregroundMark x1="32301" y1="86233" x2="28775" y2="81591"/>
                        <a14:foregroundMark x1="28775" y1="81591" x2="25007" y2="88090"/>
                        <a14:foregroundMark x1="25007" y1="88090" x2="20296" y2="90069"/>
                        <a14:foregroundMark x1="20296" y1="90069" x2="22019" y2="80016"/>
                        <a14:foregroundMark x1="22019" y1="80016" x2="21023" y2="66169"/>
                        <a14:foregroundMark x1="21023" y1="66169" x2="23122" y2="53532"/>
                        <a14:foregroundMark x1="23122" y1="53532" x2="22853" y2="45983"/>
                        <a14:foregroundMark x1="22853" y1="45983" x2="26030" y2="52685"/>
                        <a14:foregroundMark x1="26030" y1="52685" x2="24791" y2="59992"/>
                        <a14:foregroundMark x1="4253" y1="97860" x2="6999" y2="62858"/>
                        <a14:foregroundMark x1="6999" y1="62858" x2="2342" y2="60759"/>
                        <a14:foregroundMark x1="2342" y1="60759" x2="1238" y2="67743"/>
                        <a14:foregroundMark x1="1238" y1="67743" x2="2127" y2="70933"/>
                        <a14:foregroundMark x1="10929" y1="76544" x2="11709" y2="73880"/>
                        <a14:foregroundMark x1="11198" y1="76383" x2="11198" y2="73193"/>
                        <a14:foregroundMark x1="15101" y1="76665" x2="15532" y2="74283"/>
                        <a14:foregroundMark x1="15101" y1="75454" x2="15451" y2="73314"/>
                        <a14:foregroundMark x1="34374" y1="73880" x2="34374" y2="73072"/>
                        <a14:foregroundMark x1="23553" y1="41219" x2="25330" y2="42269"/>
                        <a14:foregroundMark x1="26299" y1="44933" x2="26568" y2="64514"/>
                        <a14:foregroundMark x1="20511" y1="42673" x2="18923" y2="41340"/>
                        <a14:foregroundMark x1="63365" y1="71740" x2="67618" y2="66895"/>
                        <a14:foregroundMark x1="67618" y1="66895" x2="72248" y2="66653"/>
                        <a14:backgroundMark x1="68156" y1="65321" x2="68156" y2="65321"/>
                        <a14:backgroundMark x1="68075" y1="65725" x2="68075" y2="65725"/>
                        <a14:backgroundMark x1="71978" y1="65725" x2="71978" y2="65725"/>
                        <a14:backgroundMark x1="71978" y1="66007" x2="71978" y2="66007"/>
                      </a14:backgroundRemoval>
                    </a14:imgEffect>
                  </a14:imgLayer>
                </a14:imgProps>
              </a:ext>
              <a:ext uri="{28A0092B-C50C-407E-A947-70E740481C1C}">
                <a14:useLocalDpi xmlns:a14="http://schemas.microsoft.com/office/drawing/2010/main"/>
              </a:ext>
            </a:extLst>
          </a:blip>
          <a:stretch>
            <a:fillRect/>
          </a:stretch>
        </p:blipFill>
        <p:spPr>
          <a:xfrm>
            <a:off x="4959228" y="-20262"/>
            <a:ext cx="2192142" cy="1461428"/>
          </a:xfrm>
          <a:prstGeom prst="rect">
            <a:avLst/>
          </a:prstGeom>
        </p:spPr>
      </p:pic>
      <p:sp>
        <p:nvSpPr>
          <p:cNvPr id="29" name="Rectangle 28">
            <a:extLst>
              <a:ext uri="{FF2B5EF4-FFF2-40B4-BE49-F238E27FC236}">
                <a16:creationId xmlns:a16="http://schemas.microsoft.com/office/drawing/2014/main" id="{50AA4162-346F-CCDE-2A1E-C1116F907BAA}"/>
              </a:ext>
            </a:extLst>
          </p:cNvPr>
          <p:cNvSpPr/>
          <p:nvPr/>
        </p:nvSpPr>
        <p:spPr>
          <a:xfrm>
            <a:off x="4584142" y="1530087"/>
            <a:ext cx="2721684" cy="1169551"/>
          </a:xfrm>
          <a:prstGeom prst="rect">
            <a:avLst/>
          </a:prstGeom>
          <a:noFill/>
        </p:spPr>
        <p:txBody>
          <a:bodyPr wrap="square" lIns="91440" tIns="45720" rIns="91440" bIns="45720">
            <a:spAutoFit/>
          </a:bodyPr>
          <a:lstStyle/>
          <a:p>
            <a:pPr algn="ctr"/>
            <a:r>
              <a:rPr lang="en-US" sz="1400" b="0" cap="none" spc="0">
                <a:ln w="0"/>
                <a:solidFill>
                  <a:schemeClr val="tx1"/>
                </a:solidFill>
                <a:effectLst>
                  <a:outerShdw blurRad="38100" dist="19050" dir="2700000" algn="tl" rotWithShape="0">
                    <a:schemeClr val="dk1">
                      <a:alpha val="40000"/>
                    </a:schemeClr>
                  </a:outerShdw>
                </a:effectLst>
              </a:rPr>
              <a:t>STRUCTURED DATA PIPELINES</a:t>
            </a:r>
          </a:p>
          <a:p>
            <a:pPr algn="ctr"/>
            <a:r>
              <a:rPr lang="en-US" sz="1400">
                <a:ln w="0"/>
                <a:effectLst>
                  <a:outerShdw blurRad="38100" dist="19050" dir="2700000" algn="tl" rotWithShape="0">
                    <a:schemeClr val="dk1">
                      <a:alpha val="40000"/>
                    </a:schemeClr>
                  </a:outerShdw>
                </a:effectLst>
              </a:rPr>
              <a:t>GIS DATASETS, SOIL (NASIS SYSTEM) AND </a:t>
            </a:r>
          </a:p>
          <a:p>
            <a:pPr algn="ctr"/>
            <a:r>
              <a:rPr lang="en-US" sz="1400">
                <a:ln w="0"/>
                <a:effectLst>
                  <a:outerShdw blurRad="38100" dist="19050" dir="2700000" algn="tl" rotWithShape="0">
                    <a:schemeClr val="dk1">
                      <a:alpha val="40000"/>
                    </a:schemeClr>
                  </a:outerShdw>
                </a:effectLst>
              </a:rPr>
              <a:t>CONSERVATION DATABASES (CART AND CD)</a:t>
            </a:r>
            <a:endParaRPr lang="en-US" sz="1400" b="0" cap="none" spc="0">
              <a:ln w="0"/>
              <a:solidFill>
                <a:schemeClr val="tx1"/>
              </a:solidFill>
              <a:effectLst>
                <a:outerShdw blurRad="38100" dist="19050" dir="2700000" algn="tl" rotWithShape="0">
                  <a:schemeClr val="dk1">
                    <a:alpha val="40000"/>
                  </a:schemeClr>
                </a:outerShdw>
              </a:effectLst>
            </a:endParaRPr>
          </a:p>
        </p:txBody>
      </p:sp>
      <p:pic>
        <p:nvPicPr>
          <p:cNvPr id="30" name="Picture 29" descr="A picture containing LEGO, toy, indoor, colorful">
            <a:extLst>
              <a:ext uri="{FF2B5EF4-FFF2-40B4-BE49-F238E27FC236}">
                <a16:creationId xmlns:a16="http://schemas.microsoft.com/office/drawing/2014/main" id="{A483225F-6C90-94C3-15C8-C77EC4401EC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48454" y="3616333"/>
            <a:ext cx="2192142" cy="1461428"/>
          </a:xfrm>
          <a:prstGeom prst="rect">
            <a:avLst/>
          </a:prstGeom>
        </p:spPr>
      </p:pic>
      <p:sp>
        <p:nvSpPr>
          <p:cNvPr id="31" name="Title 30">
            <a:extLst>
              <a:ext uri="{FF2B5EF4-FFF2-40B4-BE49-F238E27FC236}">
                <a16:creationId xmlns:a16="http://schemas.microsoft.com/office/drawing/2014/main" id="{8DDCC276-B215-DE07-84F6-EF5E3FA0DAAD}"/>
              </a:ext>
            </a:extLst>
          </p:cNvPr>
          <p:cNvSpPr>
            <a:spLocks noGrp="1"/>
          </p:cNvSpPr>
          <p:nvPr>
            <p:ph type="title" idx="4294967295"/>
          </p:nvPr>
        </p:nvSpPr>
        <p:spPr>
          <a:xfrm>
            <a:off x="1012446" y="5213408"/>
            <a:ext cx="2610580" cy="3077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tx1"/>
                </a:solidFill>
                <a:effectLst>
                  <a:outerShdw blurRad="38100" dist="19050" dir="2700000" algn="tl" rotWithShape="0">
                    <a:schemeClr val="dk1">
                      <a:alpha val="40000"/>
                    </a:schemeClr>
                  </a:outerShdw>
                </a:effectLst>
                <a:uLnTx/>
                <a:uFillTx/>
                <a:latin typeface="+mn-lt"/>
                <a:ea typeface="+mn-ea"/>
                <a:cs typeface="+mn-cs"/>
              </a:rPr>
              <a:t>GEOSPATIAL MODELING</a:t>
            </a:r>
          </a:p>
        </p:txBody>
      </p:sp>
      <p:pic>
        <p:nvPicPr>
          <p:cNvPr id="32" name="Picture 31" descr="A picture containing toy, several">
            <a:extLst>
              <a:ext uri="{FF2B5EF4-FFF2-40B4-BE49-F238E27FC236}">
                <a16:creationId xmlns:a16="http://schemas.microsoft.com/office/drawing/2014/main" id="{F35E21CF-980A-72C5-593E-38EFED214054}"/>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10000" b="90000" l="10000" r="90000">
                        <a14:foregroundMark x1="35221" y1="39596" x2="39635" y2="48283"/>
                        <a14:foregroundMark x1="39635" y1="48283" x2="39787" y2="49616"/>
                        <a14:foregroundMark x1="37808" y1="50707" x2="37595" y2="46182"/>
                        <a14:foregroundMark x1="31294" y1="72283" x2="33577" y2="76848"/>
                        <a14:foregroundMark x1="32542" y1="77131" x2="30046" y2="66101"/>
                        <a14:foregroundMark x1="30046" y1="66101" x2="30350" y2="66384"/>
                        <a14:foregroundMark x1="29315" y1="72283" x2="29193" y2="64808"/>
                        <a14:foregroundMark x1="29193" y1="64808" x2="28798" y2="65293"/>
                        <a14:foregroundMark x1="34490" y1="67636" x2="34490" y2="67636"/>
                        <a14:foregroundMark x1="34307" y1="67636" x2="35008" y2="72040"/>
                        <a14:foregroundMark x1="34307" y1="75313" x2="34916" y2="78222"/>
                        <a14:foregroundMark x1="39696" y1="52525" x2="34795" y2="45980"/>
                        <a14:foregroundMark x1="34795" y1="45980" x2="40518" y2="41576"/>
                        <a14:foregroundMark x1="40518" y1="41576" x2="39574" y2="52525"/>
                      </a14:backgroundRemoval>
                    </a14:imgEffect>
                  </a14:imgLayer>
                </a14:imgProps>
              </a:ext>
              <a:ext uri="{28A0092B-C50C-407E-A947-70E740481C1C}">
                <a14:useLocalDpi xmlns:a14="http://schemas.microsoft.com/office/drawing/2010/main"/>
              </a:ext>
            </a:extLst>
          </a:blip>
          <a:stretch>
            <a:fillRect/>
          </a:stretch>
        </p:blipFill>
        <p:spPr>
          <a:xfrm>
            <a:off x="3540596" y="2745527"/>
            <a:ext cx="3400828" cy="2561663"/>
          </a:xfrm>
          <a:prstGeom prst="rect">
            <a:avLst/>
          </a:prstGeom>
        </p:spPr>
      </p:pic>
      <p:sp>
        <p:nvSpPr>
          <p:cNvPr id="33" name="Rectangle 32">
            <a:extLst>
              <a:ext uri="{FF2B5EF4-FFF2-40B4-BE49-F238E27FC236}">
                <a16:creationId xmlns:a16="http://schemas.microsoft.com/office/drawing/2014/main" id="{7F7CCFEE-F185-E5CB-E202-60CF02D49BD1}"/>
              </a:ext>
            </a:extLst>
          </p:cNvPr>
          <p:cNvSpPr/>
          <p:nvPr/>
        </p:nvSpPr>
        <p:spPr>
          <a:xfrm>
            <a:off x="3224663" y="5192780"/>
            <a:ext cx="4081163" cy="523220"/>
          </a:xfrm>
          <a:prstGeom prst="rect">
            <a:avLst/>
          </a:prstGeom>
          <a:noFill/>
        </p:spPr>
        <p:txBody>
          <a:bodyPr wrap="square" lIns="91440" tIns="45720" rIns="91440" bIns="45720">
            <a:spAutoFit/>
          </a:bodyPr>
          <a:lstStyle/>
          <a:p>
            <a:pPr algn="ctr"/>
            <a:r>
              <a:rPr lang="en-US" sz="1400" b="0" cap="none" spc="0">
                <a:ln w="0"/>
                <a:solidFill>
                  <a:schemeClr val="tx1"/>
                </a:solidFill>
                <a:effectLst>
                  <a:outerShdw blurRad="38100" dist="19050" dir="2700000" algn="tl" rotWithShape="0">
                    <a:schemeClr val="dk1">
                      <a:alpha val="40000"/>
                    </a:schemeClr>
                  </a:outerShdw>
                </a:effectLst>
              </a:rPr>
              <a:t>HUB UI/UX FINAL DATA PRODUCTS</a:t>
            </a:r>
          </a:p>
          <a:p>
            <a:pPr algn="ctr"/>
            <a:endParaRPr lang="en-US" sz="14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92539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4352129-A069-B46C-8062-7716AB31EDF9}"/>
              </a:ext>
            </a:extLst>
          </p:cNvPr>
          <p:cNvSpPr txBox="1">
            <a:spLocks noGrp="1"/>
          </p:cNvSpPr>
          <p:nvPr>
            <p:ph type="title" idx="4294967295"/>
          </p:nvPr>
        </p:nvSpPr>
        <p:spPr>
          <a:xfrm>
            <a:off x="475988" y="188777"/>
            <a:ext cx="659537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bg1"/>
                </a:solidFill>
                <a:effectLst/>
                <a:uLnTx/>
                <a:uFillTx/>
                <a:latin typeface="Source Sans Pro Light" panose="020B0403030403020204" pitchFamily="34" charset="0"/>
                <a:ea typeface="Source Sans Pro Light" panose="020B0403030403020204" pitchFamily="34" charset="0"/>
                <a:cs typeface="+mn-cs"/>
              </a:rPr>
              <a:t>Database Pipeline Vision Process</a:t>
            </a:r>
          </a:p>
        </p:txBody>
      </p:sp>
      <p:sp>
        <p:nvSpPr>
          <p:cNvPr id="9" name="Slide Number Placeholder 3">
            <a:extLst>
              <a:ext uri="{FF2B5EF4-FFF2-40B4-BE49-F238E27FC236}">
                <a16:creationId xmlns:a16="http://schemas.microsoft.com/office/drawing/2014/main" id="{0F06F1CF-1B62-087F-1B91-BBC584172C5C}"/>
              </a:ext>
            </a:extLst>
          </p:cNvPr>
          <p:cNvSpPr>
            <a:spLocks noGrp="1"/>
          </p:cNvSpPr>
          <p:nvPr>
            <p:ph type="sldNum" sz="quarter" idx="4"/>
          </p:nvPr>
        </p:nvSpPr>
        <p:spPr/>
        <p:txBody>
          <a:bodyPr>
            <a:noAutofit/>
          </a:bodyPr>
          <a:lstStyle/>
          <a:p>
            <a:fld id="{DA18CD36-B4FB-DE4E-8FB1-7BD5EA5F1135}" type="slidenum">
              <a:rPr lang="en-US" smtClean="0">
                <a:solidFill>
                  <a:schemeClr val="bg2">
                    <a:lumMod val="25000"/>
                  </a:schemeClr>
                </a:solidFill>
              </a:rPr>
              <a:t>22</a:t>
            </a:fld>
            <a:endParaRPr lang="en-US">
              <a:solidFill>
                <a:schemeClr val="bg2">
                  <a:lumMod val="25000"/>
                </a:schemeClr>
              </a:solidFill>
            </a:endParaRPr>
          </a:p>
        </p:txBody>
      </p:sp>
      <p:sp>
        <p:nvSpPr>
          <p:cNvPr id="3" name="Footer Placeholder 2">
            <a:extLst>
              <a:ext uri="{FF2B5EF4-FFF2-40B4-BE49-F238E27FC236}">
                <a16:creationId xmlns:a16="http://schemas.microsoft.com/office/drawing/2014/main" id="{4FDC3962-34FD-6FF5-073B-63B745F32930}"/>
              </a:ext>
            </a:extLst>
          </p:cNvPr>
          <p:cNvSpPr>
            <a:spLocks noGrp="1"/>
          </p:cNvSpPr>
          <p:nvPr>
            <p:ph type="ftr" sz="quarter" idx="3"/>
          </p:nvPr>
        </p:nvSpPr>
        <p:spPr>
          <a:xfrm>
            <a:off x="8233778" y="6276522"/>
            <a:ext cx="2788082" cy="365125"/>
          </a:xfrm>
          <a:effectLst>
            <a:innerShdw blurRad="63500" dist="50800" dir="10800000">
              <a:prstClr val="black">
                <a:alpha val="50000"/>
              </a:prstClr>
            </a:innerShdw>
          </a:effectLst>
        </p:spPr>
        <p:txBody>
          <a:bodyPr>
            <a:noAutofit/>
          </a:bodyPr>
          <a:lstStyle/>
          <a:p>
            <a:r>
              <a:rPr lang="en-US">
                <a:solidFill>
                  <a:srgbClr val="2B5CA0"/>
                </a:solidFill>
                <a:effectLst>
                  <a:outerShdw blurRad="38100" dist="38100" dir="2700000" algn="tl">
                    <a:srgbClr val="000000">
                      <a:alpha val="43137"/>
                    </a:srgbClr>
                  </a:outerShdw>
                </a:effectLst>
              </a:rPr>
              <a:t>The Hub</a:t>
            </a:r>
          </a:p>
        </p:txBody>
      </p:sp>
      <p:pic>
        <p:nvPicPr>
          <p:cNvPr id="4" name="Picture 3" descr="A picture containing LEGO, toy">
            <a:extLst>
              <a:ext uri="{FF2B5EF4-FFF2-40B4-BE49-F238E27FC236}">
                <a16:creationId xmlns:a16="http://schemas.microsoft.com/office/drawing/2014/main" id="{98A7914E-B3C0-5332-442E-7B13E385FF1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83237" y="1449598"/>
            <a:ext cx="2578195" cy="1240014"/>
          </a:xfrm>
          <a:prstGeom prst="rect">
            <a:avLst/>
          </a:prstGeom>
        </p:spPr>
      </p:pic>
      <p:sp>
        <p:nvSpPr>
          <p:cNvPr id="5" name="Rectangle 4">
            <a:extLst>
              <a:ext uri="{FF2B5EF4-FFF2-40B4-BE49-F238E27FC236}">
                <a16:creationId xmlns:a16="http://schemas.microsoft.com/office/drawing/2014/main" id="{0764B8FA-337B-79B7-F1B5-B9D8819E8BEA}"/>
              </a:ext>
            </a:extLst>
          </p:cNvPr>
          <p:cNvSpPr/>
          <p:nvPr/>
        </p:nvSpPr>
        <p:spPr>
          <a:xfrm>
            <a:off x="3356387" y="2772163"/>
            <a:ext cx="2063282" cy="738664"/>
          </a:xfrm>
          <a:prstGeom prst="rect">
            <a:avLst/>
          </a:prstGeom>
          <a:noFill/>
        </p:spPr>
        <p:txBody>
          <a:bodyPr wrap="square" lIns="91440" tIns="45720" rIns="91440" bIns="45720">
            <a:spAutoFit/>
          </a:bodyPr>
          <a:lstStyle/>
          <a:p>
            <a:pPr algn="ctr"/>
            <a:r>
              <a:rPr lang="en-US" sz="1400" b="0" cap="none" spc="0">
                <a:ln w="0"/>
                <a:solidFill>
                  <a:schemeClr val="tx1"/>
                </a:solidFill>
                <a:effectLst>
                  <a:outerShdw blurRad="38100" dist="19050" dir="2700000" algn="tl" rotWithShape="0">
                    <a:schemeClr val="dk1">
                      <a:alpha val="40000"/>
                    </a:schemeClr>
                  </a:outerShdw>
                </a:effectLst>
              </a:rPr>
              <a:t>UNSTRUCTURED DATA LAKE “EDAPT”</a:t>
            </a:r>
          </a:p>
          <a:p>
            <a:pPr algn="ctr"/>
            <a:r>
              <a:rPr lang="en-US" sz="1400">
                <a:ln w="0"/>
                <a:effectLst>
                  <a:outerShdw blurRad="38100" dist="19050" dir="2700000" algn="tl" rotWithShape="0">
                    <a:schemeClr val="dk1">
                      <a:alpha val="40000"/>
                    </a:schemeClr>
                  </a:outerShdw>
                </a:effectLst>
              </a:rPr>
              <a:t>AWS OCIO GOVCLOUD</a:t>
            </a:r>
            <a:endParaRPr lang="en-US" sz="1400" b="0" cap="none" spc="0">
              <a:ln w="0"/>
              <a:solidFill>
                <a:schemeClr val="tx1"/>
              </a:solidFill>
              <a:effectLst>
                <a:outerShdw blurRad="38100" dist="19050" dir="2700000" algn="tl" rotWithShape="0">
                  <a:schemeClr val="dk1">
                    <a:alpha val="40000"/>
                  </a:schemeClr>
                </a:outerShdw>
              </a:effectLst>
            </a:endParaRPr>
          </a:p>
        </p:txBody>
      </p:sp>
      <p:pic>
        <p:nvPicPr>
          <p:cNvPr id="6" name="Picture 5" descr="Map">
            <a:extLst>
              <a:ext uri="{FF2B5EF4-FFF2-40B4-BE49-F238E27FC236}">
                <a16:creationId xmlns:a16="http://schemas.microsoft.com/office/drawing/2014/main" id="{1BD2773D-C519-71CC-219E-0E79C71B658C}"/>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272159" y="1049891"/>
            <a:ext cx="2886488" cy="1924711"/>
          </a:xfrm>
          <a:prstGeom prst="rect">
            <a:avLst/>
          </a:prstGeom>
        </p:spPr>
      </p:pic>
      <p:sp>
        <p:nvSpPr>
          <p:cNvPr id="7" name="Rectangle 6">
            <a:extLst>
              <a:ext uri="{FF2B5EF4-FFF2-40B4-BE49-F238E27FC236}">
                <a16:creationId xmlns:a16="http://schemas.microsoft.com/office/drawing/2014/main" id="{B7FD5655-174B-3173-625D-D286F7E79A02}"/>
              </a:ext>
            </a:extLst>
          </p:cNvPr>
          <p:cNvSpPr/>
          <p:nvPr/>
        </p:nvSpPr>
        <p:spPr>
          <a:xfrm>
            <a:off x="6531784" y="2715279"/>
            <a:ext cx="2539393" cy="738664"/>
          </a:xfrm>
          <a:prstGeom prst="rect">
            <a:avLst/>
          </a:prstGeom>
          <a:noFill/>
        </p:spPr>
        <p:txBody>
          <a:bodyPr wrap="square" lIns="91440" tIns="45720" rIns="91440" bIns="45720">
            <a:spAutoFit/>
          </a:bodyPr>
          <a:lstStyle/>
          <a:p>
            <a:pPr algn="ctr"/>
            <a:r>
              <a:rPr lang="en-US" sz="1400" b="0" cap="none" spc="0">
                <a:ln w="0"/>
                <a:solidFill>
                  <a:schemeClr val="tx1"/>
                </a:solidFill>
                <a:effectLst>
                  <a:outerShdw blurRad="38100" dist="19050" dir="2700000" algn="tl" rotWithShape="0">
                    <a:schemeClr val="dk1">
                      <a:alpha val="40000"/>
                    </a:schemeClr>
                  </a:outerShdw>
                </a:effectLst>
              </a:rPr>
              <a:t>DATA LAKE HOUSE  </a:t>
            </a:r>
          </a:p>
          <a:p>
            <a:pPr algn="ctr"/>
            <a:r>
              <a:rPr lang="en-US" sz="1400" b="0" cap="none" spc="0">
                <a:ln w="0"/>
                <a:solidFill>
                  <a:schemeClr val="tx1"/>
                </a:solidFill>
                <a:effectLst>
                  <a:outerShdw blurRad="38100" dist="19050" dir="2700000" algn="tl" rotWithShape="0">
                    <a:schemeClr val="dk1">
                      <a:alpha val="40000"/>
                    </a:schemeClr>
                  </a:outerShdw>
                </a:effectLst>
              </a:rPr>
              <a:t>DYNAMIC SOILS HUB ENVIRONMENT</a:t>
            </a:r>
          </a:p>
        </p:txBody>
      </p:sp>
      <p:pic>
        <p:nvPicPr>
          <p:cNvPr id="8" name="Picture 7" descr="A picture containing LEGO, toy, colorful">
            <a:extLst>
              <a:ext uri="{FF2B5EF4-FFF2-40B4-BE49-F238E27FC236}">
                <a16:creationId xmlns:a16="http://schemas.microsoft.com/office/drawing/2014/main" id="{2CA9DC5E-C788-77AD-E2F0-39FABC8AAD4D}"/>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9972" b="98668" l="1238" r="99246">
                        <a14:foregroundMark x1="3795" y1="61728" x2="6380" y2="92895"/>
                        <a14:foregroundMark x1="6380" y1="92895" x2="11736" y2="86758"/>
                        <a14:foregroundMark x1="11736" y1="86758" x2="18385" y2="93904"/>
                        <a14:foregroundMark x1="18385" y1="93904" x2="25841" y2="95640"/>
                        <a14:foregroundMark x1="25841" y1="95640" x2="33620" y2="94671"/>
                        <a14:foregroundMark x1="33620" y1="94671" x2="43688" y2="95842"/>
                        <a14:foregroundMark x1="43688" y1="95842" x2="48587" y2="92693"/>
                        <a14:foregroundMark x1="48587" y1="92693" x2="50175" y2="72870"/>
                        <a14:foregroundMark x1="50175" y1="72870" x2="55935" y2="90715"/>
                        <a14:foregroundMark x1="55935" y1="90715" x2="60942" y2="93783"/>
                        <a14:foregroundMark x1="60942" y1="93783" x2="59838" y2="87000"/>
                        <a14:foregroundMark x1="59838" y1="87000" x2="59381" y2="98183"/>
                        <a14:foregroundMark x1="59381" y1="98183" x2="69260" y2="90836"/>
                        <a14:foregroundMark x1="69260" y1="90836" x2="69960" y2="81873"/>
                        <a14:foregroundMark x1="69960" y1="81873" x2="68560" y2="73799"/>
                        <a14:foregroundMark x1="68560" y1="73799" x2="75236" y2="70327"/>
                        <a14:foregroundMark x1="75236" y1="70327" x2="79327" y2="76988"/>
                        <a14:foregroundMark x1="79327" y1="76988" x2="80350" y2="91643"/>
                        <a14:foregroundMark x1="80350" y1="91643" x2="85653" y2="91239"/>
                        <a14:foregroundMark x1="85653" y1="91239" x2="86676" y2="75373"/>
                        <a14:foregroundMark x1="86676" y1="75373" x2="90256" y2="64110"/>
                        <a14:foregroundMark x1="90256" y1="64110" x2="88910" y2="57126"/>
                        <a14:foregroundMark x1="88910" y1="57126" x2="86999" y2="75575"/>
                        <a14:foregroundMark x1="86999" y1="75575" x2="88614" y2="86274"/>
                        <a14:foregroundMark x1="88614" y1="86274" x2="94939" y2="91966"/>
                        <a14:foregroundMark x1="94939" y1="91966" x2="96339" y2="96003"/>
                        <a14:foregroundMark x1="99273" y1="86516" x2="99650" y2="94469"/>
                        <a14:foregroundMark x1="99650" y1="94469" x2="81077" y2="97537"/>
                        <a14:foregroundMark x1="81077" y1="97537" x2="76904" y2="91482"/>
                        <a14:foregroundMark x1="76904" y1="91482" x2="75666" y2="81873"/>
                        <a14:foregroundMark x1="75666" y1="81873" x2="81023" y2="63908"/>
                        <a14:foregroundMark x1="81023" y1="63908" x2="76878" y2="60194"/>
                        <a14:foregroundMark x1="76878" y1="60194" x2="81480" y2="58740"/>
                        <a14:foregroundMark x1="81480" y1="58740" x2="82450" y2="51433"/>
                        <a14:foregroundMark x1="82450" y1="51433" x2="89906" y2="50384"/>
                        <a14:foregroundMark x1="89906" y1="50384" x2="88506" y2="48648"/>
                        <a14:foregroundMark x1="94293" y1="83609" x2="93863" y2="82802"/>
                        <a14:foregroundMark x1="94132" y1="84134" x2="99300" y2="84255"/>
                        <a14:foregroundMark x1="99300" y1="84255" x2="99192" y2="83448"/>
                        <a14:foregroundMark x1="98923" y1="83084" x2="94697" y2="88212"/>
                        <a14:foregroundMark x1="94697" y1="88212" x2="59381" y2="92329"/>
                        <a14:foregroundMark x1="59381" y1="92329" x2="49314" y2="90715"/>
                        <a14:foregroundMark x1="49314" y1="90715" x2="51359" y2="89342"/>
                        <a14:foregroundMark x1="49314" y1="96649" x2="47725" y2="89503"/>
                        <a14:foregroundMark x1="47725" y1="89503" x2="47618" y2="70125"/>
                        <a14:foregroundMark x1="47618" y1="70125" x2="52328" y2="65725"/>
                        <a14:foregroundMark x1="56878" y1="75454" x2="56797" y2="74001"/>
                        <a14:foregroundMark x1="61319" y1="75616" x2="61400" y2="72790"/>
                        <a14:foregroundMark x1="56528" y1="73597" x2="56528" y2="72790"/>
                        <a14:foregroundMark x1="65384" y1="66572" x2="63230" y2="72870"/>
                        <a14:foregroundMark x1="63230" y1="72870" x2="63176" y2="73314"/>
                        <a14:foregroundMark x1="63284" y1="74647" x2="64280" y2="67299"/>
                        <a14:foregroundMark x1="64280" y1="67299" x2="69260" y2="66290"/>
                        <a14:foregroundMark x1="69260" y1="66290" x2="70310" y2="65079"/>
                        <a14:foregroundMark x1="63903" y1="68551" x2="63984" y2="66653"/>
                        <a14:foregroundMark x1="74913" y1="59063" x2="74913" y2="56681"/>
                        <a14:foregroundMark x1="79542" y1="59346" x2="79462" y2="56681"/>
                        <a14:foregroundMark x1="73055" y1="64514" x2="71817" y2="66128"/>
                        <a14:foregroundMark x1="84522" y1="50666" x2="84253" y2="48648"/>
                        <a14:foregroundMark x1="89152" y1="49213" x2="87268" y2="50020"/>
                        <a14:foregroundMark x1="51548" y1="94913" x2="45357" y2="98708"/>
                        <a14:foregroundMark x1="45357" y1="98708" x2="54213" y2="96084"/>
                        <a14:foregroundMark x1="54213" y1="96084" x2="33863" y2="85749"/>
                        <a14:foregroundMark x1="33863" y1="85749" x2="33809" y2="78684"/>
                        <a14:foregroundMark x1="33809" y1="78684" x2="32301" y2="86233"/>
                        <a14:foregroundMark x1="32301" y1="86233" x2="28775" y2="81591"/>
                        <a14:foregroundMark x1="28775" y1="81591" x2="25007" y2="88090"/>
                        <a14:foregroundMark x1="25007" y1="88090" x2="20296" y2="90069"/>
                        <a14:foregroundMark x1="20296" y1="90069" x2="22019" y2="80016"/>
                        <a14:foregroundMark x1="22019" y1="80016" x2="21023" y2="66169"/>
                        <a14:foregroundMark x1="21023" y1="66169" x2="23122" y2="53532"/>
                        <a14:foregroundMark x1="23122" y1="53532" x2="22853" y2="45983"/>
                        <a14:foregroundMark x1="22853" y1="45983" x2="26030" y2="52685"/>
                        <a14:foregroundMark x1="26030" y1="52685" x2="24791" y2="59992"/>
                        <a14:foregroundMark x1="4253" y1="97860" x2="6999" y2="62858"/>
                        <a14:foregroundMark x1="6999" y1="62858" x2="2342" y2="60759"/>
                        <a14:foregroundMark x1="2342" y1="60759" x2="1238" y2="67743"/>
                        <a14:foregroundMark x1="1238" y1="67743" x2="2127" y2="70933"/>
                        <a14:foregroundMark x1="10929" y1="76544" x2="11709" y2="73880"/>
                        <a14:foregroundMark x1="11198" y1="76383" x2="11198" y2="73193"/>
                        <a14:foregroundMark x1="15101" y1="76665" x2="15532" y2="74283"/>
                        <a14:foregroundMark x1="15101" y1="75454" x2="15451" y2="73314"/>
                        <a14:foregroundMark x1="34374" y1="73880" x2="34374" y2="73072"/>
                        <a14:foregroundMark x1="23553" y1="41219" x2="25330" y2="42269"/>
                        <a14:foregroundMark x1="26299" y1="44933" x2="26568" y2="64514"/>
                        <a14:foregroundMark x1="20511" y1="42673" x2="18923" y2="41340"/>
                        <a14:foregroundMark x1="63365" y1="71740" x2="67618" y2="66895"/>
                        <a14:foregroundMark x1="67618" y1="66895" x2="72248" y2="66653"/>
                        <a14:backgroundMark x1="68156" y1="65321" x2="68156" y2="65321"/>
                        <a14:backgroundMark x1="68075" y1="65725" x2="68075" y2="65725"/>
                        <a14:backgroundMark x1="71978" y1="65725" x2="71978" y2="65725"/>
                        <a14:backgroundMark x1="71978" y1="66007" x2="71978" y2="66007"/>
                      </a14:backgroundRemoval>
                    </a14:imgEffect>
                  </a14:imgLayer>
                </a14:imgProps>
              </a:ext>
              <a:ext uri="{28A0092B-C50C-407E-A947-70E740481C1C}">
                <a14:useLocalDpi xmlns:a14="http://schemas.microsoft.com/office/drawing/2010/main"/>
              </a:ext>
            </a:extLst>
          </a:blip>
          <a:stretch>
            <a:fillRect/>
          </a:stretch>
        </p:blipFill>
        <p:spPr>
          <a:xfrm>
            <a:off x="9071177" y="3630242"/>
            <a:ext cx="2361063" cy="1574042"/>
          </a:xfrm>
          <a:prstGeom prst="rect">
            <a:avLst/>
          </a:prstGeom>
        </p:spPr>
      </p:pic>
      <p:sp>
        <p:nvSpPr>
          <p:cNvPr id="11" name="Rectangle 10">
            <a:extLst>
              <a:ext uri="{FF2B5EF4-FFF2-40B4-BE49-F238E27FC236}">
                <a16:creationId xmlns:a16="http://schemas.microsoft.com/office/drawing/2014/main" id="{CF3CF95C-E0CF-4A01-E4F9-DC6EC4525045}"/>
              </a:ext>
            </a:extLst>
          </p:cNvPr>
          <p:cNvSpPr/>
          <p:nvPr/>
        </p:nvSpPr>
        <p:spPr>
          <a:xfrm>
            <a:off x="8011314" y="5385885"/>
            <a:ext cx="3729557" cy="738664"/>
          </a:xfrm>
          <a:prstGeom prst="rect">
            <a:avLst/>
          </a:prstGeom>
          <a:noFill/>
        </p:spPr>
        <p:txBody>
          <a:bodyPr wrap="square" lIns="91440" tIns="45720" rIns="91440" bIns="45720">
            <a:spAutoFit/>
          </a:bodyPr>
          <a:lstStyle/>
          <a:p>
            <a:pPr algn="ctr"/>
            <a:r>
              <a:rPr lang="en-US" sz="1400" b="0" cap="none" spc="0">
                <a:ln w="0"/>
                <a:solidFill>
                  <a:schemeClr val="tx1"/>
                </a:solidFill>
                <a:effectLst>
                  <a:outerShdw blurRad="38100" dist="19050" dir="2700000" algn="tl" rotWithShape="0">
                    <a:schemeClr val="dk1">
                      <a:alpha val="40000"/>
                    </a:schemeClr>
                  </a:outerShdw>
                </a:effectLst>
              </a:rPr>
              <a:t>STRUCTURED DATA PIP</a:t>
            </a:r>
            <a:r>
              <a:rPr lang="en-US" sz="1400">
                <a:ln w="0"/>
                <a:effectLst>
                  <a:outerShdw blurRad="38100" dist="19050" dir="2700000" algn="tl" rotWithShape="0">
                    <a:schemeClr val="dk1">
                      <a:alpha val="40000"/>
                    </a:schemeClr>
                  </a:outerShdw>
                </a:effectLst>
              </a:rPr>
              <a:t>E</a:t>
            </a:r>
            <a:r>
              <a:rPr lang="en-US" sz="1400" b="0" cap="none" spc="0">
                <a:ln w="0"/>
                <a:solidFill>
                  <a:schemeClr val="tx1"/>
                </a:solidFill>
                <a:effectLst>
                  <a:outerShdw blurRad="38100" dist="19050" dir="2700000" algn="tl" rotWithShape="0">
                    <a:schemeClr val="dk1">
                      <a:alpha val="40000"/>
                    </a:schemeClr>
                  </a:outerShdw>
                </a:effectLst>
              </a:rPr>
              <a:t>LINES</a:t>
            </a:r>
          </a:p>
          <a:p>
            <a:pPr algn="ctr"/>
            <a:r>
              <a:rPr lang="en-US" sz="1400">
                <a:ln w="0"/>
                <a:effectLst>
                  <a:outerShdw blurRad="38100" dist="19050" dir="2700000" algn="tl" rotWithShape="0">
                    <a:schemeClr val="dk1">
                      <a:alpha val="40000"/>
                    </a:schemeClr>
                  </a:outerShdw>
                </a:effectLst>
              </a:rPr>
              <a:t>GIS DATASETS, SOIL (NASIS SYSTEM) AND </a:t>
            </a:r>
          </a:p>
          <a:p>
            <a:pPr algn="ctr"/>
            <a:r>
              <a:rPr lang="en-US" sz="1400">
                <a:ln w="0"/>
                <a:effectLst>
                  <a:outerShdw blurRad="38100" dist="19050" dir="2700000" algn="tl" rotWithShape="0">
                    <a:schemeClr val="dk1">
                      <a:alpha val="40000"/>
                    </a:schemeClr>
                  </a:outerShdw>
                </a:effectLst>
              </a:rPr>
              <a:t>CONSERVATION DATABASES (CART AND CD)</a:t>
            </a:r>
            <a:endParaRPr lang="en-US" sz="1400" b="0" cap="none" spc="0">
              <a:ln w="0"/>
              <a:solidFill>
                <a:schemeClr val="tx1"/>
              </a:solidFill>
              <a:effectLst>
                <a:outerShdw blurRad="38100" dist="19050" dir="2700000" algn="tl" rotWithShape="0">
                  <a:schemeClr val="dk1">
                    <a:alpha val="40000"/>
                  </a:schemeClr>
                </a:outerShdw>
              </a:effectLst>
            </a:endParaRPr>
          </a:p>
        </p:txBody>
      </p:sp>
      <p:pic>
        <p:nvPicPr>
          <p:cNvPr id="12" name="Picture 11" descr="A picture containing LEGO, toy, indoor, colorful">
            <a:extLst>
              <a:ext uri="{FF2B5EF4-FFF2-40B4-BE49-F238E27FC236}">
                <a16:creationId xmlns:a16="http://schemas.microsoft.com/office/drawing/2014/main" id="{BA0BA800-AF3F-FA8C-26ED-D24B100D638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05489" y="3811843"/>
            <a:ext cx="2361063" cy="1574042"/>
          </a:xfrm>
          <a:prstGeom prst="rect">
            <a:avLst/>
          </a:prstGeom>
        </p:spPr>
      </p:pic>
      <p:sp>
        <p:nvSpPr>
          <p:cNvPr id="13" name="Rectangle 12">
            <a:extLst>
              <a:ext uri="{FF2B5EF4-FFF2-40B4-BE49-F238E27FC236}">
                <a16:creationId xmlns:a16="http://schemas.microsoft.com/office/drawing/2014/main" id="{55068CB2-CF0F-78C6-53F0-5A265860AA60}"/>
              </a:ext>
            </a:extLst>
          </p:cNvPr>
          <p:cNvSpPr/>
          <p:nvPr/>
        </p:nvSpPr>
        <p:spPr>
          <a:xfrm>
            <a:off x="-7353" y="5427593"/>
            <a:ext cx="3546619" cy="738664"/>
          </a:xfrm>
          <a:prstGeom prst="rect">
            <a:avLst/>
          </a:prstGeom>
          <a:noFill/>
        </p:spPr>
        <p:txBody>
          <a:bodyPr wrap="square" lIns="91440" tIns="45720" rIns="91440" bIns="45720">
            <a:spAutoFit/>
          </a:bodyPr>
          <a:lstStyle/>
          <a:p>
            <a:pPr algn="ctr"/>
            <a:r>
              <a:rPr lang="en-US" sz="1400" b="0" cap="none" spc="0">
                <a:ln w="0"/>
                <a:solidFill>
                  <a:schemeClr val="tx1"/>
                </a:solidFill>
                <a:effectLst>
                  <a:outerShdw blurRad="38100" dist="19050" dir="2700000" algn="tl" rotWithShape="0">
                    <a:schemeClr val="dk1">
                      <a:alpha val="40000"/>
                    </a:schemeClr>
                  </a:outerShdw>
                </a:effectLst>
              </a:rPr>
              <a:t>DYNAMIC SOILS HUB </a:t>
            </a:r>
          </a:p>
          <a:p>
            <a:pPr algn="ctr"/>
            <a:r>
              <a:rPr lang="en-US" sz="1400">
                <a:ln w="0"/>
                <a:effectLst>
                  <a:outerShdw blurRad="38100" dist="19050" dir="2700000" algn="tl" rotWithShape="0">
                    <a:schemeClr val="dk1">
                      <a:alpha val="40000"/>
                    </a:schemeClr>
                  </a:outerShdw>
                </a:effectLst>
              </a:rPr>
              <a:t>DATA MODEL CHANGE CONTROL DEPLOYED SCHEMAS </a:t>
            </a:r>
            <a:endParaRPr lang="en-US" sz="1400" b="0" cap="none" spc="0">
              <a:ln w="0"/>
              <a:solidFill>
                <a:schemeClr val="tx1"/>
              </a:solidFill>
              <a:effectLst>
                <a:outerShdw blurRad="38100" dist="19050" dir="2700000" algn="tl" rotWithShape="0">
                  <a:schemeClr val="dk1">
                    <a:alpha val="40000"/>
                  </a:schemeClr>
                </a:outerShdw>
              </a:effectLst>
            </a:endParaRPr>
          </a:p>
        </p:txBody>
      </p:sp>
      <p:pic>
        <p:nvPicPr>
          <p:cNvPr id="14" name="Picture 13" descr="A picture containing toy, several">
            <a:extLst>
              <a:ext uri="{FF2B5EF4-FFF2-40B4-BE49-F238E27FC236}">
                <a16:creationId xmlns:a16="http://schemas.microsoft.com/office/drawing/2014/main" id="{208CA279-B0C3-719A-CE48-799A4260F150}"/>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10000" b="90000" l="10000" r="90000">
                        <a14:foregroundMark x1="35221" y1="39596" x2="39635" y2="48283"/>
                        <a14:foregroundMark x1="39635" y1="48283" x2="39787" y2="49616"/>
                        <a14:foregroundMark x1="37808" y1="50707" x2="37595" y2="46182"/>
                        <a14:foregroundMark x1="31294" y1="72283" x2="33577" y2="76848"/>
                        <a14:foregroundMark x1="32542" y1="77131" x2="30046" y2="66101"/>
                        <a14:foregroundMark x1="30046" y1="66101" x2="30350" y2="66384"/>
                        <a14:foregroundMark x1="29315" y1="72283" x2="29193" y2="64808"/>
                        <a14:foregroundMark x1="29193" y1="64808" x2="28798" y2="65293"/>
                        <a14:foregroundMark x1="34490" y1="67636" x2="34490" y2="67636"/>
                        <a14:foregroundMark x1="34307" y1="67636" x2="35008" y2="72040"/>
                        <a14:foregroundMark x1="34307" y1="75313" x2="34916" y2="78222"/>
                        <a14:foregroundMark x1="39696" y1="52525" x2="34795" y2="45980"/>
                        <a14:foregroundMark x1="34795" y1="45980" x2="40518" y2="41576"/>
                        <a14:foregroundMark x1="40518" y1="41576" x2="39574" y2="52525"/>
                      </a14:backgroundRemoval>
                    </a14:imgEffect>
                  </a14:imgLayer>
                </a14:imgProps>
              </a:ext>
              <a:ext uri="{28A0092B-C50C-407E-A947-70E740481C1C}">
                <a14:useLocalDpi xmlns:a14="http://schemas.microsoft.com/office/drawing/2010/main"/>
              </a:ext>
            </a:extLst>
          </a:blip>
          <a:stretch>
            <a:fillRect/>
          </a:stretch>
        </p:blipFill>
        <p:spPr>
          <a:xfrm>
            <a:off x="95885" y="3237238"/>
            <a:ext cx="3180859" cy="2395972"/>
          </a:xfrm>
          <a:prstGeom prst="rect">
            <a:avLst/>
          </a:prstGeom>
        </p:spPr>
      </p:pic>
      <p:sp>
        <p:nvSpPr>
          <p:cNvPr id="15" name="Rectangle 14">
            <a:extLst>
              <a:ext uri="{FF2B5EF4-FFF2-40B4-BE49-F238E27FC236}">
                <a16:creationId xmlns:a16="http://schemas.microsoft.com/office/drawing/2014/main" id="{B07EEEBA-97BB-0597-8875-43B79919A197}"/>
              </a:ext>
            </a:extLst>
          </p:cNvPr>
          <p:cNvSpPr/>
          <p:nvPr/>
        </p:nvSpPr>
        <p:spPr>
          <a:xfrm>
            <a:off x="2824226" y="5433903"/>
            <a:ext cx="4523590" cy="954107"/>
          </a:xfrm>
          <a:prstGeom prst="rect">
            <a:avLst/>
          </a:prstGeom>
          <a:noFill/>
        </p:spPr>
        <p:txBody>
          <a:bodyPr wrap="square" lIns="91440" tIns="45720" rIns="91440" bIns="45720">
            <a:spAutoFit/>
          </a:bodyPr>
          <a:lstStyle/>
          <a:p>
            <a:pPr algn="ctr"/>
            <a:r>
              <a:rPr lang="en-US" sz="1400" b="0" cap="none" spc="0">
                <a:ln w="0"/>
                <a:solidFill>
                  <a:schemeClr val="tx1"/>
                </a:solidFill>
                <a:effectLst>
                  <a:outerShdw blurRad="38100" dist="19050" dir="2700000" algn="tl" rotWithShape="0">
                    <a:schemeClr val="dk1">
                      <a:alpha val="40000"/>
                    </a:schemeClr>
                  </a:outerShdw>
                </a:effectLst>
              </a:rPr>
              <a:t>STRUCTURED DATABASE DESIGNS</a:t>
            </a:r>
          </a:p>
          <a:p>
            <a:pPr algn="ctr"/>
            <a:r>
              <a:rPr lang="en-US" sz="1400" b="0" cap="none" spc="0">
                <a:ln w="0"/>
                <a:solidFill>
                  <a:schemeClr val="tx1"/>
                </a:solidFill>
                <a:effectLst>
                  <a:outerShdw blurRad="38100" dist="19050" dir="2700000" algn="tl" rotWithShape="0">
                    <a:schemeClr val="dk1">
                      <a:alpha val="40000"/>
                    </a:schemeClr>
                  </a:outerShdw>
                </a:effectLst>
              </a:rPr>
              <a:t> DATA MODEL CHANGE CONTROL</a:t>
            </a:r>
          </a:p>
          <a:p>
            <a:pPr algn="ctr"/>
            <a:r>
              <a:rPr lang="en-US" sz="1400">
                <a:ln w="0"/>
                <a:effectLst>
                  <a:outerShdw blurRad="38100" dist="19050" dir="2700000" algn="tl" rotWithShape="0">
                    <a:schemeClr val="dk1">
                      <a:alpha val="40000"/>
                    </a:schemeClr>
                  </a:outerShdw>
                </a:effectLst>
              </a:rPr>
              <a:t>SCHEMAS, STANDARDS AND DEPLOYMENT</a:t>
            </a:r>
            <a:endParaRPr lang="en-US" sz="1400" b="0" cap="none" spc="0">
              <a:ln w="0"/>
              <a:solidFill>
                <a:schemeClr val="tx1"/>
              </a:solidFill>
              <a:effectLst>
                <a:outerShdw blurRad="38100" dist="19050" dir="2700000" algn="tl" rotWithShape="0">
                  <a:schemeClr val="dk1">
                    <a:alpha val="40000"/>
                  </a:schemeClr>
                </a:outerShdw>
              </a:effectLst>
            </a:endParaRPr>
          </a:p>
          <a:p>
            <a:pPr algn="ctr"/>
            <a:endParaRPr lang="en-US" sz="1400" b="0" cap="none" spc="0">
              <a:ln w="0"/>
              <a:solidFill>
                <a:schemeClr val="tx1"/>
              </a:solidFill>
              <a:effectLst>
                <a:outerShdw blurRad="38100" dist="19050" dir="2700000" algn="tl" rotWithShape="0">
                  <a:schemeClr val="dk1">
                    <a:alpha val="40000"/>
                  </a:schemeClr>
                </a:outerShdw>
              </a:effectLst>
            </a:endParaRPr>
          </a:p>
        </p:txBody>
      </p:sp>
      <p:pic>
        <p:nvPicPr>
          <p:cNvPr id="17" name="Picture 2" descr="30+ Lego Brick Stack Plastic Block Stock Photos, Pictures &amp; Royalty-Free  Images - iStock">
            <a:extLst>
              <a:ext uri="{FF2B5EF4-FFF2-40B4-BE49-F238E27FC236}">
                <a16:creationId xmlns:a16="http://schemas.microsoft.com/office/drawing/2014/main" id="{6E537481-8C1F-A1A7-0055-D0BFD0838950}"/>
              </a:ext>
            </a:extLst>
          </p:cNvPr>
          <p:cNvPicPr>
            <a:picLocks noChangeAspect="1" noChangeArrowheads="1"/>
          </p:cNvPicPr>
          <p:nvPr/>
        </p:nvPicPr>
        <p:blipFill>
          <a:blip r:embed="rId11" cstate="email">
            <a:extLst>
              <a:ext uri="{BEBA8EAE-BF5A-486C-A8C5-ECC9F3942E4B}">
                <a14:imgProps xmlns:a14="http://schemas.microsoft.com/office/drawing/2010/main">
                  <a14:imgLayer r:embed="rId12">
                    <a14:imgEffect>
                      <a14:backgroundRemoval t="9852" b="89901" l="6699" r="89869">
                        <a14:foregroundMark x1="72876" y1="36453" x2="71405" y2="74877"/>
                        <a14:foregroundMark x1="71405" y1="74877" x2="69608" y2="80788"/>
                        <a14:foregroundMark x1="66993" y1="34975" x2="66503" y2="36207"/>
                        <a14:foregroundMark x1="68464" y1="35222" x2="66993" y2="34975"/>
                        <a14:foregroundMark x1="82516" y1="25862" x2="80392" y2="27833"/>
                        <a14:foregroundMark x1="71078" y1="35468" x2="73366" y2="36207"/>
                        <a14:foregroundMark x1="58497" y1="44581" x2="57190" y2="69212"/>
                        <a14:foregroundMark x1="57190" y1="69212" x2="52778" y2="55419"/>
                        <a14:foregroundMark x1="52778" y1="55419" x2="53105" y2="44335"/>
                        <a14:foregroundMark x1="52124" y1="44828" x2="51797" y2="44335"/>
                        <a14:foregroundMark x1="57680" y1="44335" x2="56536" y2="44828"/>
                        <a14:foregroundMark x1="43791" y1="52217" x2="41503" y2="68473"/>
                        <a14:foregroundMark x1="41503" y1="68473" x2="37908" y2="52709"/>
                        <a14:foregroundMark x1="43627" y1="52709" x2="42484" y2="53202"/>
                        <a14:foregroundMark x1="24183" y1="61823" x2="24673" y2="76355"/>
                        <a14:foregroundMark x1="24673" y1="76355" x2="29085" y2="62315"/>
                        <a14:foregroundMark x1="16013" y1="70936" x2="10458" y2="80542"/>
                        <a14:foregroundMark x1="10458" y1="80542" x2="10948" y2="70197"/>
                        <a14:foregroundMark x1="15850" y1="70936" x2="14052" y2="70443"/>
                        <a14:foregroundMark x1="7026" y1="79064" x2="6699" y2="76355"/>
                        <a14:foregroundMark x1="9967" y1="70936" x2="8824" y2="70690"/>
                      </a14:backgroundRemoval>
                    </a14:imgEffect>
                  </a14:imgLayer>
                </a14:imgProps>
              </a:ext>
              <a:ext uri="{28A0092B-C50C-407E-A947-70E740481C1C}">
                <a14:useLocalDpi xmlns:a14="http://schemas.microsoft.com/office/drawing/2010/main"/>
              </a:ext>
            </a:extLst>
          </a:blip>
          <a:srcRect/>
          <a:stretch>
            <a:fillRect/>
          </a:stretch>
        </p:blipFill>
        <p:spPr bwMode="auto">
          <a:xfrm>
            <a:off x="275199" y="1384913"/>
            <a:ext cx="2152238" cy="142779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6A1D0E9-AC06-A330-601A-CD15C5721AF2}"/>
              </a:ext>
            </a:extLst>
          </p:cNvPr>
          <p:cNvSpPr/>
          <p:nvPr/>
        </p:nvSpPr>
        <p:spPr>
          <a:xfrm>
            <a:off x="450523" y="2648595"/>
            <a:ext cx="2152238" cy="738664"/>
          </a:xfrm>
          <a:prstGeom prst="rect">
            <a:avLst/>
          </a:prstGeom>
          <a:noFill/>
        </p:spPr>
        <p:txBody>
          <a:bodyPr wrap="square" lIns="91440" tIns="45720" rIns="91440" bIns="45720">
            <a:spAutoFit/>
          </a:bodyPr>
          <a:lstStyle/>
          <a:p>
            <a:pPr algn="ctr"/>
            <a:r>
              <a:rPr lang="en-US" sz="1400" b="0" cap="none" spc="0">
                <a:ln w="0"/>
                <a:solidFill>
                  <a:schemeClr val="tx1"/>
                </a:solidFill>
                <a:effectLst>
                  <a:outerShdw blurRad="38100" dist="19050" dir="2700000" algn="tl" rotWithShape="0">
                    <a:schemeClr val="dk1">
                      <a:alpha val="40000"/>
                    </a:schemeClr>
                  </a:outerShdw>
                </a:effectLst>
              </a:rPr>
              <a:t>DISC NRCS DATABASES (SQL SERVER)</a:t>
            </a:r>
          </a:p>
          <a:p>
            <a:pPr algn="ctr"/>
            <a:r>
              <a:rPr lang="en-US" sz="1400">
                <a:ln w="0"/>
                <a:effectLst>
                  <a:outerShdw blurRad="38100" dist="19050" dir="2700000" algn="tl" rotWithShape="0">
                    <a:schemeClr val="dk1">
                      <a:alpha val="40000"/>
                    </a:schemeClr>
                  </a:outerShdw>
                </a:effectLst>
              </a:rPr>
              <a:t>AWS FPAC COMMERCIAL</a:t>
            </a:r>
            <a:endParaRPr lang="en-US" sz="1400" b="0" cap="none" spc="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97A88BDE-5BF3-595C-B317-7C3926089016}"/>
              </a:ext>
            </a:extLst>
          </p:cNvPr>
          <p:cNvSpPr/>
          <p:nvPr/>
        </p:nvSpPr>
        <p:spPr>
          <a:xfrm>
            <a:off x="9531348" y="2081170"/>
            <a:ext cx="2266807" cy="523220"/>
          </a:xfrm>
          <a:prstGeom prst="rect">
            <a:avLst/>
          </a:prstGeom>
          <a:noFill/>
        </p:spPr>
        <p:txBody>
          <a:bodyPr wrap="square" lIns="91440" tIns="45720" rIns="91440" bIns="45720">
            <a:spAutoFit/>
          </a:bodyPr>
          <a:lstStyle/>
          <a:p>
            <a:pPr algn="ctr"/>
            <a:r>
              <a:rPr lang="en-US" sz="1400" b="0" cap="none" spc="0">
                <a:ln w="0"/>
                <a:solidFill>
                  <a:schemeClr val="tx1"/>
                </a:solidFill>
                <a:effectLst>
                  <a:outerShdw blurRad="38100" dist="19050" dir="2700000" algn="tl" rotWithShape="0">
                    <a:schemeClr val="dk1">
                      <a:alpha val="40000"/>
                    </a:schemeClr>
                  </a:outerShdw>
                </a:effectLst>
              </a:rPr>
              <a:t>DS HUB DATABASES (POSTGRES)</a:t>
            </a:r>
          </a:p>
        </p:txBody>
      </p:sp>
      <p:cxnSp>
        <p:nvCxnSpPr>
          <p:cNvPr id="21" name="Straight Arrow Connector 20">
            <a:extLst>
              <a:ext uri="{FF2B5EF4-FFF2-40B4-BE49-F238E27FC236}">
                <a16:creationId xmlns:a16="http://schemas.microsoft.com/office/drawing/2014/main" id="{93074076-FAF1-9463-CDE5-AB2966775A97}"/>
              </a:ext>
              <a:ext uri="{C183D7F6-B498-43B3-948B-1728B52AA6E4}">
                <adec:decorative xmlns:adec="http://schemas.microsoft.com/office/drawing/2017/decorative" val="1"/>
              </a:ext>
            </a:extLst>
          </p:cNvPr>
          <p:cNvCxnSpPr>
            <a:cxnSpLocks/>
          </p:cNvCxnSpPr>
          <p:nvPr/>
        </p:nvCxnSpPr>
        <p:spPr>
          <a:xfrm>
            <a:off x="10523475" y="2894455"/>
            <a:ext cx="0" cy="1232743"/>
          </a:xfrm>
          <a:prstGeom prst="straightConnector1">
            <a:avLst/>
          </a:prstGeom>
          <a:ln w="76200">
            <a:solidFill>
              <a:srgbClr val="1C567C"/>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2" name="Picture 2" descr="30+ Lego Brick Stack Plastic Block Stock Photos, Pictures &amp; Royalty-Free  Images - iStock">
            <a:extLst>
              <a:ext uri="{FF2B5EF4-FFF2-40B4-BE49-F238E27FC236}">
                <a16:creationId xmlns:a16="http://schemas.microsoft.com/office/drawing/2014/main" id="{D1304C08-B0A3-944A-BC82-63CA05582354}"/>
              </a:ext>
            </a:extLst>
          </p:cNvPr>
          <p:cNvPicPr>
            <a:picLocks noChangeAspect="1" noChangeArrowheads="1"/>
          </p:cNvPicPr>
          <p:nvPr/>
        </p:nvPicPr>
        <p:blipFill>
          <a:blip r:embed="rId11" cstate="email">
            <a:extLst>
              <a:ext uri="{BEBA8EAE-BF5A-486C-A8C5-ECC9F3942E4B}">
                <a14:imgProps xmlns:a14="http://schemas.microsoft.com/office/drawing/2010/main">
                  <a14:imgLayer r:embed="rId12">
                    <a14:imgEffect>
                      <a14:backgroundRemoval t="9852" b="89901" l="6699" r="89869">
                        <a14:foregroundMark x1="72876" y1="36453" x2="71405" y2="74877"/>
                        <a14:foregroundMark x1="71405" y1="74877" x2="69608" y2="80788"/>
                        <a14:foregroundMark x1="66993" y1="34975" x2="66503" y2="36207"/>
                        <a14:foregroundMark x1="68464" y1="35222" x2="66993" y2="34975"/>
                        <a14:foregroundMark x1="82516" y1="25862" x2="80392" y2="27833"/>
                        <a14:foregroundMark x1="71078" y1="35468" x2="73366" y2="36207"/>
                        <a14:foregroundMark x1="58497" y1="44581" x2="57190" y2="69212"/>
                        <a14:foregroundMark x1="57190" y1="69212" x2="52778" y2="55419"/>
                        <a14:foregroundMark x1="52778" y1="55419" x2="53105" y2="44335"/>
                        <a14:foregroundMark x1="52124" y1="44828" x2="51797" y2="44335"/>
                        <a14:foregroundMark x1="57680" y1="44335" x2="56536" y2="44828"/>
                        <a14:foregroundMark x1="43791" y1="52217" x2="41503" y2="68473"/>
                        <a14:foregroundMark x1="41503" y1="68473" x2="37908" y2="52709"/>
                        <a14:foregroundMark x1="43627" y1="52709" x2="42484" y2="53202"/>
                        <a14:foregroundMark x1="24183" y1="61823" x2="24673" y2="76355"/>
                        <a14:foregroundMark x1="24673" y1="76355" x2="29085" y2="62315"/>
                        <a14:foregroundMark x1="16013" y1="70936" x2="10458" y2="80542"/>
                        <a14:foregroundMark x1="10458" y1="80542" x2="10948" y2="70197"/>
                        <a14:foregroundMark x1="15850" y1="70936" x2="14052" y2="70443"/>
                        <a14:foregroundMark x1="7026" y1="79064" x2="6699" y2="76355"/>
                        <a14:foregroundMark x1="9967" y1="70936" x2="8824" y2="70690"/>
                      </a14:backgroundRemoval>
                    </a14:imgEffect>
                  </a14:imgLayer>
                </a14:imgProps>
              </a:ext>
              <a:ext uri="{28A0092B-C50C-407E-A947-70E740481C1C}">
                <a14:useLocalDpi xmlns:a14="http://schemas.microsoft.com/office/drawing/2010/main"/>
              </a:ext>
            </a:extLst>
          </a:blip>
          <a:srcRect/>
          <a:stretch>
            <a:fillRect/>
          </a:stretch>
        </p:blipFill>
        <p:spPr bwMode="auto">
          <a:xfrm>
            <a:off x="9588633" y="873054"/>
            <a:ext cx="2152238" cy="142779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6B483B16-5DFA-B929-C388-D46AD2899B69}"/>
              </a:ext>
              <a:ext uri="{C183D7F6-B498-43B3-948B-1728B52AA6E4}">
                <adec:decorative xmlns:adec="http://schemas.microsoft.com/office/drawing/2017/decorative" val="1"/>
              </a:ext>
            </a:extLst>
          </p:cNvPr>
          <p:cNvCxnSpPr>
            <a:cxnSpLocks/>
          </p:cNvCxnSpPr>
          <p:nvPr/>
        </p:nvCxnSpPr>
        <p:spPr>
          <a:xfrm>
            <a:off x="5938379" y="2183121"/>
            <a:ext cx="618919" cy="0"/>
          </a:xfrm>
          <a:prstGeom prst="straightConnector1">
            <a:avLst/>
          </a:prstGeom>
          <a:ln w="76200">
            <a:solidFill>
              <a:srgbClr val="1C567C"/>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80D2EB9-768E-8724-9EBA-8D5A88F1AD2A}"/>
              </a:ext>
              <a:ext uri="{C183D7F6-B498-43B3-948B-1728B52AA6E4}">
                <adec:decorative xmlns:adec="http://schemas.microsoft.com/office/drawing/2017/decorative" val="1"/>
              </a:ext>
            </a:extLst>
          </p:cNvPr>
          <p:cNvCxnSpPr>
            <a:cxnSpLocks/>
          </p:cNvCxnSpPr>
          <p:nvPr/>
        </p:nvCxnSpPr>
        <p:spPr>
          <a:xfrm>
            <a:off x="8849187" y="2183121"/>
            <a:ext cx="618919" cy="0"/>
          </a:xfrm>
          <a:prstGeom prst="straightConnector1">
            <a:avLst/>
          </a:prstGeom>
          <a:ln w="76200">
            <a:solidFill>
              <a:srgbClr val="1C567C"/>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D0F5F14-A3E0-ACEB-EA56-409ABA041A94}"/>
              </a:ext>
              <a:ext uri="{C183D7F6-B498-43B3-948B-1728B52AA6E4}">
                <adec:decorative xmlns:adec="http://schemas.microsoft.com/office/drawing/2017/decorative" val="1"/>
              </a:ext>
            </a:extLst>
          </p:cNvPr>
          <p:cNvCxnSpPr>
            <a:cxnSpLocks/>
          </p:cNvCxnSpPr>
          <p:nvPr/>
        </p:nvCxnSpPr>
        <p:spPr>
          <a:xfrm>
            <a:off x="2427437" y="2183121"/>
            <a:ext cx="618919" cy="0"/>
          </a:xfrm>
          <a:prstGeom prst="straightConnector1">
            <a:avLst/>
          </a:prstGeom>
          <a:ln w="76200">
            <a:solidFill>
              <a:srgbClr val="1C567C"/>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88E91B4B-0BC2-47FC-0970-DCFF0B2876BD}"/>
              </a:ext>
              <a:ext uri="{C183D7F6-B498-43B3-948B-1728B52AA6E4}">
                <adec:decorative xmlns:adec="http://schemas.microsoft.com/office/drawing/2017/decorative" val="1"/>
              </a:ext>
            </a:extLst>
          </p:cNvPr>
          <p:cNvCxnSpPr>
            <a:cxnSpLocks/>
          </p:cNvCxnSpPr>
          <p:nvPr/>
        </p:nvCxnSpPr>
        <p:spPr>
          <a:xfrm flipH="1">
            <a:off x="6247838" y="4862462"/>
            <a:ext cx="2412068" cy="0"/>
          </a:xfrm>
          <a:prstGeom prst="straightConnector1">
            <a:avLst/>
          </a:prstGeom>
          <a:ln w="76200">
            <a:solidFill>
              <a:srgbClr val="1C567C"/>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BAACFEB1-EF0A-C050-342B-EF2FBC49E16E}"/>
              </a:ext>
              <a:ext uri="{C183D7F6-B498-43B3-948B-1728B52AA6E4}">
                <adec:decorative xmlns:adec="http://schemas.microsoft.com/office/drawing/2017/decorative" val="1"/>
              </a:ext>
            </a:extLst>
          </p:cNvPr>
          <p:cNvCxnSpPr>
            <a:cxnSpLocks/>
          </p:cNvCxnSpPr>
          <p:nvPr/>
        </p:nvCxnSpPr>
        <p:spPr>
          <a:xfrm flipH="1">
            <a:off x="2930660" y="4862462"/>
            <a:ext cx="851454" cy="0"/>
          </a:xfrm>
          <a:prstGeom prst="straightConnector1">
            <a:avLst/>
          </a:prstGeom>
          <a:ln w="76200">
            <a:solidFill>
              <a:srgbClr val="1C567C"/>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1211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FAA9-9466-9F27-069F-DA56B0D6FC38}"/>
              </a:ext>
            </a:extLst>
          </p:cNvPr>
          <p:cNvSpPr>
            <a:spLocks noGrp="1"/>
          </p:cNvSpPr>
          <p:nvPr>
            <p:ph type="title"/>
          </p:nvPr>
        </p:nvSpPr>
        <p:spPr/>
        <p:txBody>
          <a:bodyPr>
            <a:normAutofit fontScale="90000"/>
          </a:bodyPr>
          <a:lstStyle/>
          <a:p>
            <a:r>
              <a:rPr lang="en-US"/>
              <a:t>Business </a:t>
            </a:r>
          </a:p>
        </p:txBody>
      </p:sp>
      <p:sp>
        <p:nvSpPr>
          <p:cNvPr id="5" name="TextBox 4">
            <a:extLst>
              <a:ext uri="{FF2B5EF4-FFF2-40B4-BE49-F238E27FC236}">
                <a16:creationId xmlns:a16="http://schemas.microsoft.com/office/drawing/2014/main" id="{35705DFC-3B1D-2AD1-711D-D9493030D488}"/>
              </a:ext>
            </a:extLst>
          </p:cNvPr>
          <p:cNvSpPr txBox="1"/>
          <p:nvPr/>
        </p:nvSpPr>
        <p:spPr>
          <a:xfrm>
            <a:off x="680787" y="1561547"/>
            <a:ext cx="10515600" cy="712097"/>
          </a:xfrm>
          <a:prstGeom prst="rect">
            <a:avLst/>
          </a:prstGeom>
          <a:noFill/>
        </p:spPr>
        <p:txBody>
          <a:bodyPr wrap="square" lIns="91440" tIns="45720" rIns="91440" bIns="45720" numCol="1" spcCol="457200" rtlCol="0" anchor="t">
            <a:noAutofit/>
          </a:bodyPr>
          <a:lstStyle/>
          <a:p>
            <a:pPr>
              <a:spcBef>
                <a:spcPts val="800"/>
              </a:spcBef>
            </a:pPr>
            <a:r>
              <a:rPr lang="en-US" sz="3200" b="1">
                <a:solidFill>
                  <a:srgbClr val="1C567C"/>
                </a:solidFill>
                <a:ea typeface="Source Sans Pro Light"/>
              </a:rPr>
              <a:t>Jason Nemecek </a:t>
            </a:r>
            <a:r>
              <a:rPr lang="en-US" sz="3200">
                <a:solidFill>
                  <a:srgbClr val="2F2C2A"/>
                </a:solidFill>
                <a:ea typeface="Source Sans Pro Light"/>
              </a:rPr>
              <a:t>– Dynamic Soils Hub Business Owner</a:t>
            </a:r>
            <a:endParaRPr lang="en-US" b="1">
              <a:solidFill>
                <a:srgbClr val="2F2C2A"/>
              </a:solidFill>
              <a:latin typeface="Source Sans Pro Light"/>
              <a:ea typeface="Source Sans Pro Light"/>
            </a:endParaRPr>
          </a:p>
        </p:txBody>
      </p:sp>
    </p:spTree>
    <p:extLst>
      <p:ext uri="{BB962C8B-B14F-4D97-AF65-F5344CB8AC3E}">
        <p14:creationId xmlns:p14="http://schemas.microsoft.com/office/powerpoint/2010/main" val="703503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4352129-A069-B46C-8062-7716AB31EDF9}"/>
              </a:ext>
            </a:extLst>
          </p:cNvPr>
          <p:cNvSpPr txBox="1">
            <a:spLocks noGrp="1"/>
          </p:cNvSpPr>
          <p:nvPr>
            <p:ph type="title" idx="4294967295"/>
          </p:nvPr>
        </p:nvSpPr>
        <p:spPr>
          <a:xfrm>
            <a:off x="475989" y="188777"/>
            <a:ext cx="537366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bg1"/>
                </a:solidFill>
                <a:effectLst/>
                <a:uLnTx/>
                <a:uFillTx/>
                <a:latin typeface="Source Sans Pro Light" panose="020B0403030403020204" pitchFamily="34" charset="0"/>
                <a:ea typeface="Source Sans Pro Light" panose="020B0403030403020204" pitchFamily="34" charset="0"/>
                <a:cs typeface="+mn-cs"/>
              </a:rPr>
              <a:t>Teams Overview</a:t>
            </a:r>
          </a:p>
        </p:txBody>
      </p:sp>
      <p:sp>
        <p:nvSpPr>
          <p:cNvPr id="9" name="Slide Number Placeholder 3">
            <a:extLst>
              <a:ext uri="{FF2B5EF4-FFF2-40B4-BE49-F238E27FC236}">
                <a16:creationId xmlns:a16="http://schemas.microsoft.com/office/drawing/2014/main" id="{0F06F1CF-1B62-087F-1B91-BBC584172C5C}"/>
              </a:ext>
            </a:extLst>
          </p:cNvPr>
          <p:cNvSpPr>
            <a:spLocks noGrp="1"/>
          </p:cNvSpPr>
          <p:nvPr>
            <p:ph type="sldNum" sz="quarter" idx="4"/>
          </p:nvPr>
        </p:nvSpPr>
        <p:spPr/>
        <p:txBody>
          <a:bodyPr>
            <a:noAutofit/>
          </a:bodyPr>
          <a:lstStyle/>
          <a:p>
            <a:fld id="{DA18CD36-B4FB-DE4E-8FB1-7BD5EA5F1135}" type="slidenum">
              <a:rPr lang="en-US" smtClean="0">
                <a:solidFill>
                  <a:schemeClr val="bg2">
                    <a:lumMod val="25000"/>
                  </a:schemeClr>
                </a:solidFill>
              </a:rPr>
              <a:t>24</a:t>
            </a:fld>
            <a:endParaRPr lang="en-US">
              <a:solidFill>
                <a:schemeClr val="bg2">
                  <a:lumMod val="25000"/>
                </a:schemeClr>
              </a:solidFill>
            </a:endParaRPr>
          </a:p>
        </p:txBody>
      </p:sp>
      <p:sp>
        <p:nvSpPr>
          <p:cNvPr id="2" name="TextBox 1">
            <a:extLst>
              <a:ext uri="{FF2B5EF4-FFF2-40B4-BE49-F238E27FC236}">
                <a16:creationId xmlns:a16="http://schemas.microsoft.com/office/drawing/2014/main" id="{E4E187D5-5D27-AB34-9512-026B4CEB3B08}"/>
              </a:ext>
            </a:extLst>
          </p:cNvPr>
          <p:cNvSpPr txBox="1"/>
          <p:nvPr/>
        </p:nvSpPr>
        <p:spPr>
          <a:xfrm>
            <a:off x="475989" y="1237544"/>
            <a:ext cx="11106411" cy="5305760"/>
          </a:xfrm>
          <a:prstGeom prst="rect">
            <a:avLst/>
          </a:prstGeom>
          <a:noFill/>
        </p:spPr>
        <p:txBody>
          <a:bodyPr wrap="square" lIns="91440" tIns="45720" rIns="91440" bIns="45720" numCol="1" spcCol="457200" rtlCol="0" anchor="t">
            <a:noAutofit/>
          </a:bodyPr>
          <a:lstStyle/>
          <a:p>
            <a:pPr>
              <a:spcBef>
                <a:spcPts val="800"/>
              </a:spcBef>
            </a:pPr>
            <a:r>
              <a:rPr lang="en-US" sz="2000" b="1">
                <a:solidFill>
                  <a:srgbClr val="1C567C"/>
                </a:solidFill>
                <a:latin typeface="Source Sans Pro"/>
                <a:ea typeface="Source Sans Pro"/>
              </a:rPr>
              <a:t>Overview</a:t>
            </a:r>
            <a:endParaRPr lang="en-US" sz="2000" u="none" strike="noStrike">
              <a:solidFill>
                <a:srgbClr val="1C567C"/>
              </a:solidFill>
              <a:effectLst/>
              <a:latin typeface="Source Sans Pro"/>
              <a:ea typeface="Source Sans Pro"/>
            </a:endParaRPr>
          </a:p>
          <a:p>
            <a:pPr>
              <a:spcBef>
                <a:spcPts val="800"/>
              </a:spcBef>
            </a:pPr>
            <a:r>
              <a:rPr lang="en-US" sz="1800" i="1" u="none" strike="noStrike">
                <a:solidFill>
                  <a:srgbClr val="2F2C2A"/>
                </a:solidFill>
                <a:effectLst/>
                <a:latin typeface="Source Sans Pro Light"/>
                <a:ea typeface="Source Sans Pro Light"/>
              </a:rPr>
              <a:t>The Hub </a:t>
            </a:r>
            <a:r>
              <a:rPr lang="en-US" sz="1800" u="none" strike="noStrike">
                <a:solidFill>
                  <a:srgbClr val="2F2C2A"/>
                </a:solidFill>
                <a:effectLst/>
                <a:latin typeface="Source Sans Pro Light"/>
                <a:ea typeface="Source Sans Pro Light"/>
              </a:rPr>
              <a:t>is the new integrated approach spanning multiple Odin teams to provide a consistent and integrated solution for</a:t>
            </a:r>
            <a:r>
              <a:rPr lang="en-US">
                <a:solidFill>
                  <a:srgbClr val="2F2C2A"/>
                </a:solidFill>
                <a:latin typeface="Source Sans Pro Light"/>
                <a:ea typeface="Source Sans Pro Light"/>
              </a:rPr>
              <a:t> delivering</a:t>
            </a:r>
            <a:r>
              <a:rPr lang="en-US" sz="1800" u="none" strike="noStrike">
                <a:solidFill>
                  <a:srgbClr val="2F2C2A"/>
                </a:solidFill>
                <a:effectLst/>
                <a:latin typeface="Source Sans Pro Light"/>
                <a:ea typeface="Source Sans Pro Light"/>
              </a:rPr>
              <a:t> soil and conservation data products to both internal and external customers. The Hub covers the concept of the Dynamic Soils (DS) Hub and Conservation Geo to avoid duplication of functionality and </a:t>
            </a:r>
            <a:r>
              <a:rPr lang="en-US">
                <a:solidFill>
                  <a:srgbClr val="2F2C2A"/>
                </a:solidFill>
                <a:latin typeface="Source Sans Pro Light"/>
                <a:ea typeface="Source Sans Pro Light"/>
              </a:rPr>
              <a:t>maximize </a:t>
            </a:r>
            <a:r>
              <a:rPr lang="en-US" sz="1800" u="none" strike="noStrike">
                <a:solidFill>
                  <a:srgbClr val="2F2C2A"/>
                </a:solidFill>
                <a:effectLst/>
                <a:latin typeface="Source Sans Pro Light"/>
                <a:ea typeface="Source Sans Pro Light"/>
              </a:rPr>
              <a:t>integration.</a:t>
            </a:r>
            <a:endParaRPr lang="en-US">
              <a:solidFill>
                <a:srgbClr val="2F2C2A"/>
              </a:solidFill>
              <a:latin typeface="Source Sans Pro Light"/>
              <a:ea typeface="Source Sans Pro Light"/>
            </a:endParaRPr>
          </a:p>
          <a:p>
            <a:pPr>
              <a:spcBef>
                <a:spcPts val="800"/>
              </a:spcBef>
            </a:pPr>
            <a:r>
              <a:rPr lang="en-US" sz="2000" b="1">
                <a:solidFill>
                  <a:srgbClr val="1C567C"/>
                </a:solidFill>
                <a:latin typeface="Source Sans Pro"/>
                <a:ea typeface="Source Sans Pro"/>
              </a:rPr>
              <a:t>Approach</a:t>
            </a:r>
          </a:p>
          <a:p>
            <a:pPr marL="285750" indent="-285750">
              <a:spcBef>
                <a:spcPts val="800"/>
              </a:spcBef>
              <a:buFont typeface="Arial" panose="020B0604020202020204" pitchFamily="34" charset="0"/>
              <a:buChar char="•"/>
            </a:pPr>
            <a:r>
              <a:rPr lang="en-US" sz="1800" u="none" strike="noStrike">
                <a:solidFill>
                  <a:srgbClr val="2F2C2A"/>
                </a:solidFill>
                <a:effectLst/>
                <a:latin typeface="Source Sans Pro Light"/>
                <a:ea typeface="Source Sans Pro Light"/>
              </a:rPr>
              <a:t>A one-product approach across teams </a:t>
            </a:r>
            <a:r>
              <a:rPr lang="en-US">
                <a:solidFill>
                  <a:srgbClr val="2F2C2A"/>
                </a:solidFill>
                <a:latin typeface="Source Sans Pro Light"/>
                <a:ea typeface="Source Sans Pro Light"/>
              </a:rPr>
              <a:t>will</a:t>
            </a:r>
            <a:r>
              <a:rPr lang="en-US" sz="1800" u="none" strike="noStrike">
                <a:solidFill>
                  <a:srgbClr val="2F2C2A"/>
                </a:solidFill>
                <a:effectLst/>
                <a:latin typeface="Source Sans Pro Light"/>
                <a:ea typeface="Source Sans Pro Light"/>
              </a:rPr>
              <a:t> ensure consistency in data, products, and services</a:t>
            </a:r>
          </a:p>
          <a:p>
            <a:pPr marL="285750" indent="-285750">
              <a:spcBef>
                <a:spcPts val="800"/>
              </a:spcBef>
              <a:buFont typeface="Arial" panose="020B0604020202020204" pitchFamily="34" charset="0"/>
              <a:buChar char="•"/>
            </a:pPr>
            <a:r>
              <a:rPr lang="en-US">
                <a:solidFill>
                  <a:srgbClr val="2F2C2A"/>
                </a:solidFill>
                <a:latin typeface="Source Sans Pro Light"/>
                <a:ea typeface="Source Sans Pro Light"/>
              </a:rPr>
              <a:t>Integration between teams through:</a:t>
            </a:r>
          </a:p>
          <a:p>
            <a:pPr marL="742950" lvl="1" indent="-285750">
              <a:spcBef>
                <a:spcPts val="800"/>
              </a:spcBef>
              <a:buFont typeface="Arial" panose="020B0604020202020204" pitchFamily="34" charset="0"/>
              <a:buChar char="•"/>
            </a:pPr>
            <a:r>
              <a:rPr lang="en-US">
                <a:solidFill>
                  <a:srgbClr val="2F2C2A"/>
                </a:solidFill>
                <a:latin typeface="Source Sans Pro Light"/>
                <a:ea typeface="Source Sans Pro Light"/>
              </a:rPr>
              <a:t>dedicated senior resources that cut across teams</a:t>
            </a:r>
          </a:p>
          <a:p>
            <a:pPr marL="742950" lvl="1" indent="-285750">
              <a:spcBef>
                <a:spcPts val="800"/>
              </a:spcBef>
              <a:buFont typeface="Arial" panose="020B0604020202020204" pitchFamily="34" charset="0"/>
              <a:buChar char="•"/>
            </a:pPr>
            <a:r>
              <a:rPr lang="en-US">
                <a:solidFill>
                  <a:srgbClr val="2F2C2A"/>
                </a:solidFill>
                <a:latin typeface="Source Sans Pro Light"/>
                <a:ea typeface="Source Sans Pro Light"/>
              </a:rPr>
              <a:t>regularly scheduled team integration meetings</a:t>
            </a:r>
          </a:p>
          <a:p>
            <a:pPr marL="742950" lvl="1" indent="-285750">
              <a:spcBef>
                <a:spcPts val="800"/>
              </a:spcBef>
              <a:buFont typeface="Arial" panose="020B0604020202020204" pitchFamily="34" charset="0"/>
              <a:buChar char="•"/>
            </a:pPr>
            <a:r>
              <a:rPr lang="en-US">
                <a:solidFill>
                  <a:srgbClr val="2F2C2A"/>
                </a:solidFill>
                <a:latin typeface="Source Sans Pro Light"/>
                <a:ea typeface="Source Sans Pro Light"/>
              </a:rPr>
              <a:t>multi-team collaborations</a:t>
            </a:r>
          </a:p>
          <a:p>
            <a:pPr marL="285750" indent="-285750">
              <a:spcBef>
                <a:spcPts val="800"/>
              </a:spcBef>
              <a:buFont typeface="Arial" panose="020B0604020202020204" pitchFamily="34" charset="0"/>
              <a:buChar char="•"/>
            </a:pPr>
            <a:r>
              <a:rPr lang="en-US">
                <a:latin typeface="Source Sans Pro Light"/>
                <a:ea typeface="Source Sans Pro Light"/>
              </a:rPr>
              <a:t>Any team can theoretically take on any feature within approved program epics, and specialized skills can be shared across teams as needed. While teams may develop expertise in certain areas, we aim to avoid restricting any team to specific topics. Teams can be responsible for either Program Epics or Features. However, there will be a single Jira component for the Portfolio Epics (DSH) that all teams will link to, and teams will have micro roadmaps to contribute collectively. </a:t>
            </a:r>
            <a:endParaRPr lang="en-US">
              <a:solidFill>
                <a:srgbClr val="2F2C2A"/>
              </a:solidFill>
              <a:latin typeface="Source Sans Pro Light"/>
              <a:ea typeface="Source Sans Pro Light"/>
            </a:endParaRPr>
          </a:p>
          <a:p>
            <a:pPr marL="285750" indent="-285750">
              <a:spcBef>
                <a:spcPts val="800"/>
              </a:spcBef>
              <a:buFont typeface="Arial" panose="020B0604020202020204" pitchFamily="34" charset="0"/>
              <a:buChar char="•"/>
            </a:pPr>
            <a:endParaRPr lang="en-US" sz="1800" u="none" strike="noStrike">
              <a:solidFill>
                <a:srgbClr val="2F2C2A"/>
              </a:solidFill>
              <a:effectLst/>
              <a:latin typeface="Source Sans Pro Light" panose="020B0403030403020204" pitchFamily="34" charset="0"/>
              <a:ea typeface="Source Sans Pro Light" panose="020B0403030403020204" pitchFamily="34" charset="0"/>
            </a:endParaRPr>
          </a:p>
          <a:p>
            <a:pPr rtl="0">
              <a:spcBef>
                <a:spcPts val="800"/>
              </a:spcBef>
              <a:spcAft>
                <a:spcPts val="0"/>
              </a:spcAft>
            </a:pPr>
            <a:endParaRPr lang="en-US" b="1">
              <a:solidFill>
                <a:srgbClr val="2F2C2A"/>
              </a:solidFill>
              <a:latin typeface="Source Sans Pro Light" panose="020B0403030403020204" pitchFamily="34" charset="0"/>
              <a:ea typeface="Source Sans Pro Light" panose="020B0403030403020204" pitchFamily="34" charset="0"/>
            </a:endParaRPr>
          </a:p>
        </p:txBody>
      </p:sp>
      <p:sp>
        <p:nvSpPr>
          <p:cNvPr id="3" name="Footer Placeholder 2">
            <a:extLst>
              <a:ext uri="{FF2B5EF4-FFF2-40B4-BE49-F238E27FC236}">
                <a16:creationId xmlns:a16="http://schemas.microsoft.com/office/drawing/2014/main" id="{4FDC3962-34FD-6FF5-073B-63B745F32930}"/>
              </a:ext>
            </a:extLst>
          </p:cNvPr>
          <p:cNvSpPr>
            <a:spLocks noGrp="1"/>
          </p:cNvSpPr>
          <p:nvPr>
            <p:ph type="ftr" sz="quarter" idx="3"/>
          </p:nvPr>
        </p:nvSpPr>
        <p:spPr>
          <a:xfrm>
            <a:off x="8233778" y="6276522"/>
            <a:ext cx="2788082" cy="365125"/>
          </a:xfrm>
          <a:effectLst>
            <a:innerShdw blurRad="63500" dist="50800" dir="10800000">
              <a:prstClr val="black">
                <a:alpha val="50000"/>
              </a:prstClr>
            </a:innerShdw>
          </a:effectLst>
        </p:spPr>
        <p:txBody>
          <a:bodyPr>
            <a:noAutofit/>
          </a:bodyPr>
          <a:lstStyle/>
          <a:p>
            <a:r>
              <a:rPr lang="en-US">
                <a:solidFill>
                  <a:srgbClr val="2B5CA0"/>
                </a:solidFill>
                <a:effectLst>
                  <a:outerShdw blurRad="38100" dist="38100" dir="2700000" algn="tl">
                    <a:srgbClr val="000000">
                      <a:alpha val="43137"/>
                    </a:srgbClr>
                  </a:outerShdw>
                </a:effectLst>
              </a:rPr>
              <a:t>The Hub</a:t>
            </a:r>
          </a:p>
        </p:txBody>
      </p:sp>
    </p:spTree>
    <p:extLst>
      <p:ext uri="{BB962C8B-B14F-4D97-AF65-F5344CB8AC3E}">
        <p14:creationId xmlns:p14="http://schemas.microsoft.com/office/powerpoint/2010/main" val="4250842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evelopment Team Breakdown diagram">
            <a:extLst>
              <a:ext uri="{FF2B5EF4-FFF2-40B4-BE49-F238E27FC236}">
                <a16:creationId xmlns:a16="http://schemas.microsoft.com/office/drawing/2014/main" id="{58BF08A8-DC4E-D45D-9F15-BA8D8F1CACF7}"/>
              </a:ext>
            </a:extLst>
          </p:cNvPr>
          <p:cNvGraphicFramePr/>
          <p:nvPr>
            <p:extLst>
              <p:ext uri="{D42A27DB-BD31-4B8C-83A1-F6EECF244321}">
                <p14:modId xmlns:p14="http://schemas.microsoft.com/office/powerpoint/2010/main" val="2282345528"/>
              </p:ext>
            </p:extLst>
          </p:nvPr>
        </p:nvGraphicFramePr>
        <p:xfrm>
          <a:off x="2032857" y="131264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D7B7A8EE-8FA8-34D6-7A01-407F4C5B36E6}"/>
              </a:ext>
              <a:ext uri="{C183D7F6-B498-43B3-948B-1728B52AA6E4}">
                <adec:decorative xmlns:adec="http://schemas.microsoft.com/office/drawing/2017/decorative" val="1"/>
              </a:ext>
            </a:extLst>
          </p:cNvPr>
          <p:cNvGrpSpPr/>
          <p:nvPr/>
        </p:nvGrpSpPr>
        <p:grpSpPr>
          <a:xfrm>
            <a:off x="4581066" y="126684"/>
            <a:ext cx="3017520" cy="1097280"/>
            <a:chOff x="3501264" y="65105"/>
            <a:chExt cx="6224471" cy="519112"/>
          </a:xfrm>
          <a:solidFill>
            <a:schemeClr val="bg2"/>
          </a:solidFill>
        </p:grpSpPr>
        <p:sp>
          <p:nvSpPr>
            <p:cNvPr id="8" name="Rectangle: Top Corners Rounded 7">
              <a:extLst>
                <a:ext uri="{FF2B5EF4-FFF2-40B4-BE49-F238E27FC236}">
                  <a16:creationId xmlns:a16="http://schemas.microsoft.com/office/drawing/2014/main" id="{D7A3A3D1-05AB-3CA4-692A-81C55926087E}"/>
                </a:ext>
              </a:extLst>
            </p:cNvPr>
            <p:cNvSpPr/>
            <p:nvPr/>
          </p:nvSpPr>
          <p:spPr>
            <a:xfrm rot="5400000">
              <a:off x="6353944" y="-2787575"/>
              <a:ext cx="519112" cy="6224471"/>
            </a:xfrm>
            <a:prstGeom prst="round2SameRect">
              <a:avLst/>
            </a:prstGeom>
            <a:grpFill/>
            <a:ln>
              <a:solidFill>
                <a:srgbClr val="E8E8E8"/>
              </a:solid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Rectangle: Top Corners Rounded 4" descr="Application and Widget Development (Query Builder, UI)&#10;Publishing automation and Public Pages&#10;">
              <a:extLst>
                <a:ext uri="{FF2B5EF4-FFF2-40B4-BE49-F238E27FC236}">
                  <a16:creationId xmlns:a16="http://schemas.microsoft.com/office/drawing/2014/main" id="{2828420C-0A54-3FBB-9F22-250A6E12ABFD}"/>
                </a:ext>
              </a:extLst>
            </p:cNvPr>
            <p:cNvSpPr txBox="1"/>
            <p:nvPr/>
          </p:nvSpPr>
          <p:spPr>
            <a:xfrm>
              <a:off x="3501266" y="90445"/>
              <a:ext cx="6199132" cy="468430"/>
            </a:xfrm>
            <a:prstGeom prst="rect">
              <a:avLst/>
            </a:prstGeom>
            <a:grpFill/>
            <a:ln>
              <a:solidFill>
                <a:srgbClr val="E8E8E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a:t>Application and Widget Development (Query Builder, UI)</a:t>
              </a:r>
              <a:endParaRPr lang="en-US" sz="1300" kern="1200"/>
            </a:p>
            <a:p>
              <a:pPr marL="114300" lvl="1" indent="-114300" algn="l" defTabSz="577850">
                <a:lnSpc>
                  <a:spcPct val="90000"/>
                </a:lnSpc>
                <a:spcBef>
                  <a:spcPct val="0"/>
                </a:spcBef>
                <a:spcAft>
                  <a:spcPct val="15000"/>
                </a:spcAft>
                <a:buChar char="•"/>
              </a:pPr>
              <a:r>
                <a:rPr lang="en-US" sz="1300" b="1" kern="1200"/>
                <a:t>Publishing automation and Public Pages</a:t>
              </a:r>
            </a:p>
          </p:txBody>
        </p:sp>
      </p:grpSp>
      <p:grpSp>
        <p:nvGrpSpPr>
          <p:cNvPr id="10" name="Group 9">
            <a:extLst>
              <a:ext uri="{FF2B5EF4-FFF2-40B4-BE49-F238E27FC236}">
                <a16:creationId xmlns:a16="http://schemas.microsoft.com/office/drawing/2014/main" id="{B7496DBE-8764-DB67-E421-5E185CCBFB55}"/>
              </a:ext>
              <a:ext uri="{C183D7F6-B498-43B3-948B-1728B52AA6E4}">
                <adec:decorative xmlns:adec="http://schemas.microsoft.com/office/drawing/2017/decorative" val="1"/>
              </a:ext>
            </a:extLst>
          </p:cNvPr>
          <p:cNvGrpSpPr/>
          <p:nvPr/>
        </p:nvGrpSpPr>
        <p:grpSpPr>
          <a:xfrm>
            <a:off x="155663" y="3670563"/>
            <a:ext cx="3012707" cy="1097280"/>
            <a:chOff x="3501263" y="746440"/>
            <a:chExt cx="6224472" cy="519112"/>
          </a:xfrm>
        </p:grpSpPr>
        <p:sp>
          <p:nvSpPr>
            <p:cNvPr id="11" name="Rectangle: Top Corners Rounded 10">
              <a:extLst>
                <a:ext uri="{FF2B5EF4-FFF2-40B4-BE49-F238E27FC236}">
                  <a16:creationId xmlns:a16="http://schemas.microsoft.com/office/drawing/2014/main" id="{AA5136E0-DA4B-CEC2-5B50-FB54942F970B}"/>
                </a:ext>
              </a:extLst>
            </p:cNvPr>
            <p:cNvSpPr/>
            <p:nvPr/>
          </p:nvSpPr>
          <p:spPr>
            <a:xfrm rot="5400000">
              <a:off x="6353943" y="-2106240"/>
              <a:ext cx="519112" cy="6224472"/>
            </a:xfrm>
            <a:prstGeom prst="round2SameRect">
              <a:avLst/>
            </a:prstGeom>
            <a:solidFill>
              <a:srgbClr val="E8E8E8">
                <a:alpha val="90000"/>
              </a:srgbClr>
            </a:solidFill>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Rectangle: Top Corners Rounded 4" descr="Advanced Modeling and Simulation Capabilities in DS Hub UI&#10;Data Visualization and Analysis&#10;">
              <a:extLst>
                <a:ext uri="{FF2B5EF4-FFF2-40B4-BE49-F238E27FC236}">
                  <a16:creationId xmlns:a16="http://schemas.microsoft.com/office/drawing/2014/main" id="{21ABB006-4FAA-F641-51CF-D6801BDE27CB}"/>
                </a:ext>
              </a:extLst>
            </p:cNvPr>
            <p:cNvSpPr txBox="1"/>
            <p:nvPr/>
          </p:nvSpPr>
          <p:spPr>
            <a:xfrm>
              <a:off x="3501264" y="771780"/>
              <a:ext cx="6199131" cy="468430"/>
            </a:xfrm>
            <a:prstGeom prst="rect">
              <a:avLst/>
            </a:prstGeom>
            <a:solidFill>
              <a:srgbClr val="E8E8E8"/>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a:t>Advanced Modeling and Simulation Capabilities in DS Hub UI</a:t>
              </a:r>
              <a:endParaRPr lang="en-US" sz="1300" kern="1200"/>
            </a:p>
            <a:p>
              <a:pPr marL="114300" lvl="1" indent="-114300" algn="l" defTabSz="577850">
                <a:lnSpc>
                  <a:spcPct val="90000"/>
                </a:lnSpc>
                <a:spcBef>
                  <a:spcPct val="0"/>
                </a:spcBef>
                <a:spcAft>
                  <a:spcPct val="15000"/>
                </a:spcAft>
                <a:buChar char="•"/>
              </a:pPr>
              <a:r>
                <a:rPr lang="en-US" sz="1300" b="1" i="0" kern="1200"/>
                <a:t>Data Visualization and Analysis</a:t>
              </a:r>
              <a:endParaRPr lang="en-US" sz="1300" kern="1200"/>
            </a:p>
          </p:txBody>
        </p:sp>
      </p:grpSp>
      <p:grpSp>
        <p:nvGrpSpPr>
          <p:cNvPr id="13" name="Group 12">
            <a:extLst>
              <a:ext uri="{FF2B5EF4-FFF2-40B4-BE49-F238E27FC236}">
                <a16:creationId xmlns:a16="http://schemas.microsoft.com/office/drawing/2014/main" id="{F916DAEB-4010-757A-8293-693FEE0906EE}"/>
              </a:ext>
              <a:ext uri="{C183D7F6-B498-43B3-948B-1728B52AA6E4}">
                <adec:decorative xmlns:adec="http://schemas.microsoft.com/office/drawing/2017/decorative" val="1"/>
              </a:ext>
            </a:extLst>
          </p:cNvPr>
          <p:cNvGrpSpPr/>
          <p:nvPr/>
        </p:nvGrpSpPr>
        <p:grpSpPr>
          <a:xfrm>
            <a:off x="915117" y="5551012"/>
            <a:ext cx="3017520" cy="1097280"/>
            <a:chOff x="3501264" y="1427775"/>
            <a:chExt cx="6224471" cy="519112"/>
          </a:xfrm>
          <a:solidFill>
            <a:srgbClr val="E8E8E8"/>
          </a:solidFill>
        </p:grpSpPr>
        <p:sp>
          <p:nvSpPr>
            <p:cNvPr id="14" name="Rectangle: Top Corners Rounded 13">
              <a:extLst>
                <a:ext uri="{FF2B5EF4-FFF2-40B4-BE49-F238E27FC236}">
                  <a16:creationId xmlns:a16="http://schemas.microsoft.com/office/drawing/2014/main" id="{7B7A4241-3DC6-159C-02A2-218F508D1749}"/>
                </a:ext>
              </a:extLst>
            </p:cNvPr>
            <p:cNvSpPr/>
            <p:nvPr/>
          </p:nvSpPr>
          <p:spPr>
            <a:xfrm rot="5400000">
              <a:off x="6353944" y="-1424905"/>
              <a:ext cx="519112" cy="6224471"/>
            </a:xfrm>
            <a:prstGeom prst="round2SameRect">
              <a:avLst/>
            </a:prstGeom>
            <a:grpFill/>
            <a:ln>
              <a:solidFill>
                <a:srgbClr val="E8E8E8"/>
              </a:solid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Rectangle: Top Corners Rounded 4" descr="Import and Process Geospatial Data into Authoritative Data Sources&#10;Error Handling and Integration&#10;">
              <a:extLst>
                <a:ext uri="{FF2B5EF4-FFF2-40B4-BE49-F238E27FC236}">
                  <a16:creationId xmlns:a16="http://schemas.microsoft.com/office/drawing/2014/main" id="{B39621C9-C523-A124-0F90-B029177E85EC}"/>
                </a:ext>
              </a:extLst>
            </p:cNvPr>
            <p:cNvSpPr txBox="1"/>
            <p:nvPr/>
          </p:nvSpPr>
          <p:spPr>
            <a:xfrm>
              <a:off x="3501264" y="1453115"/>
              <a:ext cx="6199130" cy="468430"/>
            </a:xfrm>
            <a:prstGeom prst="rect">
              <a:avLst/>
            </a:prstGeom>
            <a:grpFill/>
            <a:ln>
              <a:solidFill>
                <a:srgbClr val="E8E8E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a:t>Import and Process Geospatial Data into Authoritative Data Sources</a:t>
              </a:r>
              <a:endParaRPr lang="en-US" sz="1300" kern="1200"/>
            </a:p>
            <a:p>
              <a:pPr marL="114300" lvl="1" indent="-114300" algn="l" defTabSz="577850">
                <a:lnSpc>
                  <a:spcPct val="90000"/>
                </a:lnSpc>
                <a:spcBef>
                  <a:spcPct val="0"/>
                </a:spcBef>
                <a:spcAft>
                  <a:spcPct val="15000"/>
                </a:spcAft>
                <a:buChar char="•"/>
              </a:pPr>
              <a:r>
                <a:rPr lang="en-US" sz="1300" b="1" i="0" kern="1200"/>
                <a:t>Error Handling and Integration</a:t>
              </a:r>
              <a:endParaRPr lang="en-US" sz="1300" kern="1200"/>
            </a:p>
          </p:txBody>
        </p:sp>
      </p:grpSp>
      <p:grpSp>
        <p:nvGrpSpPr>
          <p:cNvPr id="16" name="Group 15">
            <a:extLst>
              <a:ext uri="{FF2B5EF4-FFF2-40B4-BE49-F238E27FC236}">
                <a16:creationId xmlns:a16="http://schemas.microsoft.com/office/drawing/2014/main" id="{33FE0978-B5D5-7108-E1DE-28E49C681B3D}"/>
              </a:ext>
              <a:ext uri="{C183D7F6-B498-43B3-948B-1728B52AA6E4}">
                <adec:decorative xmlns:adec="http://schemas.microsoft.com/office/drawing/2017/decorative" val="1"/>
              </a:ext>
            </a:extLst>
          </p:cNvPr>
          <p:cNvGrpSpPr/>
          <p:nvPr/>
        </p:nvGrpSpPr>
        <p:grpSpPr>
          <a:xfrm>
            <a:off x="8491995" y="5513778"/>
            <a:ext cx="3017520" cy="1097280"/>
            <a:chOff x="3501264" y="2109111"/>
            <a:chExt cx="6224473" cy="519112"/>
          </a:xfrm>
          <a:solidFill>
            <a:srgbClr val="E8E8E8"/>
          </a:solidFill>
        </p:grpSpPr>
        <p:sp>
          <p:nvSpPr>
            <p:cNvPr id="17" name="Rectangle: Top Corners Rounded 16">
              <a:extLst>
                <a:ext uri="{FF2B5EF4-FFF2-40B4-BE49-F238E27FC236}">
                  <a16:creationId xmlns:a16="http://schemas.microsoft.com/office/drawing/2014/main" id="{F115A342-BA84-D9AD-678A-EB0D41902EF7}"/>
                </a:ext>
              </a:extLst>
            </p:cNvPr>
            <p:cNvSpPr/>
            <p:nvPr/>
          </p:nvSpPr>
          <p:spPr>
            <a:xfrm rot="5400000">
              <a:off x="6353946" y="-743569"/>
              <a:ext cx="519112" cy="6224471"/>
            </a:xfrm>
            <a:prstGeom prst="round2SameRect">
              <a:avLst/>
            </a:prstGeom>
            <a:grpFill/>
            <a:ln>
              <a:solidFill>
                <a:srgbClr val="E8E8E8"/>
              </a:solidFill>
            </a:ln>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8" name="Rectangle: Top Corners Rounded 4" descr="Soil/Conservation Data Request and Release Workflow Tool&#10;Integration of Roles and Publishing Workflows&#10;">
              <a:extLst>
                <a:ext uri="{FF2B5EF4-FFF2-40B4-BE49-F238E27FC236}">
                  <a16:creationId xmlns:a16="http://schemas.microsoft.com/office/drawing/2014/main" id="{24804041-26A9-B17B-2F4E-F79237CD5A3D}"/>
                </a:ext>
              </a:extLst>
            </p:cNvPr>
            <p:cNvSpPr txBox="1"/>
            <p:nvPr/>
          </p:nvSpPr>
          <p:spPr>
            <a:xfrm>
              <a:off x="3501264" y="2134451"/>
              <a:ext cx="5355008" cy="464915"/>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a:t>Soil/Conservation Data Request and Release Workflow Tool</a:t>
              </a:r>
              <a:endParaRPr lang="en-US" sz="1300" kern="1200"/>
            </a:p>
            <a:p>
              <a:pPr marL="114300" lvl="1" indent="-114300" algn="l" defTabSz="577850">
                <a:lnSpc>
                  <a:spcPct val="90000"/>
                </a:lnSpc>
                <a:spcBef>
                  <a:spcPct val="0"/>
                </a:spcBef>
                <a:spcAft>
                  <a:spcPct val="15000"/>
                </a:spcAft>
                <a:buChar char="•"/>
              </a:pPr>
              <a:r>
                <a:rPr lang="en-US" sz="1300" b="1" kern="1200"/>
                <a:t>Integration of Roles and Publishing Workflows</a:t>
              </a:r>
            </a:p>
          </p:txBody>
        </p:sp>
      </p:grpSp>
      <p:grpSp>
        <p:nvGrpSpPr>
          <p:cNvPr id="19" name="Group 18">
            <a:extLst>
              <a:ext uri="{FF2B5EF4-FFF2-40B4-BE49-F238E27FC236}">
                <a16:creationId xmlns:a16="http://schemas.microsoft.com/office/drawing/2014/main" id="{FCFFC3C7-7A7B-E515-40EF-249131ED693C}"/>
              </a:ext>
              <a:ext uri="{C183D7F6-B498-43B3-948B-1728B52AA6E4}">
                <adec:decorative xmlns:adec="http://schemas.microsoft.com/office/drawing/2017/decorative" val="1"/>
              </a:ext>
            </a:extLst>
          </p:cNvPr>
          <p:cNvGrpSpPr/>
          <p:nvPr/>
        </p:nvGrpSpPr>
        <p:grpSpPr>
          <a:xfrm>
            <a:off x="8564177" y="1382837"/>
            <a:ext cx="3017520" cy="1097282"/>
            <a:chOff x="3501264" y="2790446"/>
            <a:chExt cx="6224471" cy="543005"/>
          </a:xfrm>
          <a:solidFill>
            <a:srgbClr val="E8E8E8"/>
          </a:solidFill>
        </p:grpSpPr>
        <p:sp>
          <p:nvSpPr>
            <p:cNvPr id="20" name="Rectangle: Top Corners Rounded 19">
              <a:extLst>
                <a:ext uri="{FF2B5EF4-FFF2-40B4-BE49-F238E27FC236}">
                  <a16:creationId xmlns:a16="http://schemas.microsoft.com/office/drawing/2014/main" id="{EEA2E886-328D-63B0-7E22-735CDBECB23D}"/>
                </a:ext>
              </a:extLst>
            </p:cNvPr>
            <p:cNvSpPr/>
            <p:nvPr/>
          </p:nvSpPr>
          <p:spPr>
            <a:xfrm rot="5400000">
              <a:off x="6353944" y="-62234"/>
              <a:ext cx="519112" cy="6224471"/>
            </a:xfrm>
            <a:prstGeom prst="round2SameRect">
              <a:avLst/>
            </a:prstGeom>
            <a:grpFill/>
            <a:ln>
              <a:solidFill>
                <a:srgbClr val="E8E8E8"/>
              </a:solidFill>
            </a:ln>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Rectangle: Top Corners Rounded 4" descr="Create Geospatial Data Delivery Pipelines for Publishing Approved Data&#10;Establish S3 buckets and delivery system automations&#10;">
              <a:extLst>
                <a:ext uri="{FF2B5EF4-FFF2-40B4-BE49-F238E27FC236}">
                  <a16:creationId xmlns:a16="http://schemas.microsoft.com/office/drawing/2014/main" id="{6A5635B1-6943-BD36-0BC5-0064A0F77E2A}"/>
                </a:ext>
              </a:extLst>
            </p:cNvPr>
            <p:cNvSpPr txBox="1"/>
            <p:nvPr/>
          </p:nvSpPr>
          <p:spPr>
            <a:xfrm>
              <a:off x="3501266" y="2815787"/>
              <a:ext cx="5823898" cy="517664"/>
            </a:xfrm>
            <a:prstGeom prst="rect">
              <a:avLst/>
            </a:prstGeom>
            <a:grpFill/>
            <a:ln>
              <a:solidFill>
                <a:srgbClr val="E8E8E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kern="1200"/>
                <a:t>Create Geospatial Data Delivery Pipelines for Publishing Approved Data</a:t>
              </a:r>
            </a:p>
            <a:p>
              <a:pPr marL="114300" lvl="1" indent="-114300" algn="l" defTabSz="577850">
                <a:lnSpc>
                  <a:spcPct val="90000"/>
                </a:lnSpc>
                <a:spcBef>
                  <a:spcPct val="0"/>
                </a:spcBef>
                <a:spcAft>
                  <a:spcPct val="15000"/>
                </a:spcAft>
                <a:buChar char="•"/>
              </a:pPr>
              <a:r>
                <a:rPr lang="en-US" sz="1300" b="1" kern="1200"/>
                <a:t>Establish S3 buckets and delivery system automations</a:t>
              </a:r>
            </a:p>
          </p:txBody>
        </p:sp>
      </p:grpSp>
      <p:grpSp>
        <p:nvGrpSpPr>
          <p:cNvPr id="22" name="Group 21">
            <a:extLst>
              <a:ext uri="{FF2B5EF4-FFF2-40B4-BE49-F238E27FC236}">
                <a16:creationId xmlns:a16="http://schemas.microsoft.com/office/drawing/2014/main" id="{5CF1EC85-4FFB-2609-EB38-2FDE0721B20D}"/>
              </a:ext>
              <a:ext uri="{C183D7F6-B498-43B3-948B-1728B52AA6E4}">
                <adec:decorative xmlns:adec="http://schemas.microsoft.com/office/drawing/2017/decorative" val="1"/>
              </a:ext>
            </a:extLst>
          </p:cNvPr>
          <p:cNvGrpSpPr/>
          <p:nvPr/>
        </p:nvGrpSpPr>
        <p:grpSpPr>
          <a:xfrm>
            <a:off x="9032815" y="3630986"/>
            <a:ext cx="3017520" cy="1097280"/>
            <a:chOff x="3501264" y="3471780"/>
            <a:chExt cx="6224471" cy="519113"/>
          </a:xfrm>
        </p:grpSpPr>
        <p:sp>
          <p:nvSpPr>
            <p:cNvPr id="23" name="Rectangle: Top Corners Rounded 22">
              <a:extLst>
                <a:ext uri="{FF2B5EF4-FFF2-40B4-BE49-F238E27FC236}">
                  <a16:creationId xmlns:a16="http://schemas.microsoft.com/office/drawing/2014/main" id="{96EDA5C9-464B-C125-6E4A-9B854F2DBBEF}"/>
                </a:ext>
              </a:extLst>
            </p:cNvPr>
            <p:cNvSpPr/>
            <p:nvPr/>
          </p:nvSpPr>
          <p:spPr>
            <a:xfrm rot="5400000">
              <a:off x="6353944" y="619100"/>
              <a:ext cx="519112" cy="6224471"/>
            </a:xfrm>
            <a:prstGeom prst="round2SameRect">
              <a:avLst/>
            </a:prstGeom>
            <a:solidFill>
              <a:srgbClr val="E8E8E8"/>
            </a:solidFill>
            <a:ln>
              <a:solidFill>
                <a:srgbClr val="E8E8E8"/>
              </a:solid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Rectangle: Top Corners Rounded 4" descr="Develop Data Model Change Control System&#10;Create Data Designs, Data Marts, Data Catalog for Storing and Managing Data&#10;">
              <a:extLst>
                <a:ext uri="{FF2B5EF4-FFF2-40B4-BE49-F238E27FC236}">
                  <a16:creationId xmlns:a16="http://schemas.microsoft.com/office/drawing/2014/main" id="{1D3B37B1-A978-8936-4F30-A9398AEE4C72}"/>
                </a:ext>
              </a:extLst>
            </p:cNvPr>
            <p:cNvSpPr txBox="1"/>
            <p:nvPr/>
          </p:nvSpPr>
          <p:spPr>
            <a:xfrm>
              <a:off x="3501264" y="3524677"/>
              <a:ext cx="6199131" cy="466216"/>
            </a:xfrm>
            <a:prstGeom prst="rect">
              <a:avLst/>
            </a:prstGeom>
            <a:ln>
              <a:solidFill>
                <a:srgbClr val="E8E8E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kern="1200"/>
                <a:t>Develop Data Model Change Control System</a:t>
              </a:r>
            </a:p>
            <a:p>
              <a:pPr marL="114300" lvl="1" indent="-114300" algn="l" defTabSz="577850">
                <a:lnSpc>
                  <a:spcPct val="90000"/>
                </a:lnSpc>
                <a:spcBef>
                  <a:spcPct val="0"/>
                </a:spcBef>
                <a:spcAft>
                  <a:spcPct val="15000"/>
                </a:spcAft>
                <a:buChar char="•"/>
              </a:pPr>
              <a:r>
                <a:rPr lang="en-US" sz="1300" b="1" kern="1200"/>
                <a:t>Create Data Designs, Data Marts, Data Catalog for Storing and Managing Data</a:t>
              </a:r>
            </a:p>
          </p:txBody>
        </p:sp>
      </p:grpSp>
      <p:grpSp>
        <p:nvGrpSpPr>
          <p:cNvPr id="25" name="Group 24">
            <a:extLst>
              <a:ext uri="{FF2B5EF4-FFF2-40B4-BE49-F238E27FC236}">
                <a16:creationId xmlns:a16="http://schemas.microsoft.com/office/drawing/2014/main" id="{8E41E10E-C7EC-BD40-5C38-D62998CA8BBA}"/>
              </a:ext>
              <a:ext uri="{C183D7F6-B498-43B3-948B-1728B52AA6E4}">
                <adec:decorative xmlns:adec="http://schemas.microsoft.com/office/drawing/2017/decorative" val="1"/>
              </a:ext>
            </a:extLst>
          </p:cNvPr>
          <p:cNvGrpSpPr/>
          <p:nvPr/>
        </p:nvGrpSpPr>
        <p:grpSpPr>
          <a:xfrm>
            <a:off x="610279" y="1436404"/>
            <a:ext cx="3017520" cy="1097280"/>
            <a:chOff x="3501264" y="4834450"/>
            <a:chExt cx="6224471" cy="519112"/>
          </a:xfrm>
          <a:solidFill>
            <a:srgbClr val="E8E8E8"/>
          </a:solidFill>
        </p:grpSpPr>
        <p:sp>
          <p:nvSpPr>
            <p:cNvPr id="26" name="Rectangle: Top Corners Rounded 25">
              <a:extLst>
                <a:ext uri="{FF2B5EF4-FFF2-40B4-BE49-F238E27FC236}">
                  <a16:creationId xmlns:a16="http://schemas.microsoft.com/office/drawing/2014/main" id="{61DEB355-281C-90D2-E919-C840AF516C76}"/>
                </a:ext>
              </a:extLst>
            </p:cNvPr>
            <p:cNvSpPr/>
            <p:nvPr/>
          </p:nvSpPr>
          <p:spPr>
            <a:xfrm rot="5400000">
              <a:off x="6353944" y="1981770"/>
              <a:ext cx="519112" cy="6224471"/>
            </a:xfrm>
            <a:prstGeom prst="round2SameRect">
              <a:avLst/>
            </a:prstGeom>
            <a:grpFill/>
            <a:ln>
              <a:solidFill>
                <a:srgbClr val="E8E8E8"/>
              </a:solid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7" name="Rectangle: Top Corners Rounded 4" descr="Geospatial services integration&#10;Services Inventory System for Geospatial Data Act Compliance&#10;">
              <a:extLst>
                <a:ext uri="{FF2B5EF4-FFF2-40B4-BE49-F238E27FC236}">
                  <a16:creationId xmlns:a16="http://schemas.microsoft.com/office/drawing/2014/main" id="{7BC62C1E-7995-6474-DFCA-0994BA42438D}"/>
                </a:ext>
              </a:extLst>
            </p:cNvPr>
            <p:cNvSpPr txBox="1"/>
            <p:nvPr/>
          </p:nvSpPr>
          <p:spPr>
            <a:xfrm>
              <a:off x="3501264" y="4859791"/>
              <a:ext cx="6199130" cy="468430"/>
            </a:xfrm>
            <a:prstGeom prst="rect">
              <a:avLst/>
            </a:prstGeom>
            <a:grpFill/>
            <a:ln>
              <a:solidFill>
                <a:srgbClr val="E8E8E8"/>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kern="1200"/>
                <a:t>Geospatial services integration</a:t>
              </a:r>
            </a:p>
            <a:p>
              <a:pPr marL="114300" lvl="1" indent="-114300" algn="l" defTabSz="577850">
                <a:lnSpc>
                  <a:spcPct val="90000"/>
                </a:lnSpc>
                <a:spcBef>
                  <a:spcPct val="0"/>
                </a:spcBef>
                <a:spcAft>
                  <a:spcPct val="15000"/>
                </a:spcAft>
                <a:buChar char="•"/>
              </a:pPr>
              <a:r>
                <a:rPr lang="en-US" sz="1300" b="1" kern="1200"/>
                <a:t>Services Inventory System for Geospatial Data Act Compliance</a:t>
              </a:r>
            </a:p>
          </p:txBody>
        </p:sp>
      </p:grpSp>
      <p:sp>
        <p:nvSpPr>
          <p:cNvPr id="31" name="TextBox 30">
            <a:extLst>
              <a:ext uri="{FF2B5EF4-FFF2-40B4-BE49-F238E27FC236}">
                <a16:creationId xmlns:a16="http://schemas.microsoft.com/office/drawing/2014/main" id="{CA84D9E8-B054-0E3B-D4A6-F599CCD47482}"/>
              </a:ext>
            </a:extLst>
          </p:cNvPr>
          <p:cNvSpPr txBox="1"/>
          <p:nvPr/>
        </p:nvSpPr>
        <p:spPr>
          <a:xfrm>
            <a:off x="5443688" y="4021982"/>
            <a:ext cx="1292277" cy="523220"/>
          </a:xfrm>
          <a:prstGeom prst="rect">
            <a:avLst/>
          </a:prstGeom>
          <a:noFill/>
        </p:spPr>
        <p:txBody>
          <a:bodyPr wrap="none" rtlCol="0">
            <a:spAutoFit/>
          </a:bodyPr>
          <a:lstStyle/>
          <a:p>
            <a:pPr algn="ctr"/>
            <a:r>
              <a:rPr lang="en-US" sz="1400">
                <a:solidFill>
                  <a:schemeClr val="bg1"/>
                </a:solidFill>
              </a:rPr>
              <a:t>DevOps</a:t>
            </a:r>
          </a:p>
          <a:p>
            <a:pPr algn="ctr"/>
            <a:r>
              <a:rPr lang="en-US" sz="1400">
                <a:solidFill>
                  <a:schemeClr val="bg1"/>
                </a:solidFill>
              </a:rPr>
              <a:t>Best Practices</a:t>
            </a:r>
          </a:p>
        </p:txBody>
      </p:sp>
      <p:sp>
        <p:nvSpPr>
          <p:cNvPr id="2" name="Title 1">
            <a:extLst>
              <a:ext uri="{FF2B5EF4-FFF2-40B4-BE49-F238E27FC236}">
                <a16:creationId xmlns:a16="http://schemas.microsoft.com/office/drawing/2014/main" id="{85294671-4EC9-3F8F-C421-BA41FA915C94}"/>
              </a:ext>
            </a:extLst>
          </p:cNvPr>
          <p:cNvSpPr>
            <a:spLocks noGrp="1"/>
          </p:cNvSpPr>
          <p:nvPr>
            <p:ph type="title"/>
          </p:nvPr>
        </p:nvSpPr>
        <p:spPr>
          <a:xfrm>
            <a:off x="315109" y="157908"/>
            <a:ext cx="4028292" cy="804835"/>
          </a:xfrm>
        </p:spPr>
        <p:txBody>
          <a:bodyPr vert="horz" lIns="91440" tIns="45720" rIns="91440" bIns="45720" rtlCol="0" anchor="b">
            <a:normAutofit fontScale="90000"/>
          </a:bodyPr>
          <a:lstStyle/>
          <a:p>
            <a:r>
              <a:rPr lang="en-US"/>
              <a:t>Team Breakdown</a:t>
            </a:r>
          </a:p>
        </p:txBody>
      </p:sp>
    </p:spTree>
    <p:extLst>
      <p:ext uri="{BB962C8B-B14F-4D97-AF65-F5344CB8AC3E}">
        <p14:creationId xmlns:p14="http://schemas.microsoft.com/office/powerpoint/2010/main" val="1357144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4352129-A069-B46C-8062-7716AB31EDF9}"/>
              </a:ext>
            </a:extLst>
          </p:cNvPr>
          <p:cNvSpPr txBox="1">
            <a:spLocks noGrp="1"/>
          </p:cNvSpPr>
          <p:nvPr>
            <p:ph type="title" idx="4294967295"/>
          </p:nvPr>
        </p:nvSpPr>
        <p:spPr>
          <a:xfrm>
            <a:off x="475988" y="188777"/>
            <a:ext cx="701294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bg1"/>
                </a:solidFill>
                <a:effectLst/>
                <a:uLnTx/>
                <a:uFillTx/>
                <a:latin typeface="Source Sans Pro Light" panose="020B0403030403020204" pitchFamily="34" charset="0"/>
                <a:ea typeface="Source Sans Pro Light" panose="020B0403030403020204" pitchFamily="34" charset="0"/>
                <a:cs typeface="+mn-cs"/>
              </a:rPr>
              <a:t>Overview – Team Core Focus Areas</a:t>
            </a:r>
          </a:p>
        </p:txBody>
      </p:sp>
      <p:sp>
        <p:nvSpPr>
          <p:cNvPr id="6" name="Footer Placeholder 2">
            <a:extLst>
              <a:ext uri="{FF2B5EF4-FFF2-40B4-BE49-F238E27FC236}">
                <a16:creationId xmlns:a16="http://schemas.microsoft.com/office/drawing/2014/main" id="{575DE792-C9EB-5D4A-4D1A-75B6534731DE}"/>
              </a:ext>
            </a:extLst>
          </p:cNvPr>
          <p:cNvSpPr>
            <a:spLocks noGrp="1"/>
          </p:cNvSpPr>
          <p:nvPr>
            <p:ph type="ftr" sz="quarter" idx="3"/>
          </p:nvPr>
        </p:nvSpPr>
        <p:spPr/>
        <p:txBody>
          <a:bodyPr>
            <a:noAutofit/>
          </a:bodyPr>
          <a:lstStyle/>
          <a:p>
            <a:r>
              <a:rPr lang="en-US">
                <a:solidFill>
                  <a:schemeClr val="bg2">
                    <a:lumMod val="25000"/>
                  </a:schemeClr>
                </a:solidFill>
              </a:rPr>
              <a:t>The Hub</a:t>
            </a:r>
          </a:p>
        </p:txBody>
      </p:sp>
      <p:sp>
        <p:nvSpPr>
          <p:cNvPr id="9" name="Slide Number Placeholder 3">
            <a:extLst>
              <a:ext uri="{FF2B5EF4-FFF2-40B4-BE49-F238E27FC236}">
                <a16:creationId xmlns:a16="http://schemas.microsoft.com/office/drawing/2014/main" id="{0F06F1CF-1B62-087F-1B91-BBC584172C5C}"/>
              </a:ext>
            </a:extLst>
          </p:cNvPr>
          <p:cNvSpPr>
            <a:spLocks noGrp="1"/>
          </p:cNvSpPr>
          <p:nvPr>
            <p:ph type="sldNum" sz="quarter" idx="4"/>
          </p:nvPr>
        </p:nvSpPr>
        <p:spPr/>
        <p:txBody>
          <a:bodyPr>
            <a:noAutofit/>
          </a:bodyPr>
          <a:lstStyle/>
          <a:p>
            <a:fld id="{DA18CD36-B4FB-DE4E-8FB1-7BD5EA5F1135}" type="slidenum">
              <a:rPr lang="en-US" smtClean="0">
                <a:solidFill>
                  <a:schemeClr val="bg2">
                    <a:lumMod val="25000"/>
                  </a:schemeClr>
                </a:solidFill>
              </a:rPr>
              <a:t>26</a:t>
            </a:fld>
            <a:endParaRPr lang="en-US">
              <a:solidFill>
                <a:schemeClr val="bg2">
                  <a:lumMod val="25000"/>
                </a:schemeClr>
              </a:solidFill>
            </a:endParaRPr>
          </a:p>
        </p:txBody>
      </p:sp>
      <p:graphicFrame>
        <p:nvGraphicFramePr>
          <p:cNvPr id="3" name="Diagram 2" descr="Development team list breakdown ">
            <a:extLst>
              <a:ext uri="{FF2B5EF4-FFF2-40B4-BE49-F238E27FC236}">
                <a16:creationId xmlns:a16="http://schemas.microsoft.com/office/drawing/2014/main" id="{773CCAD1-E6B8-66DD-5F7F-9DEF8E6989AB}"/>
              </a:ext>
            </a:extLst>
          </p:cNvPr>
          <p:cNvGraphicFramePr/>
          <p:nvPr>
            <p:extLst>
              <p:ext uri="{D42A27DB-BD31-4B8C-83A1-F6EECF244321}">
                <p14:modId xmlns:p14="http://schemas.microsoft.com/office/powerpoint/2010/main" val="1761318983"/>
              </p:ext>
            </p:extLst>
          </p:nvPr>
        </p:nvGraphicFramePr>
        <p:xfrm>
          <a:off x="396670" y="1145343"/>
          <a:ext cx="972573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524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8D6E58C-784A-663E-1ED1-CA5337D60B10}"/>
              </a:ext>
              <a:ext uri="{C183D7F6-B498-43B3-948B-1728B52AA6E4}">
                <adec:decorative xmlns:adec="http://schemas.microsoft.com/office/drawing/2017/decorative" val="1"/>
              </a:ext>
            </a:extLst>
          </p:cNvPr>
          <p:cNvCxnSpPr/>
          <p:nvPr/>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1FBA2C9D-CDE4-689C-B58E-9D2C9D303472}"/>
              </a:ext>
            </a:extLst>
          </p:cNvPr>
          <p:cNvSpPr txBox="1">
            <a:spLocks noGrp="1"/>
          </p:cNvSpPr>
          <p:nvPr>
            <p:ph type="title" idx="4294967295"/>
          </p:nvPr>
        </p:nvSpPr>
        <p:spPr>
          <a:xfrm>
            <a:off x="475989" y="188777"/>
            <a:ext cx="537366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tx1"/>
                </a:solidFill>
                <a:effectLst/>
                <a:uLnTx/>
                <a:uFillTx/>
                <a:latin typeface="Source Sans Pro Light" panose="020B0403030403020204" pitchFamily="34" charset="0"/>
                <a:ea typeface="Source Sans Pro Light" panose="020B0403030403020204" pitchFamily="34" charset="0"/>
                <a:cs typeface="+mn-cs"/>
              </a:rPr>
              <a:t>Horizon</a:t>
            </a:r>
          </a:p>
        </p:txBody>
      </p:sp>
      <p:sp>
        <p:nvSpPr>
          <p:cNvPr id="3" name="TextBox 2">
            <a:extLst>
              <a:ext uri="{FF2B5EF4-FFF2-40B4-BE49-F238E27FC236}">
                <a16:creationId xmlns:a16="http://schemas.microsoft.com/office/drawing/2014/main" id="{A6B46E6E-CB31-7894-7A35-83F0343A8707}"/>
              </a:ext>
            </a:extLst>
          </p:cNvPr>
          <p:cNvSpPr txBox="1"/>
          <p:nvPr/>
        </p:nvSpPr>
        <p:spPr>
          <a:xfrm>
            <a:off x="475989" y="802935"/>
            <a:ext cx="7624865" cy="3899232"/>
          </a:xfrm>
          <a:prstGeom prst="rect">
            <a:avLst/>
          </a:prstGeom>
          <a:noFill/>
        </p:spPr>
        <p:txBody>
          <a:bodyPr wrap="square" lIns="91440" tIns="45720" rIns="91440" bIns="45720" numCol="1" spcCol="457200" rtlCol="0" anchor="t">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1" i="0" u="none" strike="noStrike" kern="1200" cap="none" spc="0" normalizeH="0" baseline="0" noProof="0">
                <a:ln>
                  <a:noFill/>
                </a:ln>
                <a:solidFill>
                  <a:srgbClr val="1C567C"/>
                </a:solidFill>
                <a:effectLst/>
                <a:uLnTx/>
                <a:uFillTx/>
                <a:latin typeface="Source Sans Pro" panose="020B0503030403020204" pitchFamily="34" charset="0"/>
                <a:ea typeface="Source Sans Pro" panose="020B0503030403020204" pitchFamily="34" charset="0"/>
                <a:cs typeface="+mn-cs"/>
              </a:rPr>
              <a:t>Team Description</a:t>
            </a:r>
            <a:endParaRPr kumimoji="0" lang="en-US" sz="2000" b="0" i="0" u="none" strike="noStrike" kern="1200" cap="none" spc="0" normalizeH="0" baseline="0" noProof="0">
              <a:ln>
                <a:noFill/>
              </a:ln>
              <a:solidFill>
                <a:srgbClr val="1C567C"/>
              </a:solidFill>
              <a:effectLst/>
              <a:uLnTx/>
              <a:uFillTx/>
              <a:latin typeface="Source Sans Pro Light" panose="020B0403030403020204" pitchFamily="34" charset="0"/>
              <a:ea typeface="Source Sans Pro Light" panose="020B0403030403020204" pitchFamily="34" charset="0"/>
              <a:cs typeface="+mn-cs"/>
            </a:endParaRPr>
          </a:p>
          <a:p>
            <a:r>
              <a:rPr lang="en-US">
                <a:ea typeface="+mn-lt"/>
                <a:cs typeface="+mn-lt"/>
              </a:rPr>
              <a:t>The Horizon development team within the Dynamic Soils Hub system is dedicated to shared application development, with a high focus on enabling users to build queries and then models applying retrieved data to their experiments and projects using different types of widgets (parameter, geospatial, etc.), scripts, and queries using the Jupyter Hub, pSQL, and Python and R programming languages. Additionally, Horizon focuses on customer experience within the hub by building out and managing public accessible pages so that visiting users will be able to learn about the Dynamic Soils Hub without authentication, an admin dashboard where authenticated users can manage roles and permissions, and user preference settings to allow for users to select their personal preferences in their view of the hub. The leadership on the team is highly technical and experienced in geospatial modeling and open-source architecture, enhancing the DSHub application and geospatial modeling environment and tools.</a:t>
            </a:r>
          </a:p>
        </p:txBody>
      </p:sp>
      <p:sp>
        <p:nvSpPr>
          <p:cNvPr id="6" name="Footer Placeholder 2">
            <a:extLst>
              <a:ext uri="{FF2B5EF4-FFF2-40B4-BE49-F238E27FC236}">
                <a16:creationId xmlns:a16="http://schemas.microsoft.com/office/drawing/2014/main" id="{14D86B89-6727-DF49-6F9B-7CCA25224519}"/>
              </a:ext>
            </a:extLst>
          </p:cNvPr>
          <p:cNvSpPr>
            <a:spLocks noGrp="1"/>
          </p:cNvSpPr>
          <p:nvPr>
            <p:ph type="ftr" sz="quarter" idx="3"/>
          </p:nvPr>
        </p:nvSpPr>
        <p:spPr/>
        <p:txBody>
          <a:bodyPr>
            <a:noAutofit/>
          </a:bodyPr>
          <a:lstStyle/>
          <a:p>
            <a:r>
              <a:rPr lang="en-US">
                <a:effectLst>
                  <a:outerShdw blurRad="38100" dist="38100" dir="2700000" algn="tl">
                    <a:srgbClr val="000000">
                      <a:alpha val="43137"/>
                    </a:srgbClr>
                  </a:outerShdw>
                </a:effectLst>
              </a:rPr>
              <a:t>The Hub</a:t>
            </a:r>
          </a:p>
        </p:txBody>
      </p:sp>
      <p:sp>
        <p:nvSpPr>
          <p:cNvPr id="7" name="Slide Number Placeholder 3">
            <a:extLst>
              <a:ext uri="{FF2B5EF4-FFF2-40B4-BE49-F238E27FC236}">
                <a16:creationId xmlns:a16="http://schemas.microsoft.com/office/drawing/2014/main" id="{13EFA667-BAD6-3FCF-2678-649259A3051D}"/>
              </a:ext>
            </a:extLst>
          </p:cNvPr>
          <p:cNvSpPr>
            <a:spLocks noGrp="1"/>
          </p:cNvSpPr>
          <p:nvPr>
            <p:ph type="sldNum" sz="quarter" idx="4"/>
          </p:nvPr>
        </p:nvSpPr>
        <p:spPr/>
        <p:txBody>
          <a:bodyPr/>
          <a:lstStyle/>
          <a:p>
            <a:fld id="{DA18CD36-B4FB-DE4E-8FB1-7BD5EA5F1135}" type="slidenum">
              <a:rPr lang="en-US" smtClean="0">
                <a:solidFill>
                  <a:schemeClr val="bg1"/>
                </a:solidFill>
              </a:rPr>
              <a:t>27</a:t>
            </a:fld>
            <a:endParaRPr lang="en-US">
              <a:solidFill>
                <a:schemeClr val="bg1"/>
              </a:solidFill>
            </a:endParaRPr>
          </a:p>
        </p:txBody>
      </p:sp>
      <p:sp>
        <p:nvSpPr>
          <p:cNvPr id="9" name="TextBox 8">
            <a:extLst>
              <a:ext uri="{FF2B5EF4-FFF2-40B4-BE49-F238E27FC236}">
                <a16:creationId xmlns:a16="http://schemas.microsoft.com/office/drawing/2014/main" id="{EC2084C0-97A3-B5C5-2E32-71317BD8787B}"/>
              </a:ext>
            </a:extLst>
          </p:cNvPr>
          <p:cNvSpPr txBox="1"/>
          <p:nvPr/>
        </p:nvSpPr>
        <p:spPr>
          <a:xfrm>
            <a:off x="467868" y="5335074"/>
            <a:ext cx="7448930" cy="345478"/>
          </a:xfrm>
          <a:prstGeom prst="rect">
            <a:avLst/>
          </a:prstGeom>
          <a:noFill/>
        </p:spPr>
        <p:txBody>
          <a:bodyPr wrap="square" lIns="91440" tIns="45720" rIns="91440" bIns="45720" anchor="t">
            <a:noAutofit/>
          </a:bodyPr>
          <a:lstStyle/>
          <a:p>
            <a:pPr rtl="0">
              <a:spcBef>
                <a:spcPts val="800"/>
              </a:spcBef>
              <a:spcAft>
                <a:spcPts val="0"/>
              </a:spcAft>
            </a:pPr>
            <a:r>
              <a:rPr lang="en-US" sz="2000" b="1">
                <a:solidFill>
                  <a:srgbClr val="1C567C"/>
                </a:solidFill>
                <a:latin typeface="Source Sans Pro" panose="020B0503030403020204" pitchFamily="34" charset="0"/>
                <a:ea typeface="Source Sans Pro" panose="020B0503030403020204" pitchFamily="34" charset="0"/>
              </a:rPr>
              <a:t>Technology</a:t>
            </a:r>
          </a:p>
        </p:txBody>
      </p:sp>
      <p:sp>
        <p:nvSpPr>
          <p:cNvPr id="2" name="TextBox 1">
            <a:extLst>
              <a:ext uri="{FF2B5EF4-FFF2-40B4-BE49-F238E27FC236}">
                <a16:creationId xmlns:a16="http://schemas.microsoft.com/office/drawing/2014/main" id="{658E2BBF-BCD6-0B6E-F2A9-A858DAD9EB49}"/>
              </a:ext>
            </a:extLst>
          </p:cNvPr>
          <p:cNvSpPr txBox="1"/>
          <p:nvPr/>
        </p:nvSpPr>
        <p:spPr>
          <a:xfrm>
            <a:off x="8246693" y="1037415"/>
            <a:ext cx="3569280" cy="53331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rtlCol="0" anchor="t" anchorCtr="0">
            <a:noAutofit/>
          </a:bodyPr>
          <a:lstStyle>
            <a:defPPr>
              <a:defRPr lang="en-US"/>
            </a:defPPr>
            <a:lvl1pPr defTabSz="577850">
              <a:lnSpc>
                <a:spcPct val="90000"/>
              </a:lnSpc>
              <a:spcBef>
                <a:spcPct val="0"/>
              </a:spcBef>
              <a:spcAft>
                <a:spcPct val="15000"/>
              </a:spcAft>
              <a:defRPr sz="1300" b="1" i="0"/>
            </a:lvl1pPr>
          </a:lstStyle>
          <a:p>
            <a:r>
              <a:rPr kumimoji="0" lang="en-US" sz="1600" b="1" i="0" u="none" strike="noStrike" kern="1200" cap="none" spc="0" normalizeH="0" baseline="0" noProof="0">
                <a:ln>
                  <a:noFill/>
                </a:ln>
                <a:solidFill>
                  <a:schemeClr val="bg1"/>
                </a:solidFill>
                <a:effectLst/>
                <a:uLnTx/>
                <a:uFillTx/>
                <a:latin typeface="Source Sans Pro"/>
                <a:ea typeface="Source Sans Pro"/>
              </a:rPr>
              <a:t>Program Roadmap</a:t>
            </a:r>
          </a:p>
          <a:p>
            <a:endParaRPr lang="en-US" sz="1400">
              <a:solidFill>
                <a:schemeClr val="bg1"/>
              </a:solidFill>
              <a:latin typeface="Source Sans Pro"/>
              <a:ea typeface="Source Sans Pro"/>
            </a:endParaRPr>
          </a:p>
          <a:p>
            <a:r>
              <a:rPr lang="en-US" sz="1400">
                <a:solidFill>
                  <a:schemeClr val="tx2">
                    <a:lumMod val="25000"/>
                    <a:lumOff val="75000"/>
                  </a:schemeClr>
                </a:solidFill>
                <a:latin typeface="Source Sans Pro"/>
                <a:ea typeface="Source Sans Pro"/>
              </a:rPr>
              <a:t>Key milestones</a:t>
            </a:r>
          </a:p>
          <a:p>
            <a:pPr marL="285750" indent="-285750">
              <a:buFont typeface="Arial" panose="020B0604020202020204" pitchFamily="34" charset="0"/>
              <a:buChar char="•"/>
            </a:pPr>
            <a:r>
              <a:rPr lang="en-US" sz="1400" b="0">
                <a:solidFill>
                  <a:schemeClr val="bg1"/>
                </a:solidFill>
                <a:latin typeface="Source Sans Pro"/>
                <a:ea typeface="Source Sans Pro"/>
              </a:rPr>
              <a:t>Query Builder user functionality (Jan ’25)</a:t>
            </a:r>
          </a:p>
          <a:p>
            <a:pPr marL="285750" indent="-285750">
              <a:buFont typeface="Arial" panose="020B0604020202020204" pitchFamily="34" charset="0"/>
              <a:buChar char="•"/>
            </a:pPr>
            <a:r>
              <a:rPr lang="en-US" sz="1400" b="0">
                <a:solidFill>
                  <a:schemeClr val="bg1"/>
                </a:solidFill>
                <a:latin typeface="Source Sans Pro"/>
                <a:ea typeface="Source Sans Pro"/>
              </a:rPr>
              <a:t>Geospatial Widget (Jan '25)</a:t>
            </a:r>
          </a:p>
          <a:p>
            <a:pPr marL="285750" indent="-285750">
              <a:buFont typeface="Arial" panose="020B0604020202020204" pitchFamily="34" charset="0"/>
              <a:buChar char="•"/>
            </a:pPr>
            <a:r>
              <a:rPr lang="en-US" sz="1400" b="0">
                <a:solidFill>
                  <a:schemeClr val="bg1"/>
                </a:solidFill>
                <a:latin typeface="Source Sans Pro"/>
                <a:ea typeface="Source Sans Pro"/>
              </a:rPr>
              <a:t>Publishing Phase 1 (Apr ‘25)</a:t>
            </a:r>
            <a:endParaRPr lang="en-US">
              <a:solidFill>
                <a:schemeClr val="bg1"/>
              </a:solidFill>
            </a:endParaRPr>
          </a:p>
          <a:p>
            <a:pPr marL="285750" indent="-285750">
              <a:buFont typeface="Arial" panose="020B0604020202020204" pitchFamily="34" charset="0"/>
              <a:buChar char="•"/>
            </a:pPr>
            <a:r>
              <a:rPr lang="en-US" sz="1400" b="0">
                <a:solidFill>
                  <a:schemeClr val="bg1"/>
                </a:solidFill>
                <a:latin typeface="Source Sans Pro"/>
                <a:ea typeface="Source Sans Pro"/>
              </a:rPr>
              <a:t>Parameterization (Apr ’25)</a:t>
            </a:r>
          </a:p>
          <a:p>
            <a:pPr marL="285750" indent="-285750">
              <a:buFont typeface="Arial" panose="020B0604020202020204" pitchFamily="34" charset="0"/>
              <a:buChar char="•"/>
            </a:pPr>
            <a:r>
              <a:rPr lang="en-US" sz="1400" b="0">
                <a:solidFill>
                  <a:schemeClr val="bg1"/>
                </a:solidFill>
                <a:latin typeface="Source Sans Pro"/>
                <a:ea typeface="Source Sans Pro"/>
              </a:rPr>
              <a:t>Public Pages (Jul ’25)</a:t>
            </a:r>
          </a:p>
          <a:p>
            <a:pPr marL="285750" indent="-285750">
              <a:buFont typeface="Arial" panose="020B0604020202020204" pitchFamily="34" charset="0"/>
              <a:buChar char="•"/>
            </a:pPr>
            <a:r>
              <a:rPr lang="en-US" sz="1400" b="0">
                <a:solidFill>
                  <a:schemeClr val="bg1"/>
                </a:solidFill>
                <a:latin typeface="Source Sans Pro"/>
                <a:ea typeface="Source Sans Pro"/>
              </a:rPr>
              <a:t>Data Model Change Control (Jul '25)</a:t>
            </a:r>
          </a:p>
          <a:p>
            <a:pPr marL="285750" indent="-285750">
              <a:buFont typeface="Arial" panose="020B0604020202020204" pitchFamily="34" charset="0"/>
              <a:buChar char="•"/>
            </a:pPr>
            <a:endParaRPr lang="en-US" sz="1400" b="0">
              <a:solidFill>
                <a:schemeClr val="bg1"/>
              </a:solidFill>
              <a:latin typeface="Source Sans Pro"/>
              <a:ea typeface="Source Sans Pro"/>
            </a:endParaRPr>
          </a:p>
          <a:p>
            <a:pPr marL="285750" indent="-285750">
              <a:buFont typeface="Arial" panose="020B0604020202020204" pitchFamily="34" charset="0"/>
              <a:buChar char="•"/>
            </a:pPr>
            <a:endParaRPr lang="en-US" sz="1400" b="0">
              <a:solidFill>
                <a:schemeClr val="bg1"/>
              </a:solidFill>
              <a:latin typeface="Source Sans Pro"/>
              <a:ea typeface="Source Sans Pro"/>
            </a:endParaRPr>
          </a:p>
          <a:p>
            <a:pPr marL="285750" indent="-285750">
              <a:buFont typeface="Arial" panose="020B0604020202020204" pitchFamily="34" charset="0"/>
              <a:buChar char="•"/>
            </a:pPr>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rgbClr val="FFFFFF"/>
              </a:solidFill>
              <a:latin typeface="Source Sans Pro"/>
              <a:ea typeface="Source Sans Pro"/>
            </a:endParaRPr>
          </a:p>
          <a:p>
            <a:endParaRPr lang="en-US" sz="1400">
              <a:solidFill>
                <a:schemeClr val="tx2">
                  <a:lumMod val="25000"/>
                  <a:lumOff val="75000"/>
                </a:schemeClr>
              </a:solidFill>
              <a:latin typeface="Source Sans Pro"/>
              <a:ea typeface="Source Sans Pro"/>
            </a:endParaRPr>
          </a:p>
          <a:p>
            <a:endParaRPr lang="en-US" sz="1400">
              <a:solidFill>
                <a:schemeClr val="tx2">
                  <a:lumMod val="25000"/>
                  <a:lumOff val="75000"/>
                </a:schemeClr>
              </a:solidFill>
              <a:latin typeface="Source Sans Pro"/>
              <a:ea typeface="Source Sans Pro"/>
            </a:endParaRPr>
          </a:p>
          <a:p>
            <a:r>
              <a:rPr lang="en-US" sz="1400">
                <a:solidFill>
                  <a:schemeClr val="tx2">
                    <a:lumMod val="25000"/>
                    <a:lumOff val="75000"/>
                  </a:schemeClr>
                </a:solidFill>
                <a:latin typeface="Source Sans Pro"/>
                <a:ea typeface="Source Sans Pro"/>
              </a:rPr>
              <a:t>Critical deliverables</a:t>
            </a:r>
            <a:endParaRPr lang="en-US">
              <a:solidFill>
                <a:schemeClr val="tx2">
                  <a:lumMod val="25000"/>
                  <a:lumOff val="75000"/>
                </a:schemeClr>
              </a:solidFill>
            </a:endParaRPr>
          </a:p>
          <a:p>
            <a:pPr marL="285750" indent="-285750">
              <a:buFont typeface="Arial" panose="020B0604020202020204" pitchFamily="34" charset="0"/>
              <a:buChar char="•"/>
            </a:pPr>
            <a:r>
              <a:rPr lang="en-US" sz="1400" b="0">
                <a:solidFill>
                  <a:schemeClr val="bg1"/>
                </a:solidFill>
                <a:latin typeface="Source Sans Pro"/>
                <a:ea typeface="Source Sans Pro"/>
              </a:rPr>
              <a:t>R/Python Script Widget</a:t>
            </a:r>
          </a:p>
          <a:p>
            <a:pPr marL="285750" indent="-285750">
              <a:buFont typeface="Arial" panose="020B0604020202020204" pitchFamily="34" charset="0"/>
              <a:buChar char="•"/>
            </a:pPr>
            <a:r>
              <a:rPr lang="en-US" sz="1400" b="0">
                <a:solidFill>
                  <a:schemeClr val="bg1"/>
                </a:solidFill>
                <a:latin typeface="Source Sans Pro"/>
                <a:ea typeface="Source Sans Pro"/>
              </a:rPr>
              <a:t>Geospatial Raster Vector operations in UI</a:t>
            </a:r>
          </a:p>
          <a:p>
            <a:pPr marL="285750" indent="-285750">
              <a:buFont typeface="Arial" panose="020B0604020202020204" pitchFamily="34" charset="0"/>
              <a:buChar char="•"/>
            </a:pPr>
            <a:r>
              <a:rPr lang="en-US" sz="1400" b="0">
                <a:solidFill>
                  <a:schemeClr val="bg1"/>
                </a:solidFill>
                <a:latin typeface="Source Sans Pro"/>
                <a:ea typeface="Source Sans Pro"/>
              </a:rPr>
              <a:t>Query Builder operations</a:t>
            </a:r>
          </a:p>
          <a:p>
            <a:pPr marL="285750" indent="-285750">
              <a:buFont typeface="Arial" panose="020B0604020202020204" pitchFamily="34" charset="0"/>
              <a:buChar char="•"/>
            </a:pPr>
            <a:endParaRPr lang="en-US">
              <a:solidFill>
                <a:schemeClr val="tx2">
                  <a:lumMod val="25000"/>
                  <a:lumOff val="75000"/>
                </a:schemeClr>
              </a:solidFill>
            </a:endParaRPr>
          </a:p>
        </p:txBody>
      </p:sp>
      <p:graphicFrame>
        <p:nvGraphicFramePr>
          <p:cNvPr id="4" name="Diagram 3" descr="Key Delivery timeline">
            <a:extLst>
              <a:ext uri="{FF2B5EF4-FFF2-40B4-BE49-F238E27FC236}">
                <a16:creationId xmlns:a16="http://schemas.microsoft.com/office/drawing/2014/main" id="{FC3BD4AF-BCE1-61A2-D6B1-4750067B4A64}"/>
              </a:ext>
            </a:extLst>
          </p:cNvPr>
          <p:cNvGraphicFramePr/>
          <p:nvPr>
            <p:extLst>
              <p:ext uri="{D42A27DB-BD31-4B8C-83A1-F6EECF244321}">
                <p14:modId xmlns:p14="http://schemas.microsoft.com/office/powerpoint/2010/main" val="2560718352"/>
              </p:ext>
            </p:extLst>
          </p:nvPr>
        </p:nvGraphicFramePr>
        <p:xfrm>
          <a:off x="8248219" y="3185629"/>
          <a:ext cx="3567062" cy="223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2" descr="Ubuntu Logo PNG &amp; SVG Design For T-Shirts">
            <a:extLst>
              <a:ext uri="{FF2B5EF4-FFF2-40B4-BE49-F238E27FC236}">
                <a16:creationId xmlns:a16="http://schemas.microsoft.com/office/drawing/2014/main" id="{0BA8AB74-5C2B-91B3-7C44-551F933F0A2D}"/>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520004" y="6283573"/>
            <a:ext cx="1674891" cy="4694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dhat logo">
            <a:extLst>
              <a:ext uri="{FF2B5EF4-FFF2-40B4-BE49-F238E27FC236}">
                <a16:creationId xmlns:a16="http://schemas.microsoft.com/office/drawing/2014/main" id="{3BE3054D-51D1-FB9D-0C8D-80AD48EF963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548651" y="6080248"/>
            <a:ext cx="1481163" cy="3057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React Logo, symbol, meaning, history, PNG, brand">
            <a:extLst>
              <a:ext uri="{FF2B5EF4-FFF2-40B4-BE49-F238E27FC236}">
                <a16:creationId xmlns:a16="http://schemas.microsoft.com/office/drawing/2014/main" id="{507D8C66-F14D-422D-A586-A788B4FBC917}"/>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t="24980" b="24887"/>
          <a:stretch/>
        </p:blipFill>
        <p:spPr bwMode="auto">
          <a:xfrm>
            <a:off x="480355" y="5719299"/>
            <a:ext cx="1119536" cy="3819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Microsoft-dotNET-logo – The Knights of Unity">
            <a:extLst>
              <a:ext uri="{FF2B5EF4-FFF2-40B4-BE49-F238E27FC236}">
                <a16:creationId xmlns:a16="http://schemas.microsoft.com/office/drawing/2014/main" id="{52452282-748E-966C-358C-B525714169E8}"/>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836464" y="6404402"/>
            <a:ext cx="1297868" cy="3532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PostgreSQL logo and symbol, meaning, history, PNG">
            <a:extLst>
              <a:ext uri="{FF2B5EF4-FFF2-40B4-BE49-F238E27FC236}">
                <a16:creationId xmlns:a16="http://schemas.microsoft.com/office/drawing/2014/main" id="{D6DF1C4B-4AB7-84D5-0C37-BCBCB0F1C6DD}"/>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t="37096" b="37558"/>
          <a:stretch/>
        </p:blipFill>
        <p:spPr bwMode="auto">
          <a:xfrm>
            <a:off x="1763238" y="5684229"/>
            <a:ext cx="2166869" cy="337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Introduction | PostGIS Day 2014">
            <a:extLst>
              <a:ext uri="{FF2B5EF4-FFF2-40B4-BE49-F238E27FC236}">
                <a16:creationId xmlns:a16="http://schemas.microsoft.com/office/drawing/2014/main" id="{BEB388B5-FF13-3352-FC7D-0B5C498DE096}"/>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868673" y="6149535"/>
            <a:ext cx="972936" cy="6172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6" descr="Liquibase University">
            <a:extLst>
              <a:ext uri="{FF2B5EF4-FFF2-40B4-BE49-F238E27FC236}">
                <a16:creationId xmlns:a16="http://schemas.microsoft.com/office/drawing/2014/main" id="{D3DDE21E-19C3-6D46-6CD5-EEABF725DDA1}"/>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394947" y="5728432"/>
            <a:ext cx="1461380" cy="2922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Posit Logo">
            <a:extLst>
              <a:ext uri="{FF2B5EF4-FFF2-40B4-BE49-F238E27FC236}">
                <a16:creationId xmlns:a16="http://schemas.microsoft.com/office/drawing/2014/main" id="{C9FB1E07-D0DD-0329-1C55-9EA8DEB7AC25}"/>
              </a:ext>
            </a:extLst>
          </p:cNvPr>
          <p:cNvPicPr>
            <a:picLocks noChangeAspect="1"/>
          </p:cNvPicPr>
          <p:nvPr/>
        </p:nvPicPr>
        <p:blipFill>
          <a:blip r:embed="rId15"/>
          <a:stretch>
            <a:fillRect/>
          </a:stretch>
        </p:blipFill>
        <p:spPr>
          <a:xfrm>
            <a:off x="6194452" y="5695336"/>
            <a:ext cx="1019317" cy="352474"/>
          </a:xfrm>
          <a:prstGeom prst="rect">
            <a:avLst/>
          </a:prstGeom>
        </p:spPr>
      </p:pic>
      <p:pic>
        <p:nvPicPr>
          <p:cNvPr id="28" name="Picture 27" descr="MUI Logo">
            <a:extLst>
              <a:ext uri="{FF2B5EF4-FFF2-40B4-BE49-F238E27FC236}">
                <a16:creationId xmlns:a16="http://schemas.microsoft.com/office/drawing/2014/main" id="{54B3E4F2-257B-B63C-83ED-FC42259C1505}"/>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466299" y="6108322"/>
            <a:ext cx="755083" cy="585685"/>
          </a:xfrm>
          <a:prstGeom prst="rect">
            <a:avLst/>
          </a:prstGeom>
        </p:spPr>
      </p:pic>
      <p:pic>
        <p:nvPicPr>
          <p:cNvPr id="32" name="Picture 31" descr="Google Analytics Logo">
            <a:extLst>
              <a:ext uri="{FF2B5EF4-FFF2-40B4-BE49-F238E27FC236}">
                <a16:creationId xmlns:a16="http://schemas.microsoft.com/office/drawing/2014/main" id="{D5FDCD90-7AAE-B4CA-94E2-2ABF0465F1B1}"/>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24789" y="6146228"/>
            <a:ext cx="776306" cy="605453"/>
          </a:xfrm>
          <a:prstGeom prst="rect">
            <a:avLst/>
          </a:prstGeom>
        </p:spPr>
      </p:pic>
    </p:spTree>
    <p:extLst>
      <p:ext uri="{BB962C8B-B14F-4D97-AF65-F5344CB8AC3E}">
        <p14:creationId xmlns:p14="http://schemas.microsoft.com/office/powerpoint/2010/main" val="495502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8D6E58C-784A-663E-1ED1-CA5337D60B10}"/>
              </a:ext>
              <a:ext uri="{C183D7F6-B498-43B3-948B-1728B52AA6E4}">
                <adec:decorative xmlns:adec="http://schemas.microsoft.com/office/drawing/2017/decorative" val="1"/>
              </a:ext>
            </a:extLst>
          </p:cNvPr>
          <p:cNvCxnSpPr/>
          <p:nvPr/>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1FBA2C9D-CDE4-689C-B58E-9D2C9D303472}"/>
              </a:ext>
            </a:extLst>
          </p:cNvPr>
          <p:cNvSpPr txBox="1">
            <a:spLocks noGrp="1"/>
          </p:cNvSpPr>
          <p:nvPr>
            <p:ph type="title" idx="4294967295"/>
          </p:nvPr>
        </p:nvSpPr>
        <p:spPr>
          <a:xfrm>
            <a:off x="126850" y="46685"/>
            <a:ext cx="537366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tx1"/>
                </a:solidFill>
                <a:effectLst/>
                <a:uLnTx/>
                <a:uFillTx/>
                <a:latin typeface="Source Sans Pro Light" panose="020B0403030403020204" pitchFamily="34" charset="0"/>
                <a:ea typeface="Source Sans Pro Light" panose="020B0403030403020204" pitchFamily="34" charset="0"/>
                <a:cs typeface="+mn-cs"/>
              </a:rPr>
              <a:t>Artemis</a:t>
            </a:r>
          </a:p>
        </p:txBody>
      </p:sp>
      <p:sp>
        <p:nvSpPr>
          <p:cNvPr id="3" name="TextBox 2">
            <a:extLst>
              <a:ext uri="{FF2B5EF4-FFF2-40B4-BE49-F238E27FC236}">
                <a16:creationId xmlns:a16="http://schemas.microsoft.com/office/drawing/2014/main" id="{A6B46E6E-CB31-7894-7A35-83F0343A8707}"/>
              </a:ext>
            </a:extLst>
          </p:cNvPr>
          <p:cNvSpPr txBox="1"/>
          <p:nvPr/>
        </p:nvSpPr>
        <p:spPr>
          <a:xfrm>
            <a:off x="179291" y="690166"/>
            <a:ext cx="7764359" cy="4278094"/>
          </a:xfrm>
          <a:prstGeom prst="rect">
            <a:avLst/>
          </a:prstGeom>
          <a:noFill/>
        </p:spPr>
        <p:txBody>
          <a:bodyPr wrap="square" numCol="1" spcCol="457200" rtlCol="0">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1" i="0" u="none" strike="noStrike" kern="1200" cap="none" spc="0" normalizeH="0" baseline="0" noProof="0">
                <a:ln>
                  <a:noFill/>
                </a:ln>
                <a:solidFill>
                  <a:srgbClr val="1C567C"/>
                </a:solidFill>
                <a:effectLst/>
                <a:uLnTx/>
                <a:uFillTx/>
                <a:latin typeface="Source Sans Pro" panose="020B0503030403020204" pitchFamily="34" charset="0"/>
                <a:ea typeface="Source Sans Pro" panose="020B0503030403020204" pitchFamily="34" charset="0"/>
                <a:cs typeface="+mn-cs"/>
              </a:rPr>
              <a:t>Team Description</a:t>
            </a:r>
            <a:endParaRPr kumimoji="0" lang="en-US" sz="2000" b="0" i="0" u="none" strike="noStrike" kern="1200" cap="none" spc="0" normalizeH="0" baseline="0" noProof="0">
              <a:ln>
                <a:noFill/>
              </a:ln>
              <a:solidFill>
                <a:srgbClr val="1C567C"/>
              </a:solidFill>
              <a:effectLst/>
              <a:uLnTx/>
              <a:uFillTx/>
              <a:latin typeface="Source Sans Pro Light" panose="020B0403030403020204" pitchFamily="34" charset="0"/>
              <a:ea typeface="Source Sans Pro Light" panose="020B0403030403020204" pitchFamily="34" charset="0"/>
              <a:cs typeface="+mn-cs"/>
            </a:endParaRPr>
          </a:p>
          <a:p>
            <a:pPr marL="0" marR="0" lvl="0" indent="0" algn="l" defTabSz="914400" rtl="0" eaLnBrk="1" fontAlgn="auto" latinLnBrk="0" hangingPunct="1">
              <a:lnSpc>
                <a:spcPct val="100000"/>
              </a:lnSpc>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 Artemis Development Team within the Dynamic Soils Hub Environment plays a crucial role in shared application development and automation of geospatial products. </a:t>
            </a:r>
            <a:endParaRPr lang="en-US">
              <a:solidFill>
                <a:prstClr val="black"/>
              </a:solidFill>
              <a:latin typeface="Calibri" panose="020F0502020204030204"/>
            </a:endParaRPr>
          </a:p>
          <a:p>
            <a:pPr marL="0" marR="0" lvl="0" indent="0" algn="l" defTabSz="914400" rtl="0" eaLnBrk="1" fontAlgn="auto" latinLnBrk="0" hangingPunct="1">
              <a:lnSpc>
                <a:spcPct val="100000"/>
              </a:lnSpc>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 team focuses on automating processes that harvest geospatial data from transactional systems to produce relevant information and products that are delivered to internal and external outlets while ensuring and incorporating quality assurance. </a:t>
            </a:r>
          </a:p>
          <a:p>
            <a:pPr marL="0" marR="0" lvl="0" indent="0" algn="l" defTabSz="914400" rtl="0" eaLnBrk="1" fontAlgn="auto" latinLnBrk="0" hangingPunct="1">
              <a:lnSpc>
                <a:spcPct val="100000"/>
              </a:lnSpc>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Their technical leadership encompasses data pipeline automation that will establish standardized systems optimized for data loading, model integration, and efficient delivery of data and products.</a:t>
            </a:r>
          </a:p>
          <a:p>
            <a:pPr marL="0" marR="0" lvl="0" indent="0" algn="l" defTabSz="914400" rtl="0" eaLnBrk="1" fontAlgn="auto" latinLnBrk="0" hangingPunct="1">
              <a:lnSpc>
                <a:spcPct val="100000"/>
              </a:lnSpc>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Team Artemis is integrating various internal and external datasets, including NPAD, ProTracts, Common Land Units, and elevation derivatives.</a:t>
            </a:r>
            <a:endParaRPr kumimoji="0" lang="en-US" sz="2000" b="1" i="0" u="none" strike="noStrike" kern="1200" cap="none" spc="0" normalizeH="0" baseline="0" noProof="0">
              <a:ln>
                <a:noFill/>
              </a:ln>
              <a:solidFill>
                <a:srgbClr val="236430"/>
              </a:solidFill>
              <a:effectLst/>
              <a:uLnTx/>
              <a:uFillTx/>
              <a:latin typeface="Source Sans Pro" panose="020B0503030403020204" pitchFamily="34" charset="0"/>
              <a:ea typeface="Source Sans Pro" panose="020B0503030403020204" pitchFamily="34" charset="0"/>
              <a:cs typeface="+mn-cs"/>
            </a:endParaRPr>
          </a:p>
        </p:txBody>
      </p:sp>
      <p:sp>
        <p:nvSpPr>
          <p:cNvPr id="6" name="Footer Placeholder 2">
            <a:extLst>
              <a:ext uri="{FF2B5EF4-FFF2-40B4-BE49-F238E27FC236}">
                <a16:creationId xmlns:a16="http://schemas.microsoft.com/office/drawing/2014/main" id="{14D86B89-6727-DF49-6F9B-7CCA25224519}"/>
              </a:ext>
            </a:extLst>
          </p:cNvPr>
          <p:cNvSpPr>
            <a:spLocks noGrp="1"/>
          </p:cNvSpPr>
          <p:nvPr>
            <p:ph type="ftr" sz="quarter" idx="3"/>
          </p:nvPr>
        </p:nvSpPr>
        <p:spPr/>
        <p:txBody>
          <a:bodyPr>
            <a:noAutofit/>
          </a:bodyPr>
          <a:lstStyle/>
          <a:p>
            <a:r>
              <a:rPr lang="en-US">
                <a:effectLst>
                  <a:outerShdw blurRad="38100" dist="38100" dir="2700000" algn="tl">
                    <a:srgbClr val="000000">
                      <a:alpha val="43137"/>
                    </a:srgbClr>
                  </a:outerShdw>
                </a:effectLst>
              </a:rPr>
              <a:t>The Hub</a:t>
            </a:r>
          </a:p>
        </p:txBody>
      </p:sp>
      <p:sp>
        <p:nvSpPr>
          <p:cNvPr id="7" name="Slide Number Placeholder 3">
            <a:extLst>
              <a:ext uri="{FF2B5EF4-FFF2-40B4-BE49-F238E27FC236}">
                <a16:creationId xmlns:a16="http://schemas.microsoft.com/office/drawing/2014/main" id="{13EFA667-BAD6-3FCF-2678-649259A3051D}"/>
              </a:ext>
            </a:extLst>
          </p:cNvPr>
          <p:cNvSpPr>
            <a:spLocks noGrp="1"/>
          </p:cNvSpPr>
          <p:nvPr>
            <p:ph type="sldNum" sz="quarter" idx="4"/>
          </p:nvPr>
        </p:nvSpPr>
        <p:spPr/>
        <p:txBody>
          <a:bodyPr/>
          <a:lstStyle/>
          <a:p>
            <a:fld id="{DA18CD36-B4FB-DE4E-8FB1-7BD5EA5F1135}" type="slidenum">
              <a:rPr lang="en-US" smtClean="0">
                <a:solidFill>
                  <a:schemeClr val="bg1"/>
                </a:solidFill>
              </a:rPr>
              <a:t>28</a:t>
            </a:fld>
            <a:endParaRPr lang="en-US">
              <a:solidFill>
                <a:schemeClr val="bg1"/>
              </a:solidFill>
            </a:endParaRPr>
          </a:p>
        </p:txBody>
      </p:sp>
      <p:sp>
        <p:nvSpPr>
          <p:cNvPr id="9" name="TextBox 8">
            <a:extLst>
              <a:ext uri="{FF2B5EF4-FFF2-40B4-BE49-F238E27FC236}">
                <a16:creationId xmlns:a16="http://schemas.microsoft.com/office/drawing/2014/main" id="{EC2084C0-97A3-B5C5-2E32-71317BD8787B}"/>
              </a:ext>
            </a:extLst>
          </p:cNvPr>
          <p:cNvSpPr txBox="1"/>
          <p:nvPr/>
        </p:nvSpPr>
        <p:spPr>
          <a:xfrm>
            <a:off x="86592" y="5095105"/>
            <a:ext cx="3441844" cy="404420"/>
          </a:xfrm>
          <a:prstGeom prst="rect">
            <a:avLst/>
          </a:prstGeom>
          <a:noFill/>
        </p:spPr>
        <p:txBody>
          <a:bodyPr wrap="square">
            <a:noAutofit/>
          </a:bodyPr>
          <a:lstStyle/>
          <a:p>
            <a:pPr rtl="0">
              <a:spcBef>
                <a:spcPts val="800"/>
              </a:spcBef>
              <a:spcAft>
                <a:spcPts val="0"/>
              </a:spcAft>
            </a:pPr>
            <a:r>
              <a:rPr lang="en-US" sz="2000" b="1">
                <a:solidFill>
                  <a:srgbClr val="1C567C"/>
                </a:solidFill>
                <a:latin typeface="Source Sans Pro" panose="020B0503030403020204" pitchFamily="34" charset="0"/>
                <a:ea typeface="Source Sans Pro" panose="020B0503030403020204" pitchFamily="34" charset="0"/>
              </a:rPr>
              <a:t>Technology</a:t>
            </a:r>
          </a:p>
          <a:p>
            <a:pPr rtl="0">
              <a:spcBef>
                <a:spcPts val="800"/>
              </a:spcBef>
              <a:spcAft>
                <a:spcPts val="0"/>
              </a:spcAft>
            </a:pPr>
            <a:endParaRPr lang="en-US" sz="2000" b="1">
              <a:solidFill>
                <a:srgbClr val="1C567C"/>
              </a:solidFill>
              <a:latin typeface="Source Sans Pro" panose="020B0503030403020204" pitchFamily="34" charset="0"/>
              <a:ea typeface="Source Sans Pro" panose="020B0503030403020204" pitchFamily="34" charset="0"/>
            </a:endParaRPr>
          </a:p>
          <a:p>
            <a:pPr rtl="0">
              <a:spcBef>
                <a:spcPts val="800"/>
              </a:spcBef>
              <a:spcAft>
                <a:spcPts val="0"/>
              </a:spcAft>
            </a:pPr>
            <a:endParaRPr lang="en-US" sz="2000" b="1">
              <a:solidFill>
                <a:srgbClr val="1C567C"/>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B93A7F29-4279-E525-00E4-34B34EDE237B}"/>
              </a:ext>
            </a:extLst>
          </p:cNvPr>
          <p:cNvSpPr txBox="1"/>
          <p:nvPr/>
        </p:nvSpPr>
        <p:spPr>
          <a:xfrm>
            <a:off x="8233777" y="690166"/>
            <a:ext cx="3871631" cy="55545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rtlCol="0" anchor="t" anchorCtr="0">
            <a:noAutofit/>
          </a:bodyPr>
          <a:lstStyle>
            <a:defPPr>
              <a:defRPr lang="en-US"/>
            </a:defPPr>
            <a:lvl1pPr defTabSz="577850">
              <a:lnSpc>
                <a:spcPct val="90000"/>
              </a:lnSpc>
              <a:spcBef>
                <a:spcPct val="0"/>
              </a:spcBef>
              <a:spcAft>
                <a:spcPct val="15000"/>
              </a:spcAft>
              <a:defRPr sz="1300" b="1" i="0"/>
            </a:lvl1pPr>
          </a:lstStyle>
          <a:p>
            <a:r>
              <a:rPr kumimoji="0" lang="en-US" sz="1600" b="1" i="0" u="none" strike="noStrike" kern="1200" cap="none" spc="0" normalizeH="0" baseline="0" noProof="0" dirty="0">
                <a:ln>
                  <a:noFill/>
                </a:ln>
                <a:solidFill>
                  <a:schemeClr val="bg1"/>
                </a:solidFill>
                <a:effectLst/>
                <a:uLnTx/>
                <a:uFillTx/>
                <a:latin typeface="Source Sans Pro"/>
                <a:ea typeface="Source Sans Pro"/>
              </a:rPr>
              <a:t>Program Roadmap</a:t>
            </a:r>
          </a:p>
          <a:p>
            <a:r>
              <a:rPr lang="en-US" sz="1400" dirty="0">
                <a:solidFill>
                  <a:schemeClr val="tx2">
                    <a:lumMod val="25000"/>
                    <a:lumOff val="75000"/>
                  </a:schemeClr>
                </a:solidFill>
                <a:latin typeface="Source Sans Pro"/>
                <a:ea typeface="Source Sans Pro"/>
              </a:rPr>
              <a:t>Key milestones</a:t>
            </a:r>
          </a:p>
          <a:p>
            <a:pPr>
              <a:buFont typeface="Arial" panose="020B0604020202020204" pitchFamily="34" charset="0"/>
              <a:buChar char="•"/>
            </a:pPr>
            <a:r>
              <a:rPr lang="en-US" sz="1050" b="0" dirty="0">
                <a:solidFill>
                  <a:schemeClr val="bg1"/>
                </a:solidFill>
                <a:latin typeface="Source Sans Pro"/>
                <a:ea typeface="Source Sans Pro"/>
              </a:rPr>
              <a:t> Deliver  Workload analysis  data requests (Nov ’24)</a:t>
            </a:r>
          </a:p>
          <a:p>
            <a:pPr>
              <a:buFont typeface="Arial" panose="020B0604020202020204" pitchFamily="34" charset="0"/>
              <a:buChar char="•"/>
            </a:pPr>
            <a:r>
              <a:rPr lang="en-US" sz="1050" b="0" dirty="0">
                <a:solidFill>
                  <a:schemeClr val="bg1"/>
                </a:solidFill>
                <a:latin typeface="Source Sans Pro"/>
                <a:ea typeface="Source Sans Pro"/>
              </a:rPr>
              <a:t> Deliver quarterly  KPI results (Jan, Apr, July ‘25)</a:t>
            </a:r>
            <a:endParaRPr lang="en-US" sz="1050" dirty="0">
              <a:solidFill>
                <a:schemeClr val="bg1"/>
              </a:solidFill>
            </a:endParaRPr>
          </a:p>
          <a:p>
            <a:pPr>
              <a:buFont typeface="Arial" panose="020B0604020202020204" pitchFamily="34" charset="0"/>
              <a:buChar char="•"/>
            </a:pPr>
            <a:r>
              <a:rPr lang="en-US" sz="1050" b="0" dirty="0">
                <a:solidFill>
                  <a:schemeClr val="bg1"/>
                </a:solidFill>
                <a:latin typeface="Arial"/>
                <a:ea typeface="Source Sans Pro"/>
                <a:cs typeface="Arial"/>
              </a:rPr>
              <a:t> </a:t>
            </a:r>
            <a:r>
              <a:rPr lang="en-US" sz="1050" b="0" dirty="0">
                <a:solidFill>
                  <a:schemeClr val="bg1"/>
                </a:solidFill>
                <a:latin typeface="Source Sans Pro"/>
                <a:ea typeface="Source Sans Pro"/>
              </a:rPr>
              <a:t>Deliver ConGeo data to state stakeholders (Jan , Apr, Jul  ‘25)</a:t>
            </a:r>
            <a:endParaRPr lang="en-US" sz="1050" dirty="0">
              <a:solidFill>
                <a:schemeClr val="bg1"/>
              </a:solidFill>
            </a:endParaRPr>
          </a:p>
          <a:p>
            <a:pPr>
              <a:buFont typeface="Arial" panose="020B0604020202020204" pitchFamily="34" charset="0"/>
              <a:buChar char="•"/>
            </a:pPr>
            <a:r>
              <a:rPr lang="en-US" sz="1050" b="0" dirty="0">
                <a:solidFill>
                  <a:schemeClr val="bg1"/>
                </a:solidFill>
                <a:latin typeface="Source Sans Pro"/>
                <a:ea typeface="Source Sans Pro"/>
              </a:rPr>
              <a:t> Modernize Data Model to address financial, Practice implementation and Status group questions (Jan ‘25)</a:t>
            </a:r>
            <a:endParaRPr lang="en-US" sz="1050" dirty="0">
              <a:solidFill>
                <a:schemeClr val="bg1"/>
              </a:solidFill>
            </a:endParaRPr>
          </a:p>
          <a:p>
            <a:pPr>
              <a:buFont typeface="Arial" panose="020B0604020202020204" pitchFamily="34" charset="0"/>
              <a:buChar char="•"/>
            </a:pPr>
            <a:r>
              <a:rPr lang="en-US" sz="1050" b="0" dirty="0">
                <a:solidFill>
                  <a:schemeClr val="bg1"/>
                </a:solidFill>
                <a:latin typeface="Source Sans Pro"/>
                <a:ea typeface="Source Sans Pro"/>
              </a:rPr>
              <a:t> Modernize Data Model to address Resource &amp; conservation  Concerns group questions (Apr ‘25)</a:t>
            </a:r>
            <a:endParaRPr lang="en-US" sz="1050" dirty="0">
              <a:solidFill>
                <a:schemeClr val="bg1"/>
              </a:solidFill>
            </a:endParaRPr>
          </a:p>
          <a:p>
            <a:pPr>
              <a:buFont typeface="Arial" panose="020B0604020202020204" pitchFamily="34" charset="0"/>
              <a:buChar char="•"/>
            </a:pPr>
            <a:r>
              <a:rPr lang="en-US" sz="1050" b="0" dirty="0">
                <a:solidFill>
                  <a:schemeClr val="bg1"/>
                </a:solidFill>
                <a:latin typeface="Source Sans Pro"/>
                <a:ea typeface="Source Sans Pro"/>
              </a:rPr>
              <a:t> Modernize Data Model to address Geospatial Analysis group question (Jul ‘25)</a:t>
            </a:r>
            <a:endParaRPr lang="en-US" sz="1050" dirty="0">
              <a:solidFill>
                <a:schemeClr val="bg1"/>
              </a:solidFill>
            </a:endParaRPr>
          </a:p>
          <a:p>
            <a:pPr>
              <a:buFont typeface="Arial" panose="020B0604020202020204" pitchFamily="34" charset="0"/>
              <a:buChar char="•"/>
            </a:pPr>
            <a:r>
              <a:rPr lang="en-US" sz="1050" b="0" dirty="0">
                <a:solidFill>
                  <a:schemeClr val="bg1"/>
                </a:solidFill>
                <a:latin typeface="Source Sans Pro"/>
                <a:ea typeface="Source Sans Pro"/>
              </a:rPr>
              <a:t> Data Visualization POC to learn User Behavior  (Apr 25)</a:t>
            </a:r>
            <a:endParaRPr lang="en-US" sz="1050" dirty="0">
              <a:solidFill>
                <a:schemeClr val="bg1"/>
              </a:solidFill>
            </a:endParaRPr>
          </a:p>
          <a:p>
            <a:pPr>
              <a:buFont typeface="Arial" panose="020B0604020202020204" pitchFamily="34" charset="0"/>
              <a:buChar char="•"/>
            </a:pPr>
            <a:r>
              <a:rPr lang="en-US" sz="1050" b="0" dirty="0">
                <a:solidFill>
                  <a:schemeClr val="bg1"/>
                </a:solidFill>
                <a:latin typeface="Source Sans Pro"/>
                <a:ea typeface="Source Sans Pro"/>
              </a:rPr>
              <a:t> Soil Map Unit Summaries (Apr 25)</a:t>
            </a:r>
            <a:endParaRPr lang="en-US" sz="1050" dirty="0">
              <a:solidFill>
                <a:schemeClr val="bg1"/>
              </a:solidFill>
            </a:endParaRPr>
          </a:p>
          <a:p>
            <a:endParaRPr lang="en-US" sz="1050" dirty="0">
              <a:solidFill>
                <a:schemeClr val="bg1"/>
              </a:solidFill>
            </a:endParaRPr>
          </a:p>
          <a:p>
            <a:pPr marL="285750" indent="-285750">
              <a:buFont typeface="Arial" panose="020B0604020202020204" pitchFamily="34" charset="0"/>
              <a:buChar char="•"/>
            </a:pPr>
            <a:endParaRPr lang="en-US" sz="1400" b="0" dirty="0">
              <a:solidFill>
                <a:schemeClr val="bg1"/>
              </a:solidFill>
              <a:latin typeface="Source Sans Pro"/>
              <a:ea typeface="Source Sans Pro"/>
            </a:endParaRPr>
          </a:p>
          <a:p>
            <a:pPr marL="285750" indent="-285750">
              <a:buFont typeface="Arial" panose="020B0604020202020204" pitchFamily="34" charset="0"/>
              <a:buChar char="•"/>
            </a:pPr>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b="0" dirty="0">
              <a:solidFill>
                <a:srgbClr val="A6CAEC"/>
              </a:solidFill>
              <a:latin typeface="Source Sans Pro"/>
              <a:ea typeface="Source Sans Pro"/>
            </a:endParaRPr>
          </a:p>
          <a:p>
            <a:r>
              <a:rPr lang="en-US" sz="1400" b="0" dirty="0">
                <a:solidFill>
                  <a:srgbClr val="A6CAEC"/>
                </a:solidFill>
                <a:latin typeface="Source Sans Pro"/>
                <a:ea typeface="Source Sans Pro"/>
              </a:rPr>
              <a:t>Critical deliverables</a:t>
            </a:r>
            <a:endParaRPr lang="en-US" dirty="0"/>
          </a:p>
          <a:p>
            <a:r>
              <a:rPr lang="en-US" sz="1000" b="0" dirty="0">
                <a:solidFill>
                  <a:schemeClr val="bg1"/>
                </a:solidFill>
                <a:latin typeface="Arial"/>
                <a:ea typeface="Source Sans Pro"/>
                <a:cs typeface="Arial"/>
              </a:rPr>
              <a:t>• </a:t>
            </a:r>
            <a:r>
              <a:rPr lang="en-US" sz="1000" b="0" dirty="0">
                <a:solidFill>
                  <a:schemeClr val="bg1"/>
                </a:solidFill>
                <a:latin typeface="Source Sans Pro"/>
                <a:ea typeface="Source Sans Pro"/>
              </a:rPr>
              <a:t>KPIs , ConGeo (Ad-hoc: WLA, GHG)</a:t>
            </a:r>
            <a:endParaRPr lang="en-US" dirty="0"/>
          </a:p>
          <a:p>
            <a:r>
              <a:rPr lang="en-US" sz="1000" b="0" dirty="0">
                <a:solidFill>
                  <a:schemeClr val="bg1"/>
                </a:solidFill>
                <a:latin typeface="Arial"/>
                <a:ea typeface="Source Sans Pro"/>
                <a:cs typeface="Arial"/>
              </a:rPr>
              <a:t>• </a:t>
            </a:r>
            <a:r>
              <a:rPr lang="en-US" sz="1000" b="0" dirty="0">
                <a:solidFill>
                  <a:schemeClr val="bg1"/>
                </a:solidFill>
                <a:latin typeface="Source Sans Pro"/>
                <a:ea typeface="Source Sans Pro"/>
              </a:rPr>
              <a:t>Map Unit Summaries, SHAPE, Water Balance for Engineers, Site Risk for WQM Resource &amp; conservation Concerns</a:t>
            </a:r>
            <a:endParaRPr lang="en-US" dirty="0"/>
          </a:p>
          <a:p>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b="0" dirty="0">
              <a:solidFill>
                <a:schemeClr val="bg1"/>
              </a:solidFill>
              <a:latin typeface="Source Sans Pro"/>
              <a:ea typeface="Source Sans Pro"/>
            </a:endParaRPr>
          </a:p>
          <a:p>
            <a:endParaRPr lang="en-US" sz="1400" dirty="0">
              <a:solidFill>
                <a:schemeClr val="tx2">
                  <a:lumMod val="25000"/>
                  <a:lumOff val="75000"/>
                </a:schemeClr>
              </a:solidFill>
              <a:latin typeface="Source Sans Pro"/>
              <a:ea typeface="Source Sans Pro"/>
            </a:endParaRPr>
          </a:p>
          <a:p>
            <a:r>
              <a:rPr lang="en-US" sz="1400" dirty="0">
                <a:solidFill>
                  <a:schemeClr val="tx2">
                    <a:lumMod val="25000"/>
                    <a:lumOff val="75000"/>
                  </a:schemeClr>
                </a:solidFill>
                <a:latin typeface="Source Sans Pro"/>
                <a:ea typeface="Source Sans Pro"/>
              </a:rPr>
              <a:t>Critical deliverables</a:t>
            </a:r>
          </a:p>
        </p:txBody>
      </p:sp>
      <p:graphicFrame>
        <p:nvGraphicFramePr>
          <p:cNvPr id="4" name="Diagram 3" descr="Key Delivery timeline">
            <a:extLst>
              <a:ext uri="{FF2B5EF4-FFF2-40B4-BE49-F238E27FC236}">
                <a16:creationId xmlns:a16="http://schemas.microsoft.com/office/drawing/2014/main" id="{060DE145-36BC-E4F9-4200-4962F316B0EF}"/>
              </a:ext>
            </a:extLst>
          </p:cNvPr>
          <p:cNvGraphicFramePr/>
          <p:nvPr>
            <p:extLst>
              <p:ext uri="{D42A27DB-BD31-4B8C-83A1-F6EECF244321}">
                <p14:modId xmlns:p14="http://schemas.microsoft.com/office/powerpoint/2010/main" val="1040391838"/>
              </p:ext>
            </p:extLst>
          </p:nvPr>
        </p:nvGraphicFramePr>
        <p:xfrm>
          <a:off x="8238193" y="3266063"/>
          <a:ext cx="3567062" cy="223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14" descr="Branding Material - OSGeo">
            <a:extLst>
              <a:ext uri="{FF2B5EF4-FFF2-40B4-BE49-F238E27FC236}">
                <a16:creationId xmlns:a16="http://schemas.microsoft.com/office/drawing/2014/main" id="{37B6180A-D8BB-03BD-0375-571B26391D4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49529" y="6246528"/>
            <a:ext cx="1244856" cy="4044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Ubuntu Logo PNG &amp; SVG Design For T-Shirts">
            <a:extLst>
              <a:ext uri="{FF2B5EF4-FFF2-40B4-BE49-F238E27FC236}">
                <a16:creationId xmlns:a16="http://schemas.microsoft.com/office/drawing/2014/main" id="{F24622EA-5C51-2BD4-C0B8-2E3A315A77F2}"/>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118632" y="5600901"/>
            <a:ext cx="1674891" cy="4694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dhat logo">
            <a:extLst>
              <a:ext uri="{FF2B5EF4-FFF2-40B4-BE49-F238E27FC236}">
                <a16:creationId xmlns:a16="http://schemas.microsoft.com/office/drawing/2014/main" id="{103227DB-4524-05B2-60D7-000A55299F7C}"/>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947379" y="5617438"/>
            <a:ext cx="1674891" cy="3961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eact Logo, symbol, meaning, history, PNG, brand">
            <a:extLst>
              <a:ext uri="{FF2B5EF4-FFF2-40B4-BE49-F238E27FC236}">
                <a16:creationId xmlns:a16="http://schemas.microsoft.com/office/drawing/2014/main" id="{ECF1433B-A0E2-B116-2A71-B9D442871B7E}"/>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t="24980" b="24887"/>
          <a:stretch/>
        </p:blipFill>
        <p:spPr bwMode="auto">
          <a:xfrm>
            <a:off x="3825625" y="5579369"/>
            <a:ext cx="1674891" cy="4723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Microsoft-dotNET-logo – The Knights of Unity">
            <a:extLst>
              <a:ext uri="{FF2B5EF4-FFF2-40B4-BE49-F238E27FC236}">
                <a16:creationId xmlns:a16="http://schemas.microsoft.com/office/drawing/2014/main" id="{AC747CDA-8671-2CEA-5041-64A17DDD652A}"/>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703871" y="5582240"/>
            <a:ext cx="1556173" cy="4694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stgreSQL logo and symbol, meaning, history, PNG">
            <a:extLst>
              <a:ext uri="{FF2B5EF4-FFF2-40B4-BE49-F238E27FC236}">
                <a16:creationId xmlns:a16="http://schemas.microsoft.com/office/drawing/2014/main" id="{5D040367-4B74-7080-06C8-2B7CAC1659DD}"/>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t="37096" b="37558"/>
          <a:stretch/>
        </p:blipFill>
        <p:spPr bwMode="auto">
          <a:xfrm>
            <a:off x="2025302" y="6450025"/>
            <a:ext cx="1674891" cy="2653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Introduction | PostGIS Day 2014">
            <a:extLst>
              <a:ext uri="{FF2B5EF4-FFF2-40B4-BE49-F238E27FC236}">
                <a16:creationId xmlns:a16="http://schemas.microsoft.com/office/drawing/2014/main" id="{43D90A74-A614-CE41-4CE0-36F12B7F5B83}"/>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332475" y="6133628"/>
            <a:ext cx="1069344" cy="6302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WS S3 Bucket">
            <a:extLst>
              <a:ext uri="{FF2B5EF4-FFF2-40B4-BE49-F238E27FC236}">
                <a16:creationId xmlns:a16="http://schemas.microsoft.com/office/drawing/2014/main" id="{73F67E81-AED6-E0D6-31EB-9C6AA495B1E7}"/>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905518" y="6236133"/>
            <a:ext cx="788179" cy="4723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Automating WordPress Backups to Amazon S3">
            <a:extLst>
              <a:ext uri="{FF2B5EF4-FFF2-40B4-BE49-F238E27FC236}">
                <a16:creationId xmlns:a16="http://schemas.microsoft.com/office/drawing/2014/main" id="{6933BEE2-7EF3-6576-0D73-8D63D8AF0DC3}"/>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757368" y="6318783"/>
            <a:ext cx="533864"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FME by Safe Software - Incredibuild">
            <a:extLst>
              <a:ext uri="{FF2B5EF4-FFF2-40B4-BE49-F238E27FC236}">
                <a16:creationId xmlns:a16="http://schemas.microsoft.com/office/drawing/2014/main" id="{848FBE2B-A191-5C51-D912-1CB7B9C7B9DB}"/>
              </a:ext>
            </a:extLst>
          </p:cNvPr>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l="16004" t="23985" r="16327" b="25371"/>
          <a:stretch/>
        </p:blipFill>
        <p:spPr bwMode="auto">
          <a:xfrm>
            <a:off x="1576962" y="6099252"/>
            <a:ext cx="560463" cy="2737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Mapserver logo">
            <a:extLst>
              <a:ext uri="{FF2B5EF4-FFF2-40B4-BE49-F238E27FC236}">
                <a16:creationId xmlns:a16="http://schemas.microsoft.com/office/drawing/2014/main" id="{6AFF3613-288F-D633-603B-DE6D6A860F0A}"/>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537212" y="6144038"/>
            <a:ext cx="1072693" cy="28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092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8D6E58C-784A-663E-1ED1-CA5337D60B10}"/>
              </a:ext>
              <a:ext uri="{C183D7F6-B498-43B3-948B-1728B52AA6E4}">
                <adec:decorative xmlns:adec="http://schemas.microsoft.com/office/drawing/2017/decorative" val="1"/>
              </a:ext>
            </a:extLst>
          </p:cNvPr>
          <p:cNvCxnSpPr/>
          <p:nvPr/>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1FBA2C9D-CDE4-689C-B58E-9D2C9D303472}"/>
              </a:ext>
            </a:extLst>
          </p:cNvPr>
          <p:cNvSpPr txBox="1">
            <a:spLocks noGrp="1"/>
          </p:cNvSpPr>
          <p:nvPr>
            <p:ph type="title" idx="4294967295"/>
          </p:nvPr>
        </p:nvSpPr>
        <p:spPr>
          <a:xfrm>
            <a:off x="475989" y="188777"/>
            <a:ext cx="537366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tx1"/>
                </a:solidFill>
                <a:effectLst/>
                <a:uLnTx/>
                <a:uFillTx/>
                <a:latin typeface="Source Sans Pro Light" panose="020B0403030403020204" pitchFamily="34" charset="0"/>
                <a:ea typeface="Source Sans Pro Light" panose="020B0403030403020204" pitchFamily="34" charset="0"/>
                <a:cs typeface="+mn-cs"/>
              </a:rPr>
              <a:t>Seawolf</a:t>
            </a:r>
          </a:p>
        </p:txBody>
      </p:sp>
      <p:sp>
        <p:nvSpPr>
          <p:cNvPr id="3" name="TextBox 2">
            <a:extLst>
              <a:ext uri="{FF2B5EF4-FFF2-40B4-BE49-F238E27FC236}">
                <a16:creationId xmlns:a16="http://schemas.microsoft.com/office/drawing/2014/main" id="{A6B46E6E-CB31-7894-7A35-83F0343A8707}"/>
              </a:ext>
            </a:extLst>
          </p:cNvPr>
          <p:cNvSpPr txBox="1"/>
          <p:nvPr/>
        </p:nvSpPr>
        <p:spPr>
          <a:xfrm>
            <a:off x="376719" y="1048324"/>
            <a:ext cx="7039628" cy="3795911"/>
          </a:xfrm>
          <a:prstGeom prst="rect">
            <a:avLst/>
          </a:prstGeom>
          <a:noFill/>
        </p:spPr>
        <p:txBody>
          <a:bodyPr wrap="square" lIns="91440" tIns="45720" rIns="91440" bIns="45720" numCol="1" spcCol="457200" rtlCol="0" anchor="t">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1" i="0" u="none" strike="noStrike" kern="1200" cap="none" spc="0" normalizeH="0" baseline="0" noProof="0">
                <a:ln>
                  <a:noFill/>
                </a:ln>
                <a:solidFill>
                  <a:srgbClr val="1C567C"/>
                </a:solidFill>
                <a:effectLst/>
                <a:uLnTx/>
                <a:uFillTx/>
                <a:latin typeface="Source Sans Pro"/>
                <a:ea typeface="Source Sans Pro"/>
              </a:rPr>
              <a:t>Team Description</a:t>
            </a:r>
            <a:endParaRPr kumimoji="0" lang="en-US" sz="2000" b="0" i="0" u="none" strike="noStrike" kern="1200" cap="none" spc="0" normalizeH="0" baseline="0" noProof="0">
              <a:ln>
                <a:noFill/>
              </a:ln>
              <a:solidFill>
                <a:srgbClr val="1C567C"/>
              </a:solidFill>
              <a:effectLst/>
              <a:uLnTx/>
              <a:uFillTx/>
              <a:latin typeface="Source Sans Pro"/>
              <a:ea typeface="Source Sans Pro"/>
            </a:endParaRPr>
          </a:p>
          <a:p>
            <a:r>
              <a:rPr lang="en-US"/>
              <a:t>The Seawolf Development Team within the Dynamic Soils Hub Environment is pivotal in managing enterprise data, focusing on data warehousing and data modeling, including the development of a comprehensive data catalog. They are tasked with building a data model change control system akin to the NASIS data model change control system, ensuring robust governance and version control. Their responsibilities include developing the data catalog, establishing enterprise data warehousing (data marts), and creating a Data Catalog UI. Additionally, they will finalize the metadata and data catalog data model, along with the data model change control system.</a:t>
            </a:r>
          </a:p>
        </p:txBody>
      </p:sp>
      <p:sp>
        <p:nvSpPr>
          <p:cNvPr id="6" name="Footer Placeholder 2">
            <a:extLst>
              <a:ext uri="{FF2B5EF4-FFF2-40B4-BE49-F238E27FC236}">
                <a16:creationId xmlns:a16="http://schemas.microsoft.com/office/drawing/2014/main" id="{14D86B89-6727-DF49-6F9B-7CCA25224519}"/>
              </a:ext>
            </a:extLst>
          </p:cNvPr>
          <p:cNvSpPr>
            <a:spLocks noGrp="1"/>
          </p:cNvSpPr>
          <p:nvPr>
            <p:ph type="ftr" sz="quarter" idx="3"/>
          </p:nvPr>
        </p:nvSpPr>
        <p:spPr/>
        <p:txBody>
          <a:bodyPr>
            <a:noAutofit/>
          </a:bodyPr>
          <a:lstStyle/>
          <a:p>
            <a:r>
              <a:rPr lang="en-US">
                <a:effectLst>
                  <a:outerShdw blurRad="38100" dist="38100" dir="2700000" algn="tl">
                    <a:srgbClr val="000000">
                      <a:alpha val="43137"/>
                    </a:srgbClr>
                  </a:outerShdw>
                </a:effectLst>
              </a:rPr>
              <a:t>The Hub</a:t>
            </a:r>
          </a:p>
        </p:txBody>
      </p:sp>
      <p:sp>
        <p:nvSpPr>
          <p:cNvPr id="7" name="Slide Number Placeholder 3">
            <a:extLst>
              <a:ext uri="{FF2B5EF4-FFF2-40B4-BE49-F238E27FC236}">
                <a16:creationId xmlns:a16="http://schemas.microsoft.com/office/drawing/2014/main" id="{13EFA667-BAD6-3FCF-2678-649259A3051D}"/>
              </a:ext>
            </a:extLst>
          </p:cNvPr>
          <p:cNvSpPr>
            <a:spLocks noGrp="1"/>
          </p:cNvSpPr>
          <p:nvPr>
            <p:ph type="sldNum" sz="quarter" idx="4"/>
          </p:nvPr>
        </p:nvSpPr>
        <p:spPr/>
        <p:txBody>
          <a:bodyPr/>
          <a:lstStyle/>
          <a:p>
            <a:fld id="{DA18CD36-B4FB-DE4E-8FB1-7BD5EA5F1135}" type="slidenum">
              <a:rPr lang="en-US" smtClean="0">
                <a:solidFill>
                  <a:schemeClr val="bg1"/>
                </a:solidFill>
              </a:rPr>
              <a:t>29</a:t>
            </a:fld>
            <a:endParaRPr lang="en-US">
              <a:solidFill>
                <a:schemeClr val="bg1"/>
              </a:solidFill>
            </a:endParaRPr>
          </a:p>
        </p:txBody>
      </p:sp>
      <p:sp>
        <p:nvSpPr>
          <p:cNvPr id="9" name="TextBox 8">
            <a:extLst>
              <a:ext uri="{FF2B5EF4-FFF2-40B4-BE49-F238E27FC236}">
                <a16:creationId xmlns:a16="http://schemas.microsoft.com/office/drawing/2014/main" id="{EC2084C0-97A3-B5C5-2E32-71317BD8787B}"/>
              </a:ext>
            </a:extLst>
          </p:cNvPr>
          <p:cNvSpPr txBox="1"/>
          <p:nvPr/>
        </p:nvSpPr>
        <p:spPr>
          <a:xfrm>
            <a:off x="376718" y="4662535"/>
            <a:ext cx="7653705" cy="363726"/>
          </a:xfrm>
          <a:prstGeom prst="rect">
            <a:avLst/>
          </a:prstGeom>
          <a:noFill/>
        </p:spPr>
        <p:txBody>
          <a:bodyPr wrap="square" lIns="91440" tIns="45720" rIns="91440" bIns="45720" anchor="t">
            <a:noAutofit/>
          </a:bodyPr>
          <a:lstStyle/>
          <a:p>
            <a:pPr rtl="0">
              <a:spcBef>
                <a:spcPts val="800"/>
              </a:spcBef>
              <a:spcAft>
                <a:spcPts val="0"/>
              </a:spcAft>
            </a:pPr>
            <a:r>
              <a:rPr lang="en-US" sz="2000" b="1">
                <a:solidFill>
                  <a:srgbClr val="1C567C"/>
                </a:solidFill>
                <a:latin typeface="Source Sans Pro"/>
                <a:ea typeface="Source Sans Pro"/>
              </a:rPr>
              <a:t>Technology</a:t>
            </a:r>
          </a:p>
          <a:p>
            <a:endParaRPr lang="en-US"/>
          </a:p>
        </p:txBody>
      </p:sp>
      <p:sp>
        <p:nvSpPr>
          <p:cNvPr id="2" name="TextBox 1">
            <a:extLst>
              <a:ext uri="{FF2B5EF4-FFF2-40B4-BE49-F238E27FC236}">
                <a16:creationId xmlns:a16="http://schemas.microsoft.com/office/drawing/2014/main" id="{002745BC-FE28-2A3D-EF3C-9049ADE3281D}"/>
              </a:ext>
            </a:extLst>
          </p:cNvPr>
          <p:cNvSpPr txBox="1"/>
          <p:nvPr/>
        </p:nvSpPr>
        <p:spPr>
          <a:xfrm>
            <a:off x="8104909" y="737758"/>
            <a:ext cx="4000499" cy="57877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rtlCol="0" anchor="t" anchorCtr="0">
            <a:noAutofit/>
          </a:bodyPr>
          <a:lstStyle>
            <a:defPPr>
              <a:defRPr lang="en-US"/>
            </a:defPPr>
            <a:lvl1pPr defTabSz="577850">
              <a:lnSpc>
                <a:spcPct val="90000"/>
              </a:lnSpc>
              <a:spcBef>
                <a:spcPct val="0"/>
              </a:spcBef>
              <a:spcAft>
                <a:spcPct val="15000"/>
              </a:spcAft>
              <a:defRPr sz="1300" b="1" i="0"/>
            </a:lvl1pPr>
          </a:lstStyle>
          <a:p>
            <a:r>
              <a:rPr kumimoji="0" lang="en-US" sz="1600" b="1" i="0" u="none" strike="noStrike" kern="1200" cap="none" spc="0" normalizeH="0" baseline="0" noProof="0">
                <a:ln>
                  <a:noFill/>
                </a:ln>
                <a:solidFill>
                  <a:schemeClr val="bg1"/>
                </a:solidFill>
                <a:effectLst/>
                <a:uLnTx/>
                <a:uFillTx/>
                <a:latin typeface="Source Sans Pro"/>
                <a:ea typeface="Source Sans Pro"/>
              </a:rPr>
              <a:t>Program Roadmap</a:t>
            </a:r>
          </a:p>
          <a:p>
            <a:endParaRPr lang="en-US" sz="1400">
              <a:solidFill>
                <a:schemeClr val="bg1"/>
              </a:solidFill>
              <a:latin typeface="Source Sans Pro"/>
              <a:ea typeface="Source Sans Pro"/>
            </a:endParaRPr>
          </a:p>
          <a:p>
            <a:r>
              <a:rPr lang="en-US" sz="1400">
                <a:solidFill>
                  <a:schemeClr val="tx2">
                    <a:lumMod val="25000"/>
                    <a:lumOff val="75000"/>
                  </a:schemeClr>
                </a:solidFill>
                <a:latin typeface="Source Sans Pro"/>
                <a:ea typeface="Source Sans Pro"/>
              </a:rPr>
              <a:t>Key milestones</a:t>
            </a:r>
          </a:p>
          <a:p>
            <a:pPr marL="285750" indent="-285750">
              <a:buFont typeface="Arial" panose="020B0604020202020204" pitchFamily="34" charset="0"/>
              <a:buChar char="•"/>
            </a:pPr>
            <a:r>
              <a:rPr lang="en-US" sz="1400" b="0">
                <a:solidFill>
                  <a:schemeClr val="bg1"/>
                </a:solidFill>
                <a:latin typeface="Source Sans Pro"/>
                <a:ea typeface="Source Sans Pro"/>
              </a:rPr>
              <a:t>Core Data Model 1.0 (Dec ‘24)</a:t>
            </a:r>
          </a:p>
          <a:p>
            <a:pPr marL="285750" indent="-285750">
              <a:buFont typeface="Arial" panose="020B0604020202020204" pitchFamily="34" charset="0"/>
              <a:buChar char="•"/>
            </a:pPr>
            <a:r>
              <a:rPr lang="en-US" sz="1400" b="0">
                <a:solidFill>
                  <a:schemeClr val="bg1"/>
                </a:solidFill>
                <a:latin typeface="Source Sans Pro"/>
                <a:ea typeface="Source Sans Pro"/>
              </a:rPr>
              <a:t>Database Go-Live (Jan ’25)</a:t>
            </a:r>
          </a:p>
          <a:p>
            <a:pPr marL="285750" indent="-285750">
              <a:buFont typeface="Arial" panose="020B0604020202020204" pitchFamily="34" charset="0"/>
              <a:buChar char="•"/>
            </a:pPr>
            <a:r>
              <a:rPr lang="en-US" sz="1400" b="0">
                <a:solidFill>
                  <a:schemeClr val="bg1"/>
                </a:solidFill>
                <a:latin typeface="Source Sans Pro"/>
                <a:ea typeface="Source Sans Pro"/>
              </a:rPr>
              <a:t>Front End Data Catalog enhancements (Mar ’25)</a:t>
            </a:r>
          </a:p>
          <a:p>
            <a:pPr marL="285750" indent="-285750">
              <a:buFont typeface="Arial" panose="020B0604020202020204" pitchFamily="34" charset="0"/>
              <a:buChar char="•"/>
            </a:pPr>
            <a:r>
              <a:rPr lang="en-US" sz="1400" b="0">
                <a:solidFill>
                  <a:schemeClr val="bg1"/>
                </a:solidFill>
                <a:latin typeface="Source Sans Pro"/>
                <a:ea typeface="Source Sans Pro"/>
              </a:rPr>
              <a:t>GDA Compliance (Apr ‘25)</a:t>
            </a:r>
          </a:p>
          <a:p>
            <a:pPr marL="285750" indent="-285750">
              <a:buFont typeface="Arial" panose="020B0604020202020204" pitchFamily="34" charset="0"/>
              <a:buChar char="•"/>
            </a:pPr>
            <a:r>
              <a:rPr lang="en-US" sz="1400" b="0">
                <a:solidFill>
                  <a:schemeClr val="bg1"/>
                </a:solidFill>
                <a:latin typeface="Source Sans Pro"/>
                <a:ea typeface="Source Sans Pro"/>
              </a:rPr>
              <a:t>Data Model Change Control (Jul '25)</a:t>
            </a:r>
          </a:p>
          <a:p>
            <a:endParaRPr lang="en-US" sz="1400" b="0">
              <a:solidFill>
                <a:schemeClr val="bg1"/>
              </a:solidFill>
              <a:latin typeface="Source Sans Pro"/>
              <a:ea typeface="Source Sans Pro"/>
            </a:endParaRPr>
          </a:p>
          <a:p>
            <a:pPr marL="285750" indent="-285750">
              <a:buFont typeface="Arial" panose="020B0604020202020204" pitchFamily="34" charset="0"/>
              <a:buChar char="•"/>
            </a:pPr>
            <a:endParaRPr lang="en-US" sz="1400" b="0">
              <a:solidFill>
                <a:schemeClr val="bg1"/>
              </a:solidFill>
              <a:latin typeface="Source Sans Pro"/>
              <a:ea typeface="Source Sans Pro"/>
            </a:endParaRPr>
          </a:p>
          <a:p>
            <a:pPr marL="285750" indent="-285750">
              <a:buFont typeface="Arial" panose="020B0604020202020204" pitchFamily="34" charset="0"/>
              <a:buChar char="•"/>
            </a:pPr>
            <a:endParaRPr lang="en-US" sz="1400" b="0">
              <a:solidFill>
                <a:schemeClr val="bg1"/>
              </a:solidFill>
              <a:latin typeface="Source Sans Pro"/>
              <a:ea typeface="Source Sans Pro"/>
            </a:endParaRPr>
          </a:p>
          <a:p>
            <a:pPr marL="285750" indent="-285750">
              <a:buFont typeface="Arial" panose="020B0604020202020204" pitchFamily="34" charset="0"/>
              <a:buChar char="•"/>
            </a:pPr>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r>
              <a:rPr lang="en-US" sz="1400">
                <a:solidFill>
                  <a:schemeClr val="tx2">
                    <a:lumMod val="25000"/>
                    <a:lumOff val="75000"/>
                  </a:schemeClr>
                </a:solidFill>
                <a:latin typeface="Source Sans Pro"/>
                <a:ea typeface="Source Sans Pro"/>
              </a:rPr>
              <a:t>Critical deliverables</a:t>
            </a:r>
          </a:p>
          <a:p>
            <a:pPr marL="285750" indent="-285750">
              <a:buFont typeface="Arial" panose="020B0604020202020204" pitchFamily="34" charset="0"/>
              <a:buChar char="•"/>
            </a:pPr>
            <a:r>
              <a:rPr lang="en-US" sz="1400" b="0">
                <a:solidFill>
                  <a:schemeClr val="bg1"/>
                </a:solidFill>
                <a:latin typeface="Source Sans Pro"/>
                <a:ea typeface="Source Sans Pro"/>
              </a:rPr>
              <a:t>Data Catalog + Model Change Control</a:t>
            </a:r>
          </a:p>
          <a:p>
            <a:pPr marL="285750" indent="-285750">
              <a:buFont typeface="Arial" panose="020B0604020202020204" pitchFamily="34" charset="0"/>
              <a:buChar char="•"/>
            </a:pPr>
            <a:r>
              <a:rPr lang="en-US" sz="1400" b="0">
                <a:solidFill>
                  <a:schemeClr val="bg1"/>
                </a:solidFill>
                <a:latin typeface="Source Sans Pro"/>
                <a:ea typeface="Source Sans Pro"/>
              </a:rPr>
              <a:t>Metadata Framework</a:t>
            </a:r>
          </a:p>
          <a:p>
            <a:pPr marL="285750" indent="-285750">
              <a:buFont typeface="Arial" panose="020B0604020202020204" pitchFamily="34" charset="0"/>
              <a:buChar char="•"/>
            </a:pPr>
            <a:r>
              <a:rPr lang="en-US" sz="1400" b="0">
                <a:solidFill>
                  <a:schemeClr val="bg1"/>
                </a:solidFill>
                <a:latin typeface="Source Sans Pro"/>
                <a:ea typeface="Source Sans Pro"/>
              </a:rPr>
              <a:t>Enterprise Data Warehouse</a:t>
            </a:r>
          </a:p>
          <a:p>
            <a:pPr marL="285750" indent="-285750">
              <a:buFont typeface="Arial" panose="020B0604020202020204" pitchFamily="34" charset="0"/>
              <a:buChar char="•"/>
            </a:pPr>
            <a:r>
              <a:rPr lang="en-US" sz="1400" b="0">
                <a:solidFill>
                  <a:schemeClr val="bg1"/>
                </a:solidFill>
                <a:latin typeface="Source Sans Pro"/>
                <a:ea typeface="Source Sans Pro"/>
              </a:rPr>
              <a:t>Completed Front End Data Catalog</a:t>
            </a:r>
            <a:endParaRPr lang="en-US">
              <a:solidFill>
                <a:schemeClr val="tx2">
                  <a:lumMod val="25000"/>
                  <a:lumOff val="75000"/>
                </a:schemeClr>
              </a:solidFill>
            </a:endParaRPr>
          </a:p>
        </p:txBody>
      </p:sp>
      <p:graphicFrame>
        <p:nvGraphicFramePr>
          <p:cNvPr id="4" name="Diagram 3" descr="Key Delivery timeline">
            <a:extLst>
              <a:ext uri="{FF2B5EF4-FFF2-40B4-BE49-F238E27FC236}">
                <a16:creationId xmlns:a16="http://schemas.microsoft.com/office/drawing/2014/main" id="{6D3DB37B-9306-C8A7-8A9A-7E66683D22CD}"/>
              </a:ext>
            </a:extLst>
          </p:cNvPr>
          <p:cNvGraphicFramePr/>
          <p:nvPr>
            <p:extLst>
              <p:ext uri="{D42A27DB-BD31-4B8C-83A1-F6EECF244321}">
                <p14:modId xmlns:p14="http://schemas.microsoft.com/office/powerpoint/2010/main" val="4109193180"/>
              </p:ext>
            </p:extLst>
          </p:nvPr>
        </p:nvGraphicFramePr>
        <p:xfrm>
          <a:off x="8248219" y="2888577"/>
          <a:ext cx="3567062" cy="223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Ubuntu Logo PNG &amp; SVG Design For T-Shirts">
            <a:extLst>
              <a:ext uri="{FF2B5EF4-FFF2-40B4-BE49-F238E27FC236}">
                <a16:creationId xmlns:a16="http://schemas.microsoft.com/office/drawing/2014/main" id="{FCE4E804-73D7-65CB-5F17-D1EE604C46B5}"/>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376717" y="5143701"/>
            <a:ext cx="1674891" cy="4694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dhat logo">
            <a:extLst>
              <a:ext uri="{FF2B5EF4-FFF2-40B4-BE49-F238E27FC236}">
                <a16:creationId xmlns:a16="http://schemas.microsoft.com/office/drawing/2014/main" id="{DB209F83-D97C-C450-D418-F4009A9F4EA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205464" y="5160238"/>
            <a:ext cx="1674891" cy="3961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act Logo, symbol, meaning, history, PNG, brand">
            <a:extLst>
              <a:ext uri="{FF2B5EF4-FFF2-40B4-BE49-F238E27FC236}">
                <a16:creationId xmlns:a16="http://schemas.microsoft.com/office/drawing/2014/main" id="{455ADAC2-E366-6C05-A845-383E8975097B}"/>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t="24980" b="24887"/>
          <a:stretch/>
        </p:blipFill>
        <p:spPr bwMode="auto">
          <a:xfrm>
            <a:off x="4083710" y="5122169"/>
            <a:ext cx="1674891" cy="4723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icrosoft-dotNET-logo – The Knights of Unity">
            <a:extLst>
              <a:ext uri="{FF2B5EF4-FFF2-40B4-BE49-F238E27FC236}">
                <a16:creationId xmlns:a16="http://schemas.microsoft.com/office/drawing/2014/main" id="{9B6D3F55-4028-6E51-C28E-600D0288E28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961956" y="5125040"/>
            <a:ext cx="1556173" cy="4694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ostgreSQL logo and symbol, meaning, history, PNG">
            <a:extLst>
              <a:ext uri="{FF2B5EF4-FFF2-40B4-BE49-F238E27FC236}">
                <a16:creationId xmlns:a16="http://schemas.microsoft.com/office/drawing/2014/main" id="{2ED15F25-F5A1-4FFB-D0F5-20B7F9D83B3B}"/>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t="37096" b="37558"/>
          <a:stretch/>
        </p:blipFill>
        <p:spPr bwMode="auto">
          <a:xfrm>
            <a:off x="1698662" y="5809676"/>
            <a:ext cx="2296021" cy="3637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troduction | PostGIS Day 2014">
            <a:extLst>
              <a:ext uri="{FF2B5EF4-FFF2-40B4-BE49-F238E27FC236}">
                <a16:creationId xmlns:a16="http://schemas.microsoft.com/office/drawing/2014/main" id="{329F86C1-23B6-A624-54A1-A328B91E979C}"/>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283826" y="5835863"/>
            <a:ext cx="1463715" cy="86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967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710-AC33-3593-5295-749E04221057}"/>
              </a:ext>
            </a:extLst>
          </p:cNvPr>
          <p:cNvSpPr>
            <a:spLocks noGrp="1"/>
          </p:cNvSpPr>
          <p:nvPr>
            <p:ph type="title"/>
          </p:nvPr>
        </p:nvSpPr>
        <p:spPr>
          <a:xfrm>
            <a:off x="457200" y="222586"/>
            <a:ext cx="7577328" cy="548640"/>
          </a:xfrm>
        </p:spPr>
        <p:txBody>
          <a:bodyPr>
            <a:normAutofit fontScale="90000"/>
          </a:bodyPr>
          <a:lstStyle/>
          <a:p>
            <a:r>
              <a:rPr lang="en-US" sz="4000" b="1">
                <a:solidFill>
                  <a:schemeClr val="bg1"/>
                </a:solidFill>
                <a:latin typeface="Source Sans Pro"/>
                <a:ea typeface="Source Sans Pro"/>
              </a:rPr>
              <a:t>Science-Based Program Delivery</a:t>
            </a:r>
            <a:endParaRPr lang="en-US"/>
          </a:p>
        </p:txBody>
      </p:sp>
      <p:pic>
        <p:nvPicPr>
          <p:cNvPr id="2052" name="Picture 4" descr="Image">
            <a:extLst>
              <a:ext uri="{FF2B5EF4-FFF2-40B4-BE49-F238E27FC236}">
                <a16:creationId xmlns:a16="http://schemas.microsoft.com/office/drawing/2014/main" id="{28F9FF77-93D2-82E6-0C0B-9A1BC2E183B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856570"/>
            <a:ext cx="12192000" cy="600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214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8D6E58C-784A-663E-1ED1-CA5337D60B10}"/>
              </a:ext>
              <a:ext uri="{C183D7F6-B498-43B3-948B-1728B52AA6E4}">
                <adec:decorative xmlns:adec="http://schemas.microsoft.com/office/drawing/2017/decorative" val="1"/>
              </a:ext>
            </a:extLst>
          </p:cNvPr>
          <p:cNvCxnSpPr/>
          <p:nvPr/>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1FBA2C9D-CDE4-689C-B58E-9D2C9D303472}"/>
              </a:ext>
            </a:extLst>
          </p:cNvPr>
          <p:cNvSpPr txBox="1">
            <a:spLocks noGrp="1"/>
          </p:cNvSpPr>
          <p:nvPr>
            <p:ph type="title" idx="4294967295"/>
          </p:nvPr>
        </p:nvSpPr>
        <p:spPr>
          <a:xfrm>
            <a:off x="475989" y="188777"/>
            <a:ext cx="537366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tx1"/>
                </a:solidFill>
                <a:effectLst/>
                <a:uLnTx/>
                <a:uFillTx/>
                <a:latin typeface="Source Sans Pro Light" panose="020B0403030403020204" pitchFamily="34" charset="0"/>
                <a:ea typeface="Source Sans Pro Light" panose="020B0403030403020204" pitchFamily="34" charset="0"/>
                <a:cs typeface="+mn-cs"/>
              </a:rPr>
              <a:t>Apollo</a:t>
            </a:r>
          </a:p>
        </p:txBody>
      </p:sp>
      <p:sp>
        <p:nvSpPr>
          <p:cNvPr id="3" name="TextBox 2">
            <a:extLst>
              <a:ext uri="{FF2B5EF4-FFF2-40B4-BE49-F238E27FC236}">
                <a16:creationId xmlns:a16="http://schemas.microsoft.com/office/drawing/2014/main" id="{A6B46E6E-CB31-7894-7A35-83F0343A8707}"/>
              </a:ext>
            </a:extLst>
          </p:cNvPr>
          <p:cNvSpPr txBox="1"/>
          <p:nvPr/>
        </p:nvSpPr>
        <p:spPr>
          <a:xfrm>
            <a:off x="376719" y="1048324"/>
            <a:ext cx="7039628" cy="3795911"/>
          </a:xfrm>
          <a:prstGeom prst="rect">
            <a:avLst/>
          </a:prstGeom>
          <a:noFill/>
        </p:spPr>
        <p:txBody>
          <a:bodyPr wrap="square" numCol="1" spcCol="457200" rtlCol="0">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1" i="0" u="none" strike="noStrike" kern="1200" cap="none" spc="0" normalizeH="0" baseline="0" noProof="0">
                <a:ln>
                  <a:noFill/>
                </a:ln>
                <a:solidFill>
                  <a:srgbClr val="1C567C"/>
                </a:solidFill>
                <a:effectLst/>
                <a:uLnTx/>
                <a:uFillTx/>
                <a:latin typeface="Source Sans Pro" panose="020B0503030403020204" pitchFamily="34" charset="0"/>
                <a:ea typeface="Source Sans Pro" panose="020B0503030403020204" pitchFamily="34" charset="0"/>
                <a:cs typeface="+mn-cs"/>
              </a:rPr>
              <a:t>Team Description</a:t>
            </a:r>
            <a:endParaRPr kumimoji="0" lang="en-US" sz="2000" b="0" i="0" u="none" strike="noStrike" kern="1200" cap="none" spc="0" normalizeH="0" baseline="0" noProof="0">
              <a:ln>
                <a:noFill/>
              </a:ln>
              <a:solidFill>
                <a:srgbClr val="1C567C"/>
              </a:solidFill>
              <a:effectLst/>
              <a:uLnTx/>
              <a:uFillTx/>
              <a:latin typeface="Source Sans Pro Light" panose="020B0403030403020204" pitchFamily="34" charset="0"/>
              <a:ea typeface="Source Sans Pro Light" panose="020B0403030403020204" pitchFamily="34" charset="0"/>
              <a:cs typeface="+mn-cs"/>
            </a:endParaRPr>
          </a:p>
          <a:p>
            <a:r>
              <a:rPr lang="en-US"/>
              <a:t>The Apollo Team’s purpose within the Dynamic Soils Hub Environment is creating a seamless UI/UX experience while managing complex workflows and quality assurance tools. They aim to establish a robust business process for handling customer data requests, ensuring the collection of necessary data for the GDA (data catalog and reporting) and metadata. This process is governed by a roles and rules engine, integrated into the databases to maintain control and security. Technical leadership is centered around business workflows, data governance roles, and process intake, utilizing tools like the AWS Rules Engine for publishing workflows and rules.</a:t>
            </a:r>
          </a:p>
        </p:txBody>
      </p:sp>
      <p:sp>
        <p:nvSpPr>
          <p:cNvPr id="6" name="Footer Placeholder 2">
            <a:extLst>
              <a:ext uri="{FF2B5EF4-FFF2-40B4-BE49-F238E27FC236}">
                <a16:creationId xmlns:a16="http://schemas.microsoft.com/office/drawing/2014/main" id="{14D86B89-6727-DF49-6F9B-7CCA25224519}"/>
              </a:ext>
            </a:extLst>
          </p:cNvPr>
          <p:cNvSpPr>
            <a:spLocks noGrp="1"/>
          </p:cNvSpPr>
          <p:nvPr>
            <p:ph type="ftr" sz="quarter" idx="3"/>
          </p:nvPr>
        </p:nvSpPr>
        <p:spPr>
          <a:xfrm>
            <a:off x="8233778" y="6362247"/>
            <a:ext cx="2788082" cy="365125"/>
          </a:xfrm>
        </p:spPr>
        <p:txBody>
          <a:bodyPr>
            <a:noAutofit/>
          </a:bodyPr>
          <a:lstStyle/>
          <a:p>
            <a:r>
              <a:rPr lang="en-US">
                <a:effectLst>
                  <a:outerShdw blurRad="38100" dist="38100" dir="2700000" algn="tl">
                    <a:srgbClr val="000000">
                      <a:alpha val="43137"/>
                    </a:srgbClr>
                  </a:outerShdw>
                </a:effectLst>
              </a:rPr>
              <a:t>The Hub</a:t>
            </a:r>
          </a:p>
        </p:txBody>
      </p:sp>
      <p:sp>
        <p:nvSpPr>
          <p:cNvPr id="7" name="Slide Number Placeholder 3">
            <a:extLst>
              <a:ext uri="{FF2B5EF4-FFF2-40B4-BE49-F238E27FC236}">
                <a16:creationId xmlns:a16="http://schemas.microsoft.com/office/drawing/2014/main" id="{13EFA667-BAD6-3FCF-2678-649259A3051D}"/>
              </a:ext>
            </a:extLst>
          </p:cNvPr>
          <p:cNvSpPr>
            <a:spLocks noGrp="1"/>
          </p:cNvSpPr>
          <p:nvPr>
            <p:ph type="sldNum" sz="quarter" idx="4"/>
          </p:nvPr>
        </p:nvSpPr>
        <p:spPr>
          <a:xfrm>
            <a:off x="11311003" y="6362247"/>
            <a:ext cx="593942" cy="365125"/>
          </a:xfrm>
        </p:spPr>
        <p:txBody>
          <a:bodyPr/>
          <a:lstStyle/>
          <a:p>
            <a:fld id="{DA18CD36-B4FB-DE4E-8FB1-7BD5EA5F1135}" type="slidenum">
              <a:rPr lang="en-US" smtClean="0">
                <a:solidFill>
                  <a:schemeClr val="bg1"/>
                </a:solidFill>
              </a:rPr>
              <a:t>30</a:t>
            </a:fld>
            <a:endParaRPr lang="en-US">
              <a:solidFill>
                <a:schemeClr val="bg1"/>
              </a:solidFill>
            </a:endParaRPr>
          </a:p>
        </p:txBody>
      </p:sp>
      <p:sp>
        <p:nvSpPr>
          <p:cNvPr id="9" name="TextBox 8">
            <a:extLst>
              <a:ext uri="{FF2B5EF4-FFF2-40B4-BE49-F238E27FC236}">
                <a16:creationId xmlns:a16="http://schemas.microsoft.com/office/drawing/2014/main" id="{EC2084C0-97A3-B5C5-2E32-71317BD8787B}"/>
              </a:ext>
            </a:extLst>
          </p:cNvPr>
          <p:cNvSpPr txBox="1"/>
          <p:nvPr/>
        </p:nvSpPr>
        <p:spPr>
          <a:xfrm>
            <a:off x="376719" y="4475747"/>
            <a:ext cx="7039629" cy="464264"/>
          </a:xfrm>
          <a:prstGeom prst="rect">
            <a:avLst/>
          </a:prstGeom>
          <a:noFill/>
        </p:spPr>
        <p:txBody>
          <a:bodyPr wrap="square">
            <a:noAutofit/>
          </a:bodyPr>
          <a:lstStyle/>
          <a:p>
            <a:pPr rtl="0">
              <a:spcBef>
                <a:spcPts val="800"/>
              </a:spcBef>
              <a:spcAft>
                <a:spcPts val="0"/>
              </a:spcAft>
            </a:pPr>
            <a:r>
              <a:rPr lang="en-US" sz="2000" b="1">
                <a:solidFill>
                  <a:srgbClr val="1C567C"/>
                </a:solidFill>
                <a:latin typeface="Source Sans Pro" panose="020B0503030403020204" pitchFamily="34" charset="0"/>
                <a:ea typeface="Source Sans Pro" panose="020B0503030403020204" pitchFamily="34" charset="0"/>
              </a:rPr>
              <a:t>Technology</a:t>
            </a:r>
          </a:p>
        </p:txBody>
      </p:sp>
      <p:sp>
        <p:nvSpPr>
          <p:cNvPr id="2" name="TextBox 1">
            <a:extLst>
              <a:ext uri="{FF2B5EF4-FFF2-40B4-BE49-F238E27FC236}">
                <a16:creationId xmlns:a16="http://schemas.microsoft.com/office/drawing/2014/main" id="{8122B38D-346D-EE37-90F2-ACA95BC12BA3}"/>
              </a:ext>
            </a:extLst>
          </p:cNvPr>
          <p:cNvSpPr txBox="1"/>
          <p:nvPr/>
        </p:nvSpPr>
        <p:spPr>
          <a:xfrm>
            <a:off x="8233777" y="1140737"/>
            <a:ext cx="3671167" cy="52370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rtlCol="0" anchor="t" anchorCtr="0">
            <a:noAutofit/>
          </a:bodyPr>
          <a:lstStyle>
            <a:defPPr>
              <a:defRPr lang="en-US"/>
            </a:defPPr>
            <a:lvl1pPr defTabSz="577850">
              <a:lnSpc>
                <a:spcPct val="90000"/>
              </a:lnSpc>
              <a:spcBef>
                <a:spcPct val="0"/>
              </a:spcBef>
              <a:spcAft>
                <a:spcPct val="15000"/>
              </a:spcAft>
              <a:defRPr sz="1300" b="1" i="0"/>
            </a:lvl1pPr>
          </a:lstStyle>
          <a:p>
            <a:r>
              <a:rPr kumimoji="0" lang="en-US" sz="1600" b="1" i="0" u="none" strike="noStrike" kern="1200" cap="none" spc="0" normalizeH="0" baseline="0" noProof="0">
                <a:ln>
                  <a:noFill/>
                </a:ln>
                <a:solidFill>
                  <a:schemeClr val="bg1"/>
                </a:solidFill>
                <a:effectLst/>
                <a:uLnTx/>
                <a:uFillTx/>
                <a:latin typeface="Source Sans Pro"/>
                <a:ea typeface="Source Sans Pro"/>
              </a:rPr>
              <a:t>Program Roadmap</a:t>
            </a:r>
          </a:p>
          <a:p>
            <a:endParaRPr lang="en-US" sz="1400">
              <a:solidFill>
                <a:schemeClr val="bg1"/>
              </a:solidFill>
              <a:latin typeface="Source Sans Pro"/>
              <a:ea typeface="Source Sans Pro"/>
            </a:endParaRPr>
          </a:p>
          <a:p>
            <a:r>
              <a:rPr lang="en-US" sz="1400">
                <a:solidFill>
                  <a:schemeClr val="tx2">
                    <a:lumMod val="25000"/>
                    <a:lumOff val="75000"/>
                  </a:schemeClr>
                </a:solidFill>
                <a:latin typeface="Source Sans Pro"/>
                <a:ea typeface="Source Sans Pro"/>
              </a:rPr>
              <a:t>Key milestones</a:t>
            </a:r>
          </a:p>
          <a:p>
            <a:pPr marL="285750" indent="-285750">
              <a:buFont typeface="Arial" panose="020B0604020202020204" pitchFamily="34" charset="0"/>
              <a:buChar char="•"/>
            </a:pPr>
            <a:r>
              <a:rPr lang="en-US" sz="1400" b="0">
                <a:solidFill>
                  <a:schemeClr val="bg1"/>
                </a:solidFill>
                <a:latin typeface="Source Sans Pro"/>
                <a:ea typeface="Source Sans Pro"/>
              </a:rPr>
              <a:t>Process Map &amp; Roles Definition (Dec ‘24)</a:t>
            </a:r>
          </a:p>
          <a:p>
            <a:pPr marL="285750" indent="-285750">
              <a:buFont typeface="Arial" panose="020B0604020202020204" pitchFamily="34" charset="0"/>
              <a:buChar char="•"/>
            </a:pPr>
            <a:r>
              <a:rPr lang="en-US" sz="1400" b="0">
                <a:solidFill>
                  <a:schemeClr val="bg1"/>
                </a:solidFill>
                <a:latin typeface="Source Sans Pro"/>
                <a:ea typeface="Source Sans Pro"/>
              </a:rPr>
              <a:t>Initial Workflow Implementation (Mar ‘25)</a:t>
            </a:r>
          </a:p>
          <a:p>
            <a:pPr marL="285750" indent="-285750">
              <a:buFont typeface="Arial" panose="020B0604020202020204" pitchFamily="34" charset="0"/>
              <a:buChar char="•"/>
            </a:pPr>
            <a:r>
              <a:rPr lang="en-US" sz="1400" b="0">
                <a:solidFill>
                  <a:schemeClr val="bg1"/>
                </a:solidFill>
                <a:latin typeface="Source Sans Pro"/>
                <a:ea typeface="Source Sans Pro"/>
              </a:rPr>
              <a:t>Publishing Framework Complete (Jun ‘25)</a:t>
            </a:r>
          </a:p>
          <a:p>
            <a:pPr marL="285750" indent="-285750">
              <a:buFont typeface="Arial" panose="020B0604020202020204" pitchFamily="34" charset="0"/>
              <a:buChar char="•"/>
            </a:pPr>
            <a:endParaRPr lang="en-US" sz="1400" b="0">
              <a:solidFill>
                <a:schemeClr val="bg1"/>
              </a:solidFill>
              <a:latin typeface="Source Sans Pro"/>
              <a:ea typeface="Source Sans Pro"/>
            </a:endParaRPr>
          </a:p>
          <a:p>
            <a:pPr marL="285750" indent="-285750">
              <a:buFont typeface="Arial" panose="020B0604020202020204" pitchFamily="34" charset="0"/>
              <a:buChar char="•"/>
            </a:pPr>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a:solidFill>
                <a:schemeClr val="tx2">
                  <a:lumMod val="25000"/>
                  <a:lumOff val="75000"/>
                </a:schemeClr>
              </a:solidFill>
              <a:latin typeface="Source Sans Pro"/>
              <a:ea typeface="Source Sans Pro"/>
            </a:endParaRPr>
          </a:p>
          <a:p>
            <a:endParaRPr lang="en-US" sz="1400">
              <a:solidFill>
                <a:schemeClr val="tx2">
                  <a:lumMod val="25000"/>
                  <a:lumOff val="75000"/>
                </a:schemeClr>
              </a:solidFill>
              <a:latin typeface="Source Sans Pro"/>
              <a:ea typeface="Source Sans Pro"/>
            </a:endParaRPr>
          </a:p>
          <a:p>
            <a:r>
              <a:rPr lang="en-US" sz="1400">
                <a:solidFill>
                  <a:schemeClr val="tx2">
                    <a:lumMod val="25000"/>
                    <a:lumOff val="75000"/>
                  </a:schemeClr>
                </a:solidFill>
                <a:latin typeface="Source Sans Pro"/>
                <a:ea typeface="Source Sans Pro"/>
              </a:rPr>
              <a:t>Critical deliverables</a:t>
            </a:r>
          </a:p>
          <a:p>
            <a:pPr marL="285750" indent="-285750">
              <a:buFont typeface="Arial" panose="020B0604020202020204" pitchFamily="34" charset="0"/>
              <a:buChar char="•"/>
            </a:pPr>
            <a:r>
              <a:rPr lang="en-US" sz="1400" b="0">
                <a:solidFill>
                  <a:schemeClr val="bg1"/>
                </a:solidFill>
                <a:latin typeface="Source Sans Pro"/>
                <a:ea typeface="Source Sans Pro"/>
              </a:rPr>
              <a:t>Process Map &amp; Governance Framework</a:t>
            </a:r>
          </a:p>
          <a:p>
            <a:pPr marL="285750" indent="-285750">
              <a:buFont typeface="Arial" panose="020B0604020202020204" pitchFamily="34" charset="0"/>
              <a:buChar char="•"/>
            </a:pPr>
            <a:r>
              <a:rPr lang="en-US" sz="1400" b="0">
                <a:solidFill>
                  <a:schemeClr val="bg1"/>
                </a:solidFill>
                <a:latin typeface="Source Sans Pro"/>
                <a:ea typeface="Source Sans Pro"/>
              </a:rPr>
              <a:t>Data Request &amp; QA Workflow Tool</a:t>
            </a:r>
          </a:p>
          <a:p>
            <a:pPr marL="285750" indent="-285750">
              <a:buFont typeface="Arial" panose="020B0604020202020204" pitchFamily="34" charset="0"/>
              <a:buChar char="•"/>
            </a:pPr>
            <a:r>
              <a:rPr lang="en-US" sz="1400" b="0">
                <a:solidFill>
                  <a:schemeClr val="bg1"/>
                </a:solidFill>
                <a:latin typeface="Source Sans Pro"/>
                <a:ea typeface="Source Sans Pro"/>
              </a:rPr>
              <a:t>Publishing &amp; Release Management</a:t>
            </a:r>
          </a:p>
          <a:p>
            <a:pPr marL="285750" indent="-285750">
              <a:buFont typeface="Arial" panose="020B0604020202020204" pitchFamily="34" charset="0"/>
              <a:buChar char="•"/>
            </a:pPr>
            <a:r>
              <a:rPr lang="en-US" sz="1400" b="0">
                <a:solidFill>
                  <a:schemeClr val="bg1"/>
                </a:solidFill>
                <a:latin typeface="Source Sans Pro"/>
                <a:ea typeface="Source Sans Pro"/>
              </a:rPr>
              <a:t>Metadata Integration with Seawolf</a:t>
            </a:r>
            <a:endParaRPr lang="en-US">
              <a:solidFill>
                <a:schemeClr val="tx2">
                  <a:lumMod val="25000"/>
                  <a:lumOff val="75000"/>
                </a:schemeClr>
              </a:solidFill>
            </a:endParaRPr>
          </a:p>
        </p:txBody>
      </p:sp>
      <p:graphicFrame>
        <p:nvGraphicFramePr>
          <p:cNvPr id="4" name="Diagram 3" descr="Key Delivery timeline">
            <a:extLst>
              <a:ext uri="{FF2B5EF4-FFF2-40B4-BE49-F238E27FC236}">
                <a16:creationId xmlns:a16="http://schemas.microsoft.com/office/drawing/2014/main" id="{EC210E22-50FE-699B-B6C8-306BD9CC678F}"/>
              </a:ext>
            </a:extLst>
          </p:cNvPr>
          <p:cNvGraphicFramePr/>
          <p:nvPr>
            <p:extLst>
              <p:ext uri="{D42A27DB-BD31-4B8C-83A1-F6EECF244321}">
                <p14:modId xmlns:p14="http://schemas.microsoft.com/office/powerpoint/2010/main" val="433986969"/>
              </p:ext>
            </p:extLst>
          </p:nvPr>
        </p:nvGraphicFramePr>
        <p:xfrm>
          <a:off x="8248219" y="2634559"/>
          <a:ext cx="3567062" cy="24876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2" descr="Ubuntu Logo PNG &amp; SVG Design For T-Shirts">
            <a:extLst>
              <a:ext uri="{FF2B5EF4-FFF2-40B4-BE49-F238E27FC236}">
                <a16:creationId xmlns:a16="http://schemas.microsoft.com/office/drawing/2014/main" id="{17ACF815-7201-3B14-D1E4-680A5DB4AE67}"/>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76717" y="5143701"/>
            <a:ext cx="1674891" cy="4694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dhat logo">
            <a:extLst>
              <a:ext uri="{FF2B5EF4-FFF2-40B4-BE49-F238E27FC236}">
                <a16:creationId xmlns:a16="http://schemas.microsoft.com/office/drawing/2014/main" id="{0339F40C-7AEC-397C-514F-997E7688EAF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205464" y="5160238"/>
            <a:ext cx="1674891" cy="3961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React Logo, symbol, meaning, history, PNG, brand">
            <a:extLst>
              <a:ext uri="{FF2B5EF4-FFF2-40B4-BE49-F238E27FC236}">
                <a16:creationId xmlns:a16="http://schemas.microsoft.com/office/drawing/2014/main" id="{FA645AE8-4403-6960-B3BC-84AA2E1AC9A6}"/>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t="24980" b="24887"/>
          <a:stretch/>
        </p:blipFill>
        <p:spPr bwMode="auto">
          <a:xfrm>
            <a:off x="4083710" y="5122169"/>
            <a:ext cx="1674891" cy="4723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PostgreSQL logo and symbol, meaning, history, PNG">
            <a:extLst>
              <a:ext uri="{FF2B5EF4-FFF2-40B4-BE49-F238E27FC236}">
                <a16:creationId xmlns:a16="http://schemas.microsoft.com/office/drawing/2014/main" id="{B5BA39E1-2FE3-C964-EE97-BA9DCCD824CD}"/>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t="37096" b="37558"/>
          <a:stretch/>
        </p:blipFill>
        <p:spPr bwMode="auto">
          <a:xfrm>
            <a:off x="475989" y="5816838"/>
            <a:ext cx="2296021" cy="3637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WS S3 Bucket">
            <a:extLst>
              <a:ext uri="{FF2B5EF4-FFF2-40B4-BE49-F238E27FC236}">
                <a16:creationId xmlns:a16="http://schemas.microsoft.com/office/drawing/2014/main" id="{FB824564-129F-8C3B-0683-8E4681563BF8}"/>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974313" y="5905454"/>
            <a:ext cx="788179" cy="4723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utomating WordPress Backups to Amazon S3">
            <a:extLst>
              <a:ext uri="{FF2B5EF4-FFF2-40B4-BE49-F238E27FC236}">
                <a16:creationId xmlns:a16="http://schemas.microsoft.com/office/drawing/2014/main" id="{743CF106-844C-FBDE-6C58-9BF76D64ED0D}"/>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26163" y="5988104"/>
            <a:ext cx="533864" cy="3651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erviceNow Logo and symbol, meaning, history, PNG">
            <a:extLst>
              <a:ext uri="{FF2B5EF4-FFF2-40B4-BE49-F238E27FC236}">
                <a16:creationId xmlns:a16="http://schemas.microsoft.com/office/drawing/2014/main" id="{CBF0069A-9BBA-4CC1-0777-BD629DCAF319}"/>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t="36703" b="36133"/>
          <a:stretch/>
        </p:blipFill>
        <p:spPr bwMode="auto">
          <a:xfrm>
            <a:off x="4593235" y="5816838"/>
            <a:ext cx="2128828" cy="36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855387"/>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FBAF-931E-C6C0-2258-B32350805E83}"/>
              </a:ext>
            </a:extLst>
          </p:cNvPr>
          <p:cNvSpPr>
            <a:spLocks noGrp="1"/>
          </p:cNvSpPr>
          <p:nvPr>
            <p:ph type="title"/>
          </p:nvPr>
        </p:nvSpPr>
        <p:spPr/>
        <p:txBody>
          <a:bodyPr>
            <a:normAutofit fontScale="90000"/>
          </a:bodyPr>
          <a:lstStyle/>
          <a:p>
            <a:r>
              <a:rPr lang="en-US"/>
              <a:t>User-Centric Foundation</a:t>
            </a:r>
          </a:p>
        </p:txBody>
      </p:sp>
      <p:sp>
        <p:nvSpPr>
          <p:cNvPr id="4" name="Text Placeholder 3">
            <a:extLst>
              <a:ext uri="{FF2B5EF4-FFF2-40B4-BE49-F238E27FC236}">
                <a16:creationId xmlns:a16="http://schemas.microsoft.com/office/drawing/2014/main" id="{76E6F4FF-7E49-343E-88B3-99CFFDE30241}"/>
              </a:ext>
            </a:extLst>
          </p:cNvPr>
          <p:cNvSpPr>
            <a:spLocks noGrp="1"/>
          </p:cNvSpPr>
          <p:nvPr>
            <p:ph type="body" sz="quarter" idx="4294967295"/>
          </p:nvPr>
        </p:nvSpPr>
        <p:spPr>
          <a:xfrm>
            <a:off x="475488" y="2020824"/>
            <a:ext cx="4069080" cy="2926080"/>
          </a:xfrm>
        </p:spPr>
        <p:txBody>
          <a:bodyPr>
            <a:normAutofit/>
          </a:bodyPr>
          <a:lstStyle/>
          <a:p>
            <a:pPr marL="0" indent="0">
              <a:buNone/>
            </a:pPr>
            <a:r>
              <a:rPr lang="en-US" sz="3600"/>
              <a:t>Establishing core user experiences and workflows for data governance</a:t>
            </a:r>
          </a:p>
          <a:p>
            <a:endParaRPr lang="en-US" sz="3600"/>
          </a:p>
        </p:txBody>
      </p:sp>
      <p:sp>
        <p:nvSpPr>
          <p:cNvPr id="6" name="Rectangle: Rounded Corners 5">
            <a:extLst>
              <a:ext uri="{FF2B5EF4-FFF2-40B4-BE49-F238E27FC236}">
                <a16:creationId xmlns:a16="http://schemas.microsoft.com/office/drawing/2014/main" id="{EBDA0484-AEAA-1ED6-ED70-A6051FA90E83}"/>
              </a:ext>
            </a:extLst>
          </p:cNvPr>
          <p:cNvSpPr/>
          <p:nvPr/>
        </p:nvSpPr>
        <p:spPr>
          <a:xfrm>
            <a:off x="1764792" y="1481328"/>
            <a:ext cx="576072" cy="338328"/>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solidFill>
                  <a:schemeClr val="tx1"/>
                </a:solidFill>
              </a:rPr>
              <a:t>PI28</a:t>
            </a:r>
          </a:p>
        </p:txBody>
      </p:sp>
      <p:sp>
        <p:nvSpPr>
          <p:cNvPr id="7" name="Rectangle: Rounded Corners 6">
            <a:extLst>
              <a:ext uri="{FF2B5EF4-FFF2-40B4-BE49-F238E27FC236}">
                <a16:creationId xmlns:a16="http://schemas.microsoft.com/office/drawing/2014/main" id="{CD6EE737-BD42-7105-F355-C0E07FA5697B}"/>
              </a:ext>
            </a:extLst>
          </p:cNvPr>
          <p:cNvSpPr/>
          <p:nvPr/>
        </p:nvSpPr>
        <p:spPr>
          <a:xfrm>
            <a:off x="475488" y="1481328"/>
            <a:ext cx="1179576" cy="338328"/>
          </a:xfrm>
          <a:prstGeom prst="roundRect">
            <a:avLst/>
          </a:prstGeom>
          <a:solidFill>
            <a:schemeClr val="bg1">
              <a:lumMod val="85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solidFill>
                  <a:schemeClr val="tx1"/>
                </a:solidFill>
              </a:rPr>
              <a:t>Current Focus</a:t>
            </a:r>
          </a:p>
        </p:txBody>
      </p:sp>
      <p:graphicFrame>
        <p:nvGraphicFramePr>
          <p:cNvPr id="8" name="Table 7">
            <a:extLst>
              <a:ext uri="{FF2B5EF4-FFF2-40B4-BE49-F238E27FC236}">
                <a16:creationId xmlns:a16="http://schemas.microsoft.com/office/drawing/2014/main" id="{7A9FA9D4-79B3-B1B1-9CF8-71203C85D2F3}"/>
              </a:ext>
            </a:extLst>
          </p:cNvPr>
          <p:cNvGraphicFramePr>
            <a:graphicFrameLocks noGrp="1"/>
          </p:cNvGraphicFramePr>
          <p:nvPr>
            <p:extLst>
              <p:ext uri="{D42A27DB-BD31-4B8C-83A1-F6EECF244321}">
                <p14:modId xmlns:p14="http://schemas.microsoft.com/office/powerpoint/2010/main" val="560982145"/>
              </p:ext>
            </p:extLst>
          </p:nvPr>
        </p:nvGraphicFramePr>
        <p:xfrm>
          <a:off x="4855464" y="1918126"/>
          <a:ext cx="6996176" cy="2529840"/>
        </p:xfrm>
        <a:graphic>
          <a:graphicData uri="http://schemas.openxmlformats.org/drawingml/2006/table">
            <a:tbl>
              <a:tblPr firstRow="1" bandRow="1">
                <a:tableStyleId>{5C22544A-7EE6-4342-B048-85BDC9FD1C3A}</a:tableStyleId>
              </a:tblPr>
              <a:tblGrid>
                <a:gridCol w="3498088">
                  <a:extLst>
                    <a:ext uri="{9D8B030D-6E8A-4147-A177-3AD203B41FA5}">
                      <a16:colId xmlns:a16="http://schemas.microsoft.com/office/drawing/2014/main" val="424180717"/>
                    </a:ext>
                  </a:extLst>
                </a:gridCol>
                <a:gridCol w="3498088">
                  <a:extLst>
                    <a:ext uri="{9D8B030D-6E8A-4147-A177-3AD203B41FA5}">
                      <a16:colId xmlns:a16="http://schemas.microsoft.com/office/drawing/2014/main" val="1168961893"/>
                    </a:ext>
                  </a:extLst>
                </a:gridCol>
              </a:tblGrid>
              <a:tr h="274320">
                <a:tc>
                  <a:txBody>
                    <a:bodyPr/>
                    <a:lstStyle/>
                    <a:p>
                      <a:r>
                        <a:rPr lang="en-US" sz="1600"/>
                        <a:t>User Experience &amp; Journey Design</a:t>
                      </a:r>
                    </a:p>
                  </a:txBody>
                  <a:tcPr/>
                </a:tc>
                <a:tc>
                  <a:txBody>
                    <a:bodyPr/>
                    <a:lstStyle/>
                    <a:p>
                      <a:r>
                        <a:rPr lang="en-US" sz="1600"/>
                        <a:t>Stakeholder Communication</a:t>
                      </a:r>
                    </a:p>
                  </a:txBody>
                  <a:tcPr/>
                </a:tc>
                <a:extLst>
                  <a:ext uri="{0D108BD9-81ED-4DB2-BD59-A6C34878D82A}">
                    <a16:rowId xmlns:a16="http://schemas.microsoft.com/office/drawing/2014/main" val="2710333752"/>
                  </a:ext>
                </a:extLst>
              </a:tr>
              <a:tr h="274320">
                <a:tc>
                  <a:txBody>
                    <a:bodyPr/>
                    <a:lstStyle/>
                    <a:p>
                      <a:r>
                        <a:rPr lang="en-US"/>
                        <a:t>Define comprehensive user journeys and role-based workflows</a:t>
                      </a:r>
                    </a:p>
                  </a:txBody>
                  <a:tcPr/>
                </a:tc>
                <a:tc>
                  <a:txBody>
                    <a:bodyPr/>
                    <a:lstStyle/>
                    <a:p>
                      <a:r>
                        <a:rPr lang="en-US"/>
                        <a:t>Enable effective communication between data stakeholders</a:t>
                      </a:r>
                    </a:p>
                  </a:txBody>
                  <a:tcPr/>
                </a:tc>
                <a:extLst>
                  <a:ext uri="{0D108BD9-81ED-4DB2-BD59-A6C34878D82A}">
                    <a16:rowId xmlns:a16="http://schemas.microsoft.com/office/drawing/2014/main" val="1097477878"/>
                  </a:ext>
                </a:extLst>
              </a:tr>
              <a:tr h="274320">
                <a:tc gridSpan="2">
                  <a:txBody>
                    <a:bodyPr/>
                    <a:lstStyle/>
                    <a:p>
                      <a:r>
                        <a:rPr lang="en-US" b="1"/>
                        <a:t>Key connections</a:t>
                      </a:r>
                    </a:p>
                  </a:txBody>
                  <a:tcPr/>
                </a:tc>
                <a:tc hMerge="1">
                  <a:txBody>
                    <a:bodyPr/>
                    <a:lstStyle/>
                    <a:p>
                      <a:endParaRPr lang="en-US"/>
                    </a:p>
                  </a:txBody>
                  <a:tcPr/>
                </a:tc>
                <a:extLst>
                  <a:ext uri="{0D108BD9-81ED-4DB2-BD59-A6C34878D82A}">
                    <a16:rowId xmlns:a16="http://schemas.microsoft.com/office/drawing/2014/main" val="2177087776"/>
                  </a:ext>
                </a:extLst>
              </a:tr>
              <a:tr h="274320">
                <a:tc>
                  <a:txBody>
                    <a:bodyPr/>
                    <a:lstStyle/>
                    <a:p>
                      <a:pPr marL="285750" indent="-285750">
                        <a:buFont typeface="Arial" panose="020B0604020202020204" pitchFamily="34" charset="0"/>
                        <a:buChar char="•"/>
                      </a:pPr>
                      <a:r>
                        <a:rPr lang="en-US"/>
                        <a:t>Horizon</a:t>
                      </a:r>
                    </a:p>
                    <a:p>
                      <a:pPr marL="285750" indent="-285750">
                        <a:buFont typeface="Arial" panose="020B0604020202020204" pitchFamily="34" charset="0"/>
                        <a:buChar char="•"/>
                      </a:pPr>
                      <a:r>
                        <a:rPr lang="en-US"/>
                        <a:t>Seawolf</a:t>
                      </a:r>
                    </a:p>
                    <a:p>
                      <a:pPr marL="285750" indent="-285750">
                        <a:buFont typeface="Arial" panose="020B0604020202020204" pitchFamily="34" charset="0"/>
                        <a:buChar char="•"/>
                      </a:pPr>
                      <a:r>
                        <a:rPr lang="en-US"/>
                        <a:t>Sea Shadow</a:t>
                      </a:r>
                    </a:p>
                  </a:txBody>
                  <a:tcPr/>
                </a:tc>
                <a:tc>
                  <a:txBody>
                    <a:bodyPr/>
                    <a:lstStyle/>
                    <a:p>
                      <a:pPr marL="285750" indent="-285750">
                        <a:buFont typeface="Arial" panose="020B0604020202020204" pitchFamily="34" charset="0"/>
                        <a:buChar char="•"/>
                      </a:pPr>
                      <a:r>
                        <a:rPr lang="en-US"/>
                        <a:t>All teams</a:t>
                      </a:r>
                    </a:p>
                    <a:p>
                      <a:pPr marL="285750" indent="-285750">
                        <a:buFont typeface="Arial" panose="020B0604020202020204" pitchFamily="34" charset="0"/>
                        <a:buChar char="•"/>
                      </a:pPr>
                      <a:r>
                        <a:rPr lang="en-US"/>
                        <a:t>Horizon</a:t>
                      </a:r>
                    </a:p>
                  </a:txBody>
                  <a:tcPr/>
                </a:tc>
                <a:extLst>
                  <a:ext uri="{0D108BD9-81ED-4DB2-BD59-A6C34878D82A}">
                    <a16:rowId xmlns:a16="http://schemas.microsoft.com/office/drawing/2014/main" val="99930612"/>
                  </a:ext>
                </a:extLst>
              </a:tr>
            </a:tbl>
          </a:graphicData>
        </a:graphic>
      </p:graphicFrame>
    </p:spTree>
    <p:extLst>
      <p:ext uri="{BB962C8B-B14F-4D97-AF65-F5344CB8AC3E}">
        <p14:creationId xmlns:p14="http://schemas.microsoft.com/office/powerpoint/2010/main" val="1522556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FBAF-931E-C6C0-2258-B32350805E83}"/>
              </a:ext>
            </a:extLst>
          </p:cNvPr>
          <p:cNvSpPr>
            <a:spLocks noGrp="1"/>
          </p:cNvSpPr>
          <p:nvPr>
            <p:ph type="title"/>
          </p:nvPr>
        </p:nvSpPr>
        <p:spPr>
          <a:xfrm>
            <a:off x="457200" y="222586"/>
            <a:ext cx="8814816" cy="548640"/>
          </a:xfrm>
        </p:spPr>
        <p:txBody>
          <a:bodyPr>
            <a:normAutofit fontScale="90000"/>
          </a:bodyPr>
          <a:lstStyle/>
          <a:p>
            <a:r>
              <a:rPr lang="en-US"/>
              <a:t>Technical Architecture and Security</a:t>
            </a:r>
          </a:p>
        </p:txBody>
      </p:sp>
      <p:sp>
        <p:nvSpPr>
          <p:cNvPr id="4" name="Text Placeholder 3">
            <a:extLst>
              <a:ext uri="{FF2B5EF4-FFF2-40B4-BE49-F238E27FC236}">
                <a16:creationId xmlns:a16="http://schemas.microsoft.com/office/drawing/2014/main" id="{76E6F4FF-7E49-343E-88B3-99CFFDE30241}"/>
              </a:ext>
            </a:extLst>
          </p:cNvPr>
          <p:cNvSpPr>
            <a:spLocks noGrp="1"/>
          </p:cNvSpPr>
          <p:nvPr>
            <p:ph type="body" sz="quarter" idx="4294967295"/>
          </p:nvPr>
        </p:nvSpPr>
        <p:spPr>
          <a:xfrm>
            <a:off x="475488" y="2020824"/>
            <a:ext cx="4069080" cy="2267712"/>
          </a:xfrm>
        </p:spPr>
        <p:txBody>
          <a:bodyPr>
            <a:normAutofit/>
          </a:bodyPr>
          <a:lstStyle/>
          <a:p>
            <a:pPr marL="0" indent="0">
              <a:buNone/>
            </a:pPr>
            <a:r>
              <a:rPr lang="en-US" sz="3600"/>
              <a:t>Building secure and scalable data governance infrastructure</a:t>
            </a:r>
          </a:p>
          <a:p>
            <a:endParaRPr lang="en-US" sz="3600"/>
          </a:p>
        </p:txBody>
      </p:sp>
      <p:sp>
        <p:nvSpPr>
          <p:cNvPr id="6" name="Rectangle: Rounded Corners 5">
            <a:extLst>
              <a:ext uri="{FF2B5EF4-FFF2-40B4-BE49-F238E27FC236}">
                <a16:creationId xmlns:a16="http://schemas.microsoft.com/office/drawing/2014/main" id="{EBDA0484-AEAA-1ED6-ED70-A6051FA90E83}"/>
              </a:ext>
            </a:extLst>
          </p:cNvPr>
          <p:cNvSpPr/>
          <p:nvPr/>
        </p:nvSpPr>
        <p:spPr>
          <a:xfrm>
            <a:off x="1764792" y="1481328"/>
            <a:ext cx="740664" cy="338328"/>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solidFill>
                  <a:schemeClr val="tx1"/>
                </a:solidFill>
              </a:rPr>
              <a:t>PI28-29</a:t>
            </a:r>
          </a:p>
        </p:txBody>
      </p:sp>
      <p:sp>
        <p:nvSpPr>
          <p:cNvPr id="7" name="Rectangle: Rounded Corners 6">
            <a:extLst>
              <a:ext uri="{FF2B5EF4-FFF2-40B4-BE49-F238E27FC236}">
                <a16:creationId xmlns:a16="http://schemas.microsoft.com/office/drawing/2014/main" id="{CD6EE737-BD42-7105-F355-C0E07FA5697B}"/>
              </a:ext>
            </a:extLst>
          </p:cNvPr>
          <p:cNvSpPr/>
          <p:nvPr/>
        </p:nvSpPr>
        <p:spPr>
          <a:xfrm>
            <a:off x="475488" y="1481328"/>
            <a:ext cx="1179576" cy="338328"/>
          </a:xfrm>
          <a:prstGeom prst="roundRect">
            <a:avLst/>
          </a:prstGeom>
          <a:solidFill>
            <a:schemeClr val="bg1">
              <a:lumMod val="85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solidFill>
                  <a:schemeClr val="tx1"/>
                </a:solidFill>
              </a:rPr>
              <a:t>In-Progress</a:t>
            </a:r>
          </a:p>
        </p:txBody>
      </p:sp>
      <p:graphicFrame>
        <p:nvGraphicFramePr>
          <p:cNvPr id="8" name="Table 7">
            <a:extLst>
              <a:ext uri="{FF2B5EF4-FFF2-40B4-BE49-F238E27FC236}">
                <a16:creationId xmlns:a16="http://schemas.microsoft.com/office/drawing/2014/main" id="{7A9FA9D4-79B3-B1B1-9CF8-71203C85D2F3}"/>
              </a:ext>
            </a:extLst>
          </p:cNvPr>
          <p:cNvGraphicFramePr>
            <a:graphicFrameLocks noGrp="1"/>
          </p:cNvGraphicFramePr>
          <p:nvPr>
            <p:extLst>
              <p:ext uri="{D42A27DB-BD31-4B8C-83A1-F6EECF244321}">
                <p14:modId xmlns:p14="http://schemas.microsoft.com/office/powerpoint/2010/main" val="3935647106"/>
              </p:ext>
            </p:extLst>
          </p:nvPr>
        </p:nvGraphicFramePr>
        <p:xfrm>
          <a:off x="4855464" y="1918126"/>
          <a:ext cx="6996176" cy="2255520"/>
        </p:xfrm>
        <a:graphic>
          <a:graphicData uri="http://schemas.openxmlformats.org/drawingml/2006/table">
            <a:tbl>
              <a:tblPr firstRow="1" bandRow="1">
                <a:tableStyleId>{5C22544A-7EE6-4342-B048-85BDC9FD1C3A}</a:tableStyleId>
              </a:tblPr>
              <a:tblGrid>
                <a:gridCol w="3498088">
                  <a:extLst>
                    <a:ext uri="{9D8B030D-6E8A-4147-A177-3AD203B41FA5}">
                      <a16:colId xmlns:a16="http://schemas.microsoft.com/office/drawing/2014/main" val="424180717"/>
                    </a:ext>
                  </a:extLst>
                </a:gridCol>
                <a:gridCol w="3498088">
                  <a:extLst>
                    <a:ext uri="{9D8B030D-6E8A-4147-A177-3AD203B41FA5}">
                      <a16:colId xmlns:a16="http://schemas.microsoft.com/office/drawing/2014/main" val="1168961893"/>
                    </a:ext>
                  </a:extLst>
                </a:gridCol>
              </a:tblGrid>
              <a:tr h="274320">
                <a:tc>
                  <a:txBody>
                    <a:bodyPr/>
                    <a:lstStyle/>
                    <a:p>
                      <a:r>
                        <a:rPr lang="en-US" sz="1600"/>
                        <a:t>Data Governance Architecture</a:t>
                      </a:r>
                    </a:p>
                  </a:txBody>
                  <a:tcPr/>
                </a:tc>
                <a:tc>
                  <a:txBody>
                    <a:bodyPr/>
                    <a:lstStyle/>
                    <a:p>
                      <a:r>
                        <a:rPr lang="en-US" sz="1600"/>
                        <a:t>Authentication &amp; Authorization</a:t>
                      </a:r>
                    </a:p>
                  </a:txBody>
                  <a:tcPr/>
                </a:tc>
                <a:extLst>
                  <a:ext uri="{0D108BD9-81ED-4DB2-BD59-A6C34878D82A}">
                    <a16:rowId xmlns:a16="http://schemas.microsoft.com/office/drawing/2014/main" val="2710333752"/>
                  </a:ext>
                </a:extLst>
              </a:tr>
              <a:tr h="274320">
                <a:tc>
                  <a:txBody>
                    <a:bodyPr/>
                    <a:lstStyle/>
                    <a:p>
                      <a:r>
                        <a:rPr lang="en-US"/>
                        <a:t>Design a scalable architecture for workflows and approvals</a:t>
                      </a:r>
                    </a:p>
                  </a:txBody>
                  <a:tcPr/>
                </a:tc>
                <a:tc>
                  <a:txBody>
                    <a:bodyPr/>
                    <a:lstStyle/>
                    <a:p>
                      <a:r>
                        <a:rPr lang="en-US"/>
                        <a:t>Implement role-based access control framework</a:t>
                      </a:r>
                    </a:p>
                  </a:txBody>
                  <a:tcPr/>
                </a:tc>
                <a:extLst>
                  <a:ext uri="{0D108BD9-81ED-4DB2-BD59-A6C34878D82A}">
                    <a16:rowId xmlns:a16="http://schemas.microsoft.com/office/drawing/2014/main" val="1097477878"/>
                  </a:ext>
                </a:extLst>
              </a:tr>
              <a:tr h="274320">
                <a:tc gridSpan="2">
                  <a:txBody>
                    <a:bodyPr/>
                    <a:lstStyle/>
                    <a:p>
                      <a:r>
                        <a:rPr lang="en-US" b="1"/>
                        <a:t>Key connections</a:t>
                      </a:r>
                    </a:p>
                  </a:txBody>
                  <a:tcPr/>
                </a:tc>
                <a:tc hMerge="1">
                  <a:txBody>
                    <a:bodyPr/>
                    <a:lstStyle/>
                    <a:p>
                      <a:endParaRPr lang="en-US"/>
                    </a:p>
                  </a:txBody>
                  <a:tcPr/>
                </a:tc>
                <a:extLst>
                  <a:ext uri="{0D108BD9-81ED-4DB2-BD59-A6C34878D82A}">
                    <a16:rowId xmlns:a16="http://schemas.microsoft.com/office/drawing/2014/main" val="2177087776"/>
                  </a:ext>
                </a:extLst>
              </a:tr>
              <a:tr h="274320">
                <a:tc>
                  <a:txBody>
                    <a:bodyPr/>
                    <a:lstStyle/>
                    <a:p>
                      <a:pPr marL="285750" indent="-285750">
                        <a:buFont typeface="Arial" panose="020B0604020202020204" pitchFamily="34" charset="0"/>
                        <a:buChar char="•"/>
                      </a:pPr>
                      <a:r>
                        <a:rPr lang="en-US"/>
                        <a:t>Albacore</a:t>
                      </a:r>
                    </a:p>
                    <a:p>
                      <a:pPr marL="285750" indent="-285750">
                        <a:buFont typeface="Arial" panose="020B0604020202020204" pitchFamily="34" charset="0"/>
                        <a:buChar char="•"/>
                      </a:pPr>
                      <a:r>
                        <a:rPr lang="en-US"/>
                        <a:t>Seawolf</a:t>
                      </a:r>
                    </a:p>
                    <a:p>
                      <a:pPr marL="285750" indent="-285750">
                        <a:buFont typeface="Arial" panose="020B0604020202020204" pitchFamily="34" charset="0"/>
                        <a:buChar char="•"/>
                      </a:pPr>
                      <a:r>
                        <a:rPr lang="en-US"/>
                        <a:t>Artemis</a:t>
                      </a:r>
                    </a:p>
                  </a:txBody>
                  <a:tcPr/>
                </a:tc>
                <a:tc>
                  <a:txBody>
                    <a:bodyPr/>
                    <a:lstStyle/>
                    <a:p>
                      <a:pPr marL="285750" indent="-285750">
                        <a:buFont typeface="Arial" panose="020B0604020202020204" pitchFamily="34" charset="0"/>
                        <a:buChar char="•"/>
                      </a:pPr>
                      <a:r>
                        <a:rPr lang="en-US"/>
                        <a:t>All teams</a:t>
                      </a:r>
                    </a:p>
                    <a:p>
                      <a:pPr marL="285750" indent="-285750">
                        <a:buFont typeface="Arial" panose="020B0604020202020204" pitchFamily="34" charset="0"/>
                        <a:buChar char="•"/>
                      </a:pPr>
                      <a:r>
                        <a:rPr lang="en-US"/>
                        <a:t>Albacore</a:t>
                      </a:r>
                    </a:p>
                  </a:txBody>
                  <a:tcPr/>
                </a:tc>
                <a:extLst>
                  <a:ext uri="{0D108BD9-81ED-4DB2-BD59-A6C34878D82A}">
                    <a16:rowId xmlns:a16="http://schemas.microsoft.com/office/drawing/2014/main" val="99930612"/>
                  </a:ext>
                </a:extLst>
              </a:tr>
            </a:tbl>
          </a:graphicData>
        </a:graphic>
      </p:graphicFrame>
    </p:spTree>
    <p:extLst>
      <p:ext uri="{BB962C8B-B14F-4D97-AF65-F5344CB8AC3E}">
        <p14:creationId xmlns:p14="http://schemas.microsoft.com/office/powerpoint/2010/main" val="119263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EFBAF-931E-C6C0-2258-B32350805E83}"/>
              </a:ext>
            </a:extLst>
          </p:cNvPr>
          <p:cNvSpPr>
            <a:spLocks noGrp="1"/>
          </p:cNvSpPr>
          <p:nvPr>
            <p:ph type="title"/>
          </p:nvPr>
        </p:nvSpPr>
        <p:spPr>
          <a:xfrm>
            <a:off x="457200" y="222586"/>
            <a:ext cx="8814816" cy="548640"/>
          </a:xfrm>
        </p:spPr>
        <p:txBody>
          <a:bodyPr>
            <a:normAutofit fontScale="90000"/>
          </a:bodyPr>
          <a:lstStyle/>
          <a:p>
            <a:r>
              <a:rPr lang="en-US"/>
              <a:t>Data Management and Automation</a:t>
            </a:r>
          </a:p>
        </p:txBody>
      </p:sp>
      <p:sp>
        <p:nvSpPr>
          <p:cNvPr id="4" name="Text Placeholder 3">
            <a:extLst>
              <a:ext uri="{FF2B5EF4-FFF2-40B4-BE49-F238E27FC236}">
                <a16:creationId xmlns:a16="http://schemas.microsoft.com/office/drawing/2014/main" id="{76E6F4FF-7E49-343E-88B3-99CFFDE30241}"/>
              </a:ext>
            </a:extLst>
          </p:cNvPr>
          <p:cNvSpPr>
            <a:spLocks noGrp="1"/>
          </p:cNvSpPr>
          <p:nvPr>
            <p:ph type="body" sz="quarter" idx="4294967295"/>
          </p:nvPr>
        </p:nvSpPr>
        <p:spPr>
          <a:xfrm>
            <a:off x="475488" y="2020824"/>
            <a:ext cx="4069080" cy="2267712"/>
          </a:xfrm>
        </p:spPr>
        <p:txBody>
          <a:bodyPr>
            <a:normAutofit/>
          </a:bodyPr>
          <a:lstStyle/>
          <a:p>
            <a:pPr marL="0" indent="0">
              <a:buNone/>
            </a:pPr>
            <a:r>
              <a:rPr lang="en-US" sz="3600"/>
              <a:t>Implementing automated workflows and data catalog integration</a:t>
            </a:r>
          </a:p>
          <a:p>
            <a:endParaRPr lang="en-US" sz="3600"/>
          </a:p>
        </p:txBody>
      </p:sp>
      <p:sp>
        <p:nvSpPr>
          <p:cNvPr id="6" name="Rectangle: Rounded Corners 5">
            <a:extLst>
              <a:ext uri="{FF2B5EF4-FFF2-40B4-BE49-F238E27FC236}">
                <a16:creationId xmlns:a16="http://schemas.microsoft.com/office/drawing/2014/main" id="{EBDA0484-AEAA-1ED6-ED70-A6051FA90E83}"/>
              </a:ext>
            </a:extLst>
          </p:cNvPr>
          <p:cNvSpPr/>
          <p:nvPr/>
        </p:nvSpPr>
        <p:spPr>
          <a:xfrm>
            <a:off x="1764792" y="1481328"/>
            <a:ext cx="740664" cy="338328"/>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solidFill>
                  <a:schemeClr val="tx1"/>
                </a:solidFill>
              </a:rPr>
              <a:t>PI29-30</a:t>
            </a:r>
          </a:p>
        </p:txBody>
      </p:sp>
      <p:sp>
        <p:nvSpPr>
          <p:cNvPr id="7" name="Rectangle: Rounded Corners 6">
            <a:extLst>
              <a:ext uri="{FF2B5EF4-FFF2-40B4-BE49-F238E27FC236}">
                <a16:creationId xmlns:a16="http://schemas.microsoft.com/office/drawing/2014/main" id="{CD6EE737-BD42-7105-F355-C0E07FA5697B}"/>
              </a:ext>
            </a:extLst>
          </p:cNvPr>
          <p:cNvSpPr/>
          <p:nvPr/>
        </p:nvSpPr>
        <p:spPr>
          <a:xfrm>
            <a:off x="475488" y="1481328"/>
            <a:ext cx="1179576" cy="338328"/>
          </a:xfrm>
          <a:prstGeom prst="roundRect">
            <a:avLst/>
          </a:prstGeom>
          <a:solidFill>
            <a:schemeClr val="bg1">
              <a:lumMod val="85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a:solidFill>
                  <a:schemeClr val="tx1"/>
                </a:solidFill>
              </a:rPr>
              <a:t>Planned</a:t>
            </a:r>
          </a:p>
        </p:txBody>
      </p:sp>
      <p:graphicFrame>
        <p:nvGraphicFramePr>
          <p:cNvPr id="8" name="Table 7">
            <a:extLst>
              <a:ext uri="{FF2B5EF4-FFF2-40B4-BE49-F238E27FC236}">
                <a16:creationId xmlns:a16="http://schemas.microsoft.com/office/drawing/2014/main" id="{7A9FA9D4-79B3-B1B1-9CF8-71203C85D2F3}"/>
              </a:ext>
            </a:extLst>
          </p:cNvPr>
          <p:cNvGraphicFramePr>
            <a:graphicFrameLocks noGrp="1"/>
          </p:cNvGraphicFramePr>
          <p:nvPr>
            <p:extLst>
              <p:ext uri="{D42A27DB-BD31-4B8C-83A1-F6EECF244321}">
                <p14:modId xmlns:p14="http://schemas.microsoft.com/office/powerpoint/2010/main" val="2193332763"/>
              </p:ext>
            </p:extLst>
          </p:nvPr>
        </p:nvGraphicFramePr>
        <p:xfrm>
          <a:off x="4855464" y="1918126"/>
          <a:ext cx="6996176" cy="2255520"/>
        </p:xfrm>
        <a:graphic>
          <a:graphicData uri="http://schemas.openxmlformats.org/drawingml/2006/table">
            <a:tbl>
              <a:tblPr firstRow="1" bandRow="1">
                <a:tableStyleId>{5C22544A-7EE6-4342-B048-85BDC9FD1C3A}</a:tableStyleId>
              </a:tblPr>
              <a:tblGrid>
                <a:gridCol w="3498088">
                  <a:extLst>
                    <a:ext uri="{9D8B030D-6E8A-4147-A177-3AD203B41FA5}">
                      <a16:colId xmlns:a16="http://schemas.microsoft.com/office/drawing/2014/main" val="424180717"/>
                    </a:ext>
                  </a:extLst>
                </a:gridCol>
                <a:gridCol w="3498088">
                  <a:extLst>
                    <a:ext uri="{9D8B030D-6E8A-4147-A177-3AD203B41FA5}">
                      <a16:colId xmlns:a16="http://schemas.microsoft.com/office/drawing/2014/main" val="1168961893"/>
                    </a:ext>
                  </a:extLst>
                </a:gridCol>
              </a:tblGrid>
              <a:tr h="274320">
                <a:tc>
                  <a:txBody>
                    <a:bodyPr/>
                    <a:lstStyle/>
                    <a:p>
                      <a:r>
                        <a:rPr lang="en-US" sz="1600"/>
                        <a:t>Data Catalog Integration</a:t>
                      </a:r>
                    </a:p>
                  </a:txBody>
                  <a:tcPr/>
                </a:tc>
                <a:tc>
                  <a:txBody>
                    <a:bodyPr/>
                    <a:lstStyle/>
                    <a:p>
                      <a:r>
                        <a:rPr lang="en-US" sz="1600"/>
                        <a:t>Workflow Automation</a:t>
                      </a:r>
                    </a:p>
                  </a:txBody>
                  <a:tcPr/>
                </a:tc>
                <a:extLst>
                  <a:ext uri="{0D108BD9-81ED-4DB2-BD59-A6C34878D82A}">
                    <a16:rowId xmlns:a16="http://schemas.microsoft.com/office/drawing/2014/main" val="2710333752"/>
                  </a:ext>
                </a:extLst>
              </a:tr>
              <a:tr h="274320">
                <a:tc>
                  <a:txBody>
                    <a:bodyPr/>
                    <a:lstStyle/>
                    <a:p>
                      <a:r>
                        <a:rPr lang="en-US"/>
                        <a:t>Define workflows for catalogue and metadata governance</a:t>
                      </a:r>
                    </a:p>
                  </a:txBody>
                  <a:tcPr/>
                </a:tc>
                <a:tc>
                  <a:txBody>
                    <a:bodyPr/>
                    <a:lstStyle/>
                    <a:p>
                      <a:r>
                        <a:rPr lang="en-US"/>
                        <a:t>Automate governance processes and approvals</a:t>
                      </a:r>
                    </a:p>
                  </a:txBody>
                  <a:tcPr/>
                </a:tc>
                <a:extLst>
                  <a:ext uri="{0D108BD9-81ED-4DB2-BD59-A6C34878D82A}">
                    <a16:rowId xmlns:a16="http://schemas.microsoft.com/office/drawing/2014/main" val="1097477878"/>
                  </a:ext>
                </a:extLst>
              </a:tr>
              <a:tr h="274320">
                <a:tc gridSpan="2">
                  <a:txBody>
                    <a:bodyPr/>
                    <a:lstStyle/>
                    <a:p>
                      <a:r>
                        <a:rPr lang="en-US" b="1"/>
                        <a:t>Key connections</a:t>
                      </a:r>
                    </a:p>
                  </a:txBody>
                  <a:tcPr/>
                </a:tc>
                <a:tc hMerge="1">
                  <a:txBody>
                    <a:bodyPr/>
                    <a:lstStyle/>
                    <a:p>
                      <a:endParaRPr lang="en-US"/>
                    </a:p>
                  </a:txBody>
                  <a:tcPr/>
                </a:tc>
                <a:extLst>
                  <a:ext uri="{0D108BD9-81ED-4DB2-BD59-A6C34878D82A}">
                    <a16:rowId xmlns:a16="http://schemas.microsoft.com/office/drawing/2014/main" val="2177087776"/>
                  </a:ext>
                </a:extLst>
              </a:tr>
              <a:tr h="274320">
                <a:tc>
                  <a:txBody>
                    <a:bodyPr/>
                    <a:lstStyle/>
                    <a:p>
                      <a:pPr marL="285750" indent="-285750">
                        <a:buFont typeface="Arial" panose="020B0604020202020204" pitchFamily="34" charset="0"/>
                        <a:buChar char="•"/>
                      </a:pPr>
                      <a:r>
                        <a:rPr lang="en-US"/>
                        <a:t>Seawolf</a:t>
                      </a:r>
                    </a:p>
                    <a:p>
                      <a:pPr marL="285750" indent="-285750">
                        <a:buFont typeface="Arial" panose="020B0604020202020204" pitchFamily="34" charset="0"/>
                        <a:buChar char="•"/>
                      </a:pPr>
                      <a:r>
                        <a:rPr lang="en-US"/>
                        <a:t>Horizon</a:t>
                      </a:r>
                    </a:p>
                    <a:p>
                      <a:pPr marL="285750" indent="-285750">
                        <a:buFont typeface="Arial" panose="020B0604020202020204" pitchFamily="34" charset="0"/>
                        <a:buChar char="•"/>
                      </a:pPr>
                      <a:r>
                        <a:rPr lang="en-US"/>
                        <a:t>Artemis</a:t>
                      </a:r>
                    </a:p>
                  </a:txBody>
                  <a:tcPr/>
                </a:tc>
                <a:tc>
                  <a:txBody>
                    <a:bodyPr/>
                    <a:lstStyle/>
                    <a:p>
                      <a:pPr marL="285750" indent="-285750">
                        <a:buFont typeface="Arial" panose="020B0604020202020204" pitchFamily="34" charset="0"/>
                        <a:buChar char="•"/>
                      </a:pPr>
                      <a:r>
                        <a:rPr lang="en-US"/>
                        <a:t>Sea Shadow</a:t>
                      </a:r>
                    </a:p>
                    <a:p>
                      <a:pPr marL="285750" indent="-285750">
                        <a:buFont typeface="Arial" panose="020B0604020202020204" pitchFamily="34" charset="0"/>
                        <a:buChar char="•"/>
                      </a:pPr>
                      <a:r>
                        <a:rPr lang="en-US"/>
                        <a:t>Seawolf</a:t>
                      </a:r>
                    </a:p>
                    <a:p>
                      <a:pPr marL="285750" indent="-285750">
                        <a:buFont typeface="Arial" panose="020B0604020202020204" pitchFamily="34" charset="0"/>
                        <a:buChar char="•"/>
                      </a:pPr>
                      <a:endParaRPr lang="en-US"/>
                    </a:p>
                  </a:txBody>
                  <a:tcPr/>
                </a:tc>
                <a:extLst>
                  <a:ext uri="{0D108BD9-81ED-4DB2-BD59-A6C34878D82A}">
                    <a16:rowId xmlns:a16="http://schemas.microsoft.com/office/drawing/2014/main" val="99930612"/>
                  </a:ext>
                </a:extLst>
              </a:tr>
            </a:tbl>
          </a:graphicData>
        </a:graphic>
      </p:graphicFrame>
    </p:spTree>
    <p:extLst>
      <p:ext uri="{BB962C8B-B14F-4D97-AF65-F5344CB8AC3E}">
        <p14:creationId xmlns:p14="http://schemas.microsoft.com/office/powerpoint/2010/main" val="3519146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8D6E58C-784A-663E-1ED1-CA5337D60B10}"/>
              </a:ext>
              <a:ext uri="{C183D7F6-B498-43B3-948B-1728B52AA6E4}">
                <adec:decorative xmlns:adec="http://schemas.microsoft.com/office/drawing/2017/decorative" val="1"/>
              </a:ext>
            </a:extLst>
          </p:cNvPr>
          <p:cNvCxnSpPr/>
          <p:nvPr/>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1FBA2C9D-CDE4-689C-B58E-9D2C9D303472}"/>
              </a:ext>
            </a:extLst>
          </p:cNvPr>
          <p:cNvSpPr txBox="1">
            <a:spLocks noGrp="1"/>
          </p:cNvSpPr>
          <p:nvPr>
            <p:ph type="title" idx="4294967295"/>
          </p:nvPr>
        </p:nvSpPr>
        <p:spPr>
          <a:xfrm>
            <a:off x="475989" y="188777"/>
            <a:ext cx="537366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tx1"/>
                </a:solidFill>
                <a:effectLst/>
                <a:uLnTx/>
                <a:uFillTx/>
                <a:latin typeface="Source Sans Pro Light" panose="020B0403030403020204" pitchFamily="34" charset="0"/>
                <a:ea typeface="Source Sans Pro Light" panose="020B0403030403020204" pitchFamily="34" charset="0"/>
                <a:cs typeface="+mn-cs"/>
              </a:rPr>
              <a:t>Phoenix</a:t>
            </a:r>
          </a:p>
        </p:txBody>
      </p:sp>
      <p:sp>
        <p:nvSpPr>
          <p:cNvPr id="3" name="TextBox 2">
            <a:extLst>
              <a:ext uri="{FF2B5EF4-FFF2-40B4-BE49-F238E27FC236}">
                <a16:creationId xmlns:a16="http://schemas.microsoft.com/office/drawing/2014/main" id="{A6B46E6E-CB31-7894-7A35-83F0343A8707}"/>
              </a:ext>
            </a:extLst>
          </p:cNvPr>
          <p:cNvSpPr txBox="1"/>
          <p:nvPr/>
        </p:nvSpPr>
        <p:spPr>
          <a:xfrm>
            <a:off x="376719" y="1048324"/>
            <a:ext cx="7039628" cy="3795911"/>
          </a:xfrm>
          <a:prstGeom prst="rect">
            <a:avLst/>
          </a:prstGeom>
          <a:noFill/>
        </p:spPr>
        <p:txBody>
          <a:bodyPr wrap="square" numCol="1" spcCol="457200" rtlCol="0">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1" i="0" u="none" strike="noStrike" kern="1200" cap="none" spc="0" normalizeH="0" baseline="0" noProof="0" dirty="0">
                <a:ln>
                  <a:noFill/>
                </a:ln>
                <a:solidFill>
                  <a:srgbClr val="1C567C"/>
                </a:solidFill>
                <a:effectLst/>
                <a:uLnTx/>
                <a:uFillTx/>
                <a:latin typeface="Source Sans Pro" panose="020B0503030403020204" pitchFamily="34" charset="0"/>
                <a:ea typeface="Source Sans Pro" panose="020B0503030403020204" pitchFamily="34" charset="0"/>
                <a:cs typeface="+mn-cs"/>
              </a:rPr>
              <a:t>Team Description</a:t>
            </a:r>
            <a:endParaRPr kumimoji="0" lang="en-US" sz="2000" b="0" i="0" u="none" strike="noStrike" kern="1200" cap="none" spc="0" normalizeH="0" baseline="0" noProof="0" dirty="0">
              <a:ln>
                <a:noFill/>
              </a:ln>
              <a:solidFill>
                <a:srgbClr val="1C567C"/>
              </a:solidFill>
              <a:effectLst/>
              <a:uLnTx/>
              <a:uFillTx/>
              <a:latin typeface="Source Sans Pro Light" panose="020B0403030403020204" pitchFamily="34" charset="0"/>
              <a:ea typeface="Source Sans Pro Light" panose="020B0403030403020204" pitchFamily="34" charset="0"/>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r>
              <a:rPr lang="en-US" sz="1600" dirty="0"/>
              <a:t>The Phoenix development team enhances the Dynamic Soils Hub by integrating Large Language and Statistical Model technologies for soil science and conservation. They develop modeling templates, implement fuzzy logic and neural networks, and create conservation algorithms. Their work spans simulation-based summaries like SOC stock and </a:t>
            </a:r>
            <a:r>
              <a:rPr lang="en-US" sz="1600" dirty="0" err="1"/>
              <a:t>soilinteractions</a:t>
            </a:r>
            <a:r>
              <a:rPr lang="en-US" sz="1600" dirty="0"/>
              <a:t>, along with 3D surface water routing. The team utilizes Dynamic Soil Survey with SSURGO, emphasizing data visualization and graphic design. They handle server provisioning, semantic indexing of assets, and port SoilWeb functionalities. They conduct spatial-temporal analysis, develop visualization templates, and leverage AI/ML for predictive modeling in soil science and conservation planning.</a:t>
            </a:r>
            <a:endParaRPr kumimoji="0" lang="en-US" sz="1600" b="1" i="0" u="none" strike="noStrike" kern="1200" cap="none" spc="0" normalizeH="0" baseline="0" noProof="0" dirty="0">
              <a:ln>
                <a:noFill/>
              </a:ln>
              <a:solidFill>
                <a:srgbClr val="236430"/>
              </a:solidFill>
              <a:effectLst/>
              <a:uLnTx/>
              <a:uFillTx/>
              <a:latin typeface="Source Sans Pro" panose="020B0503030403020204" pitchFamily="34" charset="0"/>
              <a:ea typeface="Source Sans Pro" panose="020B0503030403020204" pitchFamily="34" charset="0"/>
              <a:cs typeface="+mn-cs"/>
            </a:endParaRPr>
          </a:p>
        </p:txBody>
      </p:sp>
      <p:sp>
        <p:nvSpPr>
          <p:cNvPr id="6" name="Footer Placeholder 2">
            <a:extLst>
              <a:ext uri="{FF2B5EF4-FFF2-40B4-BE49-F238E27FC236}">
                <a16:creationId xmlns:a16="http://schemas.microsoft.com/office/drawing/2014/main" id="{14D86B89-6727-DF49-6F9B-7CCA25224519}"/>
              </a:ext>
            </a:extLst>
          </p:cNvPr>
          <p:cNvSpPr>
            <a:spLocks noGrp="1"/>
          </p:cNvSpPr>
          <p:nvPr>
            <p:ph type="ftr" sz="quarter" idx="3"/>
          </p:nvPr>
        </p:nvSpPr>
        <p:spPr>
          <a:xfrm>
            <a:off x="8248219" y="6298442"/>
            <a:ext cx="2788082" cy="365125"/>
          </a:xfrm>
        </p:spPr>
        <p:txBody>
          <a:bodyPr>
            <a:noAutofit/>
          </a:bodyPr>
          <a:lstStyle/>
          <a:p>
            <a:r>
              <a:rPr lang="en-US">
                <a:effectLst>
                  <a:outerShdw blurRad="38100" dist="38100" dir="2700000" algn="tl">
                    <a:srgbClr val="000000">
                      <a:alpha val="43137"/>
                    </a:srgbClr>
                  </a:outerShdw>
                </a:effectLst>
              </a:rPr>
              <a:t>The Hub</a:t>
            </a:r>
          </a:p>
        </p:txBody>
      </p:sp>
      <p:sp>
        <p:nvSpPr>
          <p:cNvPr id="7" name="Slide Number Placeholder 3">
            <a:extLst>
              <a:ext uri="{FF2B5EF4-FFF2-40B4-BE49-F238E27FC236}">
                <a16:creationId xmlns:a16="http://schemas.microsoft.com/office/drawing/2014/main" id="{13EFA667-BAD6-3FCF-2678-649259A3051D}"/>
              </a:ext>
            </a:extLst>
          </p:cNvPr>
          <p:cNvSpPr>
            <a:spLocks noGrp="1"/>
          </p:cNvSpPr>
          <p:nvPr>
            <p:ph type="sldNum" sz="quarter" idx="4"/>
          </p:nvPr>
        </p:nvSpPr>
        <p:spPr/>
        <p:txBody>
          <a:bodyPr/>
          <a:lstStyle/>
          <a:p>
            <a:fld id="{DA18CD36-B4FB-DE4E-8FB1-7BD5EA5F1135}" type="slidenum">
              <a:rPr lang="en-US" smtClean="0">
                <a:solidFill>
                  <a:schemeClr val="bg1"/>
                </a:solidFill>
              </a:rPr>
              <a:t>34</a:t>
            </a:fld>
            <a:endParaRPr lang="en-US">
              <a:solidFill>
                <a:schemeClr val="bg1"/>
              </a:solidFill>
            </a:endParaRPr>
          </a:p>
        </p:txBody>
      </p:sp>
      <p:sp>
        <p:nvSpPr>
          <p:cNvPr id="9" name="TextBox 8">
            <a:extLst>
              <a:ext uri="{FF2B5EF4-FFF2-40B4-BE49-F238E27FC236}">
                <a16:creationId xmlns:a16="http://schemas.microsoft.com/office/drawing/2014/main" id="{EC2084C0-97A3-B5C5-2E32-71317BD8787B}"/>
              </a:ext>
            </a:extLst>
          </p:cNvPr>
          <p:cNvSpPr txBox="1"/>
          <p:nvPr/>
        </p:nvSpPr>
        <p:spPr>
          <a:xfrm>
            <a:off x="132951" y="4681187"/>
            <a:ext cx="7039628" cy="410612"/>
          </a:xfrm>
          <a:prstGeom prst="rect">
            <a:avLst/>
          </a:prstGeom>
          <a:noFill/>
        </p:spPr>
        <p:txBody>
          <a:bodyPr wrap="square">
            <a:noAutofit/>
          </a:bodyPr>
          <a:lstStyle/>
          <a:p>
            <a:pPr rtl="0">
              <a:spcBef>
                <a:spcPts val="800"/>
              </a:spcBef>
              <a:spcAft>
                <a:spcPts val="0"/>
              </a:spcAft>
            </a:pPr>
            <a:r>
              <a:rPr lang="en-US" sz="2000" b="1">
                <a:solidFill>
                  <a:srgbClr val="1C567C"/>
                </a:solidFill>
                <a:latin typeface="Source Sans Pro" panose="020B0503030403020204" pitchFamily="34" charset="0"/>
                <a:ea typeface="Source Sans Pro" panose="020B0503030403020204" pitchFamily="34" charset="0"/>
              </a:rPr>
              <a:t>Technology</a:t>
            </a:r>
          </a:p>
        </p:txBody>
      </p:sp>
      <p:sp>
        <p:nvSpPr>
          <p:cNvPr id="2" name="TextBox 1">
            <a:extLst>
              <a:ext uri="{FF2B5EF4-FFF2-40B4-BE49-F238E27FC236}">
                <a16:creationId xmlns:a16="http://schemas.microsoft.com/office/drawing/2014/main" id="{6A995E94-040A-1E8B-7F1E-6A7ADCAE1784}"/>
              </a:ext>
            </a:extLst>
          </p:cNvPr>
          <p:cNvSpPr txBox="1"/>
          <p:nvPr/>
        </p:nvSpPr>
        <p:spPr>
          <a:xfrm>
            <a:off x="8233778" y="1140736"/>
            <a:ext cx="3517620" cy="56575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rtlCol="0" anchor="t" anchorCtr="0">
            <a:noAutofit/>
          </a:bodyPr>
          <a:lstStyle>
            <a:defPPr>
              <a:defRPr lang="en-US"/>
            </a:defPPr>
            <a:lvl1pPr defTabSz="577850">
              <a:lnSpc>
                <a:spcPct val="90000"/>
              </a:lnSpc>
              <a:spcBef>
                <a:spcPct val="0"/>
              </a:spcBef>
              <a:spcAft>
                <a:spcPct val="15000"/>
              </a:spcAft>
              <a:defRPr sz="1300" b="1" i="0"/>
            </a:lvl1pPr>
          </a:lstStyle>
          <a:p>
            <a:r>
              <a:rPr kumimoji="0" lang="en-US" sz="1600" b="1" i="0" u="none" strike="noStrike" kern="1200" cap="none" spc="0" normalizeH="0" baseline="0" noProof="0">
                <a:ln>
                  <a:noFill/>
                </a:ln>
                <a:solidFill>
                  <a:schemeClr val="bg1"/>
                </a:solidFill>
                <a:effectLst/>
                <a:uLnTx/>
                <a:uFillTx/>
                <a:latin typeface="Source Sans Pro"/>
                <a:ea typeface="Source Sans Pro"/>
              </a:rPr>
              <a:t>Program Roadmap</a:t>
            </a:r>
          </a:p>
          <a:p>
            <a:endParaRPr lang="en-US" sz="1400">
              <a:solidFill>
                <a:schemeClr val="bg1"/>
              </a:solidFill>
              <a:latin typeface="Source Sans Pro"/>
              <a:ea typeface="Source Sans Pro"/>
            </a:endParaRPr>
          </a:p>
          <a:p>
            <a:r>
              <a:rPr lang="en-US" sz="1400">
                <a:solidFill>
                  <a:schemeClr val="tx2">
                    <a:lumMod val="25000"/>
                    <a:lumOff val="75000"/>
                  </a:schemeClr>
                </a:solidFill>
                <a:latin typeface="Source Sans Pro"/>
                <a:ea typeface="Source Sans Pro"/>
              </a:rPr>
              <a:t>Key milestones</a:t>
            </a:r>
          </a:p>
          <a:p>
            <a:pPr marL="285750" indent="-285750">
              <a:buFont typeface="Arial" panose="020B0604020202020204" pitchFamily="34" charset="0"/>
              <a:buChar char="•"/>
            </a:pPr>
            <a:r>
              <a:rPr lang="en-US" sz="1400" b="0">
                <a:solidFill>
                  <a:schemeClr val="bg1"/>
                </a:solidFill>
                <a:latin typeface="Source Sans Pro"/>
                <a:ea typeface="Source Sans Pro"/>
              </a:rPr>
              <a:t>Data visualizations (Feb ‘25)</a:t>
            </a:r>
          </a:p>
          <a:p>
            <a:pPr marL="285750" indent="-285750">
              <a:buFont typeface="Arial" panose="020B0604020202020204" pitchFamily="34" charset="0"/>
              <a:buChar char="•"/>
            </a:pPr>
            <a:r>
              <a:rPr lang="en-US" sz="1400" b="0">
                <a:solidFill>
                  <a:schemeClr val="bg1"/>
                </a:solidFill>
                <a:latin typeface="Source Sans Pro"/>
                <a:ea typeface="Source Sans Pro"/>
              </a:rPr>
              <a:t>Publishing templates (Mar ‘25)</a:t>
            </a:r>
          </a:p>
          <a:p>
            <a:pPr marL="285750" indent="-285750">
              <a:buFont typeface="Arial" panose="020B0604020202020204" pitchFamily="34" charset="0"/>
              <a:buChar char="•"/>
            </a:pPr>
            <a:r>
              <a:rPr lang="en-US" sz="1400" b="0">
                <a:solidFill>
                  <a:schemeClr val="bg1"/>
                </a:solidFill>
                <a:latin typeface="Source Sans Pro"/>
                <a:ea typeface="Source Sans Pro"/>
              </a:rPr>
              <a:t>Fuzzy Logic improvements (Mar ‘25)</a:t>
            </a:r>
          </a:p>
          <a:p>
            <a:pPr marL="285750" indent="-285750">
              <a:buFont typeface="Arial" panose="020B0604020202020204" pitchFamily="34" charset="0"/>
              <a:buChar char="•"/>
            </a:pPr>
            <a:r>
              <a:rPr lang="en-US" sz="1400" b="0">
                <a:solidFill>
                  <a:schemeClr val="bg1"/>
                </a:solidFill>
                <a:latin typeface="Source Sans Pro"/>
                <a:ea typeface="Source Sans Pro"/>
              </a:rPr>
              <a:t>Conservation algorithms (Jun ‘25)</a:t>
            </a:r>
          </a:p>
          <a:p>
            <a:pPr marL="285750" indent="-285750">
              <a:buFont typeface="Arial" panose="020B0604020202020204" pitchFamily="34" charset="0"/>
              <a:buChar char="•"/>
            </a:pPr>
            <a:endParaRPr lang="en-US" sz="1400" b="0">
              <a:solidFill>
                <a:schemeClr val="bg1"/>
              </a:solidFill>
              <a:latin typeface="Source Sans Pro"/>
              <a:ea typeface="Source Sans Pro"/>
            </a:endParaRPr>
          </a:p>
          <a:p>
            <a:pPr marL="285750" indent="-285750">
              <a:buFont typeface="Arial" panose="020B0604020202020204" pitchFamily="34" charset="0"/>
              <a:buChar char="•"/>
            </a:pPr>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r>
              <a:rPr lang="en-US" sz="1400">
                <a:solidFill>
                  <a:schemeClr val="tx2">
                    <a:lumMod val="25000"/>
                    <a:lumOff val="75000"/>
                  </a:schemeClr>
                </a:solidFill>
                <a:latin typeface="Source Sans Pro"/>
                <a:ea typeface="Source Sans Pro"/>
              </a:rPr>
              <a:t>Critical deliverables</a:t>
            </a:r>
          </a:p>
          <a:p>
            <a:pPr marL="285750" indent="-285750">
              <a:buFont typeface="Arial" panose="020B0604020202020204" pitchFamily="34" charset="0"/>
              <a:buChar char="•"/>
            </a:pPr>
            <a:r>
              <a:rPr lang="en-US" sz="1400" b="0">
                <a:solidFill>
                  <a:schemeClr val="bg1"/>
                </a:solidFill>
                <a:latin typeface="Source Sans Pro"/>
                <a:ea typeface="Source Sans Pro"/>
              </a:rPr>
              <a:t>Integration of statistical technologies</a:t>
            </a:r>
          </a:p>
          <a:p>
            <a:pPr marL="285750" indent="-285750">
              <a:buFont typeface="Arial" panose="020B0604020202020204" pitchFamily="34" charset="0"/>
              <a:buChar char="•"/>
            </a:pPr>
            <a:r>
              <a:rPr lang="en-US" sz="1400" b="0">
                <a:solidFill>
                  <a:schemeClr val="bg1"/>
                </a:solidFill>
                <a:latin typeface="Source Sans Pro"/>
                <a:ea typeface="Source Sans Pro"/>
              </a:rPr>
              <a:t>Data visualizations, templates and design</a:t>
            </a:r>
          </a:p>
          <a:p>
            <a:pPr marL="285750" indent="-285750">
              <a:buFont typeface="Arial" panose="020B0604020202020204" pitchFamily="34" charset="0"/>
              <a:buChar char="•"/>
            </a:pPr>
            <a:r>
              <a:rPr lang="en-US" sz="1400" b="0">
                <a:solidFill>
                  <a:schemeClr val="bg1"/>
                </a:solidFill>
                <a:latin typeface="Source Sans Pro"/>
                <a:ea typeface="Source Sans Pro"/>
              </a:rPr>
              <a:t>Publishing templates </a:t>
            </a:r>
          </a:p>
          <a:p>
            <a:pPr marL="285750" indent="-285750">
              <a:buFont typeface="Arial" panose="020B0604020202020204" pitchFamily="34" charset="0"/>
              <a:buChar char="•"/>
            </a:pPr>
            <a:r>
              <a:rPr lang="en-US" sz="1400" b="0">
                <a:solidFill>
                  <a:schemeClr val="bg1"/>
                </a:solidFill>
                <a:latin typeface="Source Sans Pro"/>
                <a:ea typeface="Source Sans Pro"/>
              </a:rPr>
              <a:t>Conservation Algorithms</a:t>
            </a:r>
          </a:p>
        </p:txBody>
      </p:sp>
      <p:graphicFrame>
        <p:nvGraphicFramePr>
          <p:cNvPr id="4" name="Diagram 3" descr="Key Delivery timeline">
            <a:extLst>
              <a:ext uri="{FF2B5EF4-FFF2-40B4-BE49-F238E27FC236}">
                <a16:creationId xmlns:a16="http://schemas.microsoft.com/office/drawing/2014/main" id="{E9A594E5-B4E1-7FD5-52FA-1886500CCAFA}"/>
              </a:ext>
            </a:extLst>
          </p:cNvPr>
          <p:cNvGraphicFramePr/>
          <p:nvPr>
            <p:extLst>
              <p:ext uri="{D42A27DB-BD31-4B8C-83A1-F6EECF244321}">
                <p14:modId xmlns:p14="http://schemas.microsoft.com/office/powerpoint/2010/main" val="367423447"/>
              </p:ext>
            </p:extLst>
          </p:nvPr>
        </p:nvGraphicFramePr>
        <p:xfrm>
          <a:off x="8248219" y="2888577"/>
          <a:ext cx="3567062" cy="223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PostgreSQL logo and symbol, meaning, history, PNG">
            <a:extLst>
              <a:ext uri="{FF2B5EF4-FFF2-40B4-BE49-F238E27FC236}">
                <a16:creationId xmlns:a16="http://schemas.microsoft.com/office/drawing/2014/main" id="{D5CDF33F-EA3C-8B53-D0D2-0241366F0F2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t="37096" b="37558"/>
          <a:stretch/>
        </p:blipFill>
        <p:spPr bwMode="auto">
          <a:xfrm>
            <a:off x="4108631" y="5622499"/>
            <a:ext cx="1712595" cy="2711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a:extLst>
              <a:ext uri="{FF2B5EF4-FFF2-40B4-BE49-F238E27FC236}">
                <a16:creationId xmlns:a16="http://schemas.microsoft.com/office/drawing/2014/main" id="{900245F4-F390-29AA-67DD-CE0AC893535B}"/>
              </a:ext>
            </a:extLst>
          </p:cNvPr>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4685486" y="6228118"/>
            <a:ext cx="1208405" cy="3016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hape">
            <a:extLst>
              <a:ext uri="{FF2B5EF4-FFF2-40B4-BE49-F238E27FC236}">
                <a16:creationId xmlns:a16="http://schemas.microsoft.com/office/drawing/2014/main" id="{C2EA49E9-04C6-E2B8-E9C0-E5A141EDE3E5}"/>
              </a:ext>
            </a:extLst>
          </p:cNvPr>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470495" y="6221450"/>
            <a:ext cx="1072515" cy="2844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Lflow Beginner's Guide: How to Get ...">
            <a:extLst>
              <a:ext uri="{FF2B5EF4-FFF2-40B4-BE49-F238E27FC236}">
                <a16:creationId xmlns:a16="http://schemas.microsoft.com/office/drawing/2014/main" id="{56F20037-4AC8-A158-24F0-E3A464C5075A}"/>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87752" y="6176461"/>
            <a:ext cx="1021497" cy="3744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ython Logo, symbol, meaning, history ...">
            <a:extLst>
              <a:ext uri="{FF2B5EF4-FFF2-40B4-BE49-F238E27FC236}">
                <a16:creationId xmlns:a16="http://schemas.microsoft.com/office/drawing/2014/main" id="{388DA17A-8891-201F-37C3-AF00285E60E3}"/>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346645" y="6115336"/>
            <a:ext cx="1054082" cy="5902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porting the New R Logo">
            <a:extLst>
              <a:ext uri="{FF2B5EF4-FFF2-40B4-BE49-F238E27FC236}">
                <a16:creationId xmlns:a16="http://schemas.microsoft.com/office/drawing/2014/main" id="{626FE902-B4B1-3B3F-E8B7-B3DDD570B05D}"/>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525775" y="6109879"/>
            <a:ext cx="716320" cy="55620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dk Vector Art, Icons, and Graphics for ...">
            <a:extLst>
              <a:ext uri="{FF2B5EF4-FFF2-40B4-BE49-F238E27FC236}">
                <a16:creationId xmlns:a16="http://schemas.microsoft.com/office/drawing/2014/main" id="{62051F36-5EB6-D00C-E4DB-A795CE90F19A}"/>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32951" y="5278685"/>
            <a:ext cx="949433" cy="94943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Kubeflow logo? · Issue #187 · kubeflow ...">
            <a:extLst>
              <a:ext uri="{FF2B5EF4-FFF2-40B4-BE49-F238E27FC236}">
                <a16:creationId xmlns:a16="http://schemas.microsoft.com/office/drawing/2014/main" id="{7EA5BD41-8891-D309-03CD-F6A4D925E052}"/>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5810862" y="5553137"/>
            <a:ext cx="107156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Ubuntu Logo PNG &amp; SVG Design For T-Shirts">
            <a:extLst>
              <a:ext uri="{FF2B5EF4-FFF2-40B4-BE49-F238E27FC236}">
                <a16:creationId xmlns:a16="http://schemas.microsoft.com/office/drawing/2014/main" id="{E32A1A24-91D6-0FFE-686C-583A21A12A40}"/>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bwMode="auto">
          <a:xfrm>
            <a:off x="2619574" y="5553137"/>
            <a:ext cx="1338649" cy="3751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Shape">
            <a:extLst>
              <a:ext uri="{FF2B5EF4-FFF2-40B4-BE49-F238E27FC236}">
                <a16:creationId xmlns:a16="http://schemas.microsoft.com/office/drawing/2014/main" id="{E54A5C8A-8716-A489-41B6-EBE1F0BE24FC}"/>
              </a:ext>
            </a:extLst>
          </p:cNvPr>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090120" y="5555189"/>
            <a:ext cx="1431925" cy="3384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ntroduction | PostGIS Day 2014">
            <a:extLst>
              <a:ext uri="{FF2B5EF4-FFF2-40B4-BE49-F238E27FC236}">
                <a16:creationId xmlns:a16="http://schemas.microsoft.com/office/drawing/2014/main" id="{19E3B49C-F607-9949-6B6E-D1502750B117}"/>
              </a:ext>
            </a:extLst>
          </p:cNvPr>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794117" y="5609481"/>
            <a:ext cx="964565" cy="56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863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8D6E58C-784A-663E-1ED1-CA5337D60B10}"/>
              </a:ext>
              <a:ext uri="{C183D7F6-B498-43B3-948B-1728B52AA6E4}">
                <adec:decorative xmlns:adec="http://schemas.microsoft.com/office/drawing/2017/decorative" val="1"/>
              </a:ext>
            </a:extLst>
          </p:cNvPr>
          <p:cNvCxnSpPr/>
          <p:nvPr/>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1FBA2C9D-CDE4-689C-B58E-9D2C9D303472}"/>
              </a:ext>
            </a:extLst>
          </p:cNvPr>
          <p:cNvSpPr txBox="1">
            <a:spLocks noGrp="1"/>
          </p:cNvSpPr>
          <p:nvPr>
            <p:ph type="title" idx="4294967295"/>
          </p:nvPr>
        </p:nvSpPr>
        <p:spPr>
          <a:xfrm>
            <a:off x="475989" y="188777"/>
            <a:ext cx="537366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tx1"/>
                </a:solidFill>
                <a:effectLst/>
                <a:uLnTx/>
                <a:uFillTx/>
                <a:latin typeface="Source Sans Pro Light" panose="020B0403030403020204" pitchFamily="34" charset="0"/>
                <a:ea typeface="Source Sans Pro Light" panose="020B0403030403020204" pitchFamily="34" charset="0"/>
                <a:cs typeface="+mn-cs"/>
              </a:rPr>
              <a:t>Sea Shadow</a:t>
            </a:r>
          </a:p>
        </p:txBody>
      </p:sp>
      <p:sp>
        <p:nvSpPr>
          <p:cNvPr id="3" name="TextBox 2">
            <a:extLst>
              <a:ext uri="{FF2B5EF4-FFF2-40B4-BE49-F238E27FC236}">
                <a16:creationId xmlns:a16="http://schemas.microsoft.com/office/drawing/2014/main" id="{A6B46E6E-CB31-7894-7A35-83F0343A8707}"/>
              </a:ext>
            </a:extLst>
          </p:cNvPr>
          <p:cNvSpPr txBox="1"/>
          <p:nvPr/>
        </p:nvSpPr>
        <p:spPr>
          <a:xfrm>
            <a:off x="376719" y="1048324"/>
            <a:ext cx="7039628" cy="3795911"/>
          </a:xfrm>
          <a:prstGeom prst="rect">
            <a:avLst/>
          </a:prstGeom>
          <a:noFill/>
        </p:spPr>
        <p:txBody>
          <a:bodyPr wrap="square" numCol="1" spcCol="457200" rtlCol="0">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1" i="0" u="none" strike="noStrike" kern="1200" cap="none" spc="0" normalizeH="0" baseline="0" noProof="0">
                <a:ln>
                  <a:noFill/>
                </a:ln>
                <a:solidFill>
                  <a:srgbClr val="1C567C"/>
                </a:solidFill>
                <a:effectLst/>
                <a:uLnTx/>
                <a:uFillTx/>
                <a:latin typeface="Source Sans Pro" panose="020B0503030403020204" pitchFamily="34" charset="0"/>
                <a:ea typeface="Source Sans Pro" panose="020B0503030403020204" pitchFamily="34" charset="0"/>
                <a:cs typeface="+mn-cs"/>
              </a:rPr>
              <a:t>Team Description</a:t>
            </a:r>
            <a:endParaRPr kumimoji="0" lang="en-US" sz="2000" b="0" i="0" u="none" strike="noStrike" kern="1200" cap="none" spc="0" normalizeH="0" baseline="0" noProof="0">
              <a:ln>
                <a:noFill/>
              </a:ln>
              <a:solidFill>
                <a:srgbClr val="1C567C"/>
              </a:solidFill>
              <a:effectLst/>
              <a:uLnTx/>
              <a:uFillTx/>
              <a:latin typeface="Source Sans Pro Light" panose="020B0403030403020204" pitchFamily="34" charset="0"/>
              <a:ea typeface="Source Sans Pro Light" panose="020B0403030403020204" pitchFamily="34" charset="0"/>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r>
              <a:rPr lang="en-US"/>
              <a:t>The Sea Shadow team will work within the Dynamic Soils Hub environment, focuses on providing robust spatial services and data delivery through its API Generation and Builder. It supports publishing templates, using Map server and/or </a:t>
            </a:r>
            <a:r>
              <a:rPr lang="en-US" err="1"/>
              <a:t>geoserver</a:t>
            </a:r>
            <a:r>
              <a:rPr lang="en-US"/>
              <a:t> and WMS, facilitating efficient app development and integration with WCS and S3 repositories.</a:t>
            </a:r>
            <a:endParaRPr kumimoji="0" lang="en-US" b="1" i="0" u="none" strike="noStrike" kern="1200" cap="none" spc="0" normalizeH="0" baseline="0" noProof="0">
              <a:ln>
                <a:noFill/>
              </a:ln>
              <a:solidFill>
                <a:srgbClr val="236430"/>
              </a:solidFill>
              <a:effectLst/>
              <a:uLnTx/>
              <a:uFillTx/>
              <a:latin typeface="Source Sans Pro" panose="020B0503030403020204" pitchFamily="34" charset="0"/>
              <a:ea typeface="Source Sans Pro" panose="020B0503030403020204" pitchFamily="34" charset="0"/>
              <a:cs typeface="+mn-cs"/>
            </a:endParaRPr>
          </a:p>
        </p:txBody>
      </p:sp>
      <p:sp>
        <p:nvSpPr>
          <p:cNvPr id="6" name="Footer Placeholder 2">
            <a:extLst>
              <a:ext uri="{FF2B5EF4-FFF2-40B4-BE49-F238E27FC236}">
                <a16:creationId xmlns:a16="http://schemas.microsoft.com/office/drawing/2014/main" id="{14D86B89-6727-DF49-6F9B-7CCA25224519}"/>
              </a:ext>
            </a:extLst>
          </p:cNvPr>
          <p:cNvSpPr>
            <a:spLocks noGrp="1"/>
          </p:cNvSpPr>
          <p:nvPr>
            <p:ph type="ftr" sz="quarter" idx="3"/>
          </p:nvPr>
        </p:nvSpPr>
        <p:spPr/>
        <p:txBody>
          <a:bodyPr>
            <a:noAutofit/>
          </a:bodyPr>
          <a:lstStyle/>
          <a:p>
            <a:r>
              <a:rPr lang="en-US">
                <a:effectLst>
                  <a:outerShdw blurRad="38100" dist="38100" dir="2700000" algn="tl">
                    <a:srgbClr val="000000">
                      <a:alpha val="43137"/>
                    </a:srgbClr>
                  </a:outerShdw>
                </a:effectLst>
              </a:rPr>
              <a:t>The Hub</a:t>
            </a:r>
          </a:p>
        </p:txBody>
      </p:sp>
      <p:sp>
        <p:nvSpPr>
          <p:cNvPr id="7" name="Slide Number Placeholder 3">
            <a:extLst>
              <a:ext uri="{FF2B5EF4-FFF2-40B4-BE49-F238E27FC236}">
                <a16:creationId xmlns:a16="http://schemas.microsoft.com/office/drawing/2014/main" id="{13EFA667-BAD6-3FCF-2678-649259A3051D}"/>
              </a:ext>
            </a:extLst>
          </p:cNvPr>
          <p:cNvSpPr>
            <a:spLocks noGrp="1"/>
          </p:cNvSpPr>
          <p:nvPr>
            <p:ph type="sldNum" sz="quarter" idx="4"/>
          </p:nvPr>
        </p:nvSpPr>
        <p:spPr/>
        <p:txBody>
          <a:bodyPr/>
          <a:lstStyle/>
          <a:p>
            <a:fld id="{DA18CD36-B4FB-DE4E-8FB1-7BD5EA5F1135}" type="slidenum">
              <a:rPr lang="en-US" smtClean="0">
                <a:solidFill>
                  <a:schemeClr val="bg1"/>
                </a:solidFill>
              </a:rPr>
              <a:t>35</a:t>
            </a:fld>
            <a:endParaRPr lang="en-US">
              <a:solidFill>
                <a:schemeClr val="bg1"/>
              </a:solidFill>
            </a:endParaRPr>
          </a:p>
        </p:txBody>
      </p:sp>
      <p:sp>
        <p:nvSpPr>
          <p:cNvPr id="2" name="TextBox 1">
            <a:extLst>
              <a:ext uri="{FF2B5EF4-FFF2-40B4-BE49-F238E27FC236}">
                <a16:creationId xmlns:a16="http://schemas.microsoft.com/office/drawing/2014/main" id="{26A477B0-659B-D459-D0A0-632ABAC875C2}"/>
              </a:ext>
            </a:extLst>
          </p:cNvPr>
          <p:cNvSpPr txBox="1"/>
          <p:nvPr/>
        </p:nvSpPr>
        <p:spPr>
          <a:xfrm>
            <a:off x="8233778" y="1069985"/>
            <a:ext cx="3687968" cy="49777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rtlCol="0" anchor="t" anchorCtr="0">
            <a:noAutofit/>
          </a:bodyPr>
          <a:lstStyle>
            <a:defPPr>
              <a:defRPr lang="en-US"/>
            </a:defPPr>
            <a:lvl1pPr defTabSz="577850">
              <a:lnSpc>
                <a:spcPct val="90000"/>
              </a:lnSpc>
              <a:spcBef>
                <a:spcPct val="0"/>
              </a:spcBef>
              <a:spcAft>
                <a:spcPct val="15000"/>
              </a:spcAft>
              <a:defRPr sz="1300" b="1" i="0"/>
            </a:lvl1pPr>
          </a:lstStyle>
          <a:p>
            <a:r>
              <a:rPr kumimoji="0" lang="en-US" sz="1600" b="1" i="0" u="none" strike="noStrike" kern="1200" cap="none" spc="0" normalizeH="0" baseline="0" noProof="0">
                <a:ln>
                  <a:noFill/>
                </a:ln>
                <a:solidFill>
                  <a:schemeClr val="bg1"/>
                </a:solidFill>
                <a:effectLst/>
                <a:uLnTx/>
                <a:uFillTx/>
                <a:latin typeface="Source Sans Pro"/>
                <a:ea typeface="Source Sans Pro"/>
              </a:rPr>
              <a:t>Program Roadmap</a:t>
            </a:r>
          </a:p>
          <a:p>
            <a:r>
              <a:rPr lang="en-US" sz="1400">
                <a:solidFill>
                  <a:schemeClr val="tx2">
                    <a:lumMod val="25000"/>
                    <a:lumOff val="75000"/>
                  </a:schemeClr>
                </a:solidFill>
                <a:latin typeface="Source Sans Pro"/>
                <a:ea typeface="Source Sans Pro"/>
              </a:rPr>
              <a:t>Key milestones</a:t>
            </a:r>
          </a:p>
          <a:p>
            <a:pPr marL="285750" indent="-285750">
              <a:buFont typeface="Arial" panose="020B0604020202020204" pitchFamily="34" charset="0"/>
              <a:buChar char="•"/>
            </a:pPr>
            <a:r>
              <a:rPr lang="en-US" sz="1200" b="0">
                <a:solidFill>
                  <a:schemeClr val="bg1"/>
                </a:solidFill>
                <a:latin typeface="Source Sans Pro"/>
                <a:ea typeface="Source Sans Pro"/>
              </a:rPr>
              <a:t>Implement Map server with flows (Mar ‘25)</a:t>
            </a:r>
          </a:p>
          <a:p>
            <a:pPr marL="285750" indent="-285750">
              <a:buFont typeface="Arial" panose="020B0604020202020204" pitchFamily="34" charset="0"/>
              <a:buChar char="•"/>
            </a:pPr>
            <a:r>
              <a:rPr lang="en-US" sz="1200" b="0">
                <a:solidFill>
                  <a:schemeClr val="bg1"/>
                </a:solidFill>
                <a:latin typeface="Source Sans Pro"/>
                <a:ea typeface="Source Sans Pro"/>
              </a:rPr>
              <a:t>Integrate with WCS and S3 repositories. (Feb ‘25)</a:t>
            </a:r>
          </a:p>
          <a:p>
            <a:pPr marL="285750" indent="-285750">
              <a:buFont typeface="Arial" panose="020B0604020202020204" pitchFamily="34" charset="0"/>
              <a:buChar char="•"/>
            </a:pPr>
            <a:r>
              <a:rPr lang="en-US" sz="1200" b="0">
                <a:solidFill>
                  <a:schemeClr val="bg1"/>
                </a:solidFill>
                <a:latin typeface="Source Sans Pro"/>
                <a:ea typeface="Source Sans Pro"/>
              </a:rPr>
              <a:t>Data Delivery (Feb ‘25)</a:t>
            </a:r>
          </a:p>
          <a:p>
            <a:pPr marL="285750" indent="-285750">
              <a:buFont typeface="Arial" panose="020B0604020202020204" pitchFamily="34" charset="0"/>
              <a:buChar char="•"/>
            </a:pPr>
            <a:r>
              <a:rPr lang="en-US" sz="1200" b="0">
                <a:solidFill>
                  <a:schemeClr val="bg1"/>
                </a:solidFill>
                <a:latin typeface="Source Sans Pro"/>
                <a:ea typeface="Source Sans Pro"/>
              </a:rPr>
              <a:t>Big Data Processing (Jun ’25)</a:t>
            </a:r>
          </a:p>
          <a:p>
            <a:endParaRPr lang="en-US" sz="11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r>
              <a:rPr lang="en-US" sz="1400">
                <a:solidFill>
                  <a:schemeClr val="tx2">
                    <a:lumMod val="25000"/>
                    <a:lumOff val="75000"/>
                  </a:schemeClr>
                </a:solidFill>
                <a:latin typeface="Source Sans Pro"/>
                <a:ea typeface="Source Sans Pro"/>
              </a:rPr>
              <a:t>Critical deliverables</a:t>
            </a:r>
          </a:p>
          <a:p>
            <a:pPr marL="285750" indent="-285750">
              <a:buFont typeface="Arial" panose="020B0604020202020204" pitchFamily="34" charset="0"/>
              <a:buChar char="•"/>
            </a:pPr>
            <a:r>
              <a:rPr lang="en-US" sz="1200" b="0">
                <a:solidFill>
                  <a:schemeClr val="bg1"/>
                </a:solidFill>
                <a:latin typeface="Source Sans Pro"/>
                <a:ea typeface="Source Sans Pro"/>
              </a:rPr>
              <a:t>Develop robust spatial services.</a:t>
            </a:r>
          </a:p>
          <a:p>
            <a:pPr marL="285750" indent="-285750">
              <a:buFont typeface="Arial" panose="020B0604020202020204" pitchFamily="34" charset="0"/>
              <a:buChar char="•"/>
            </a:pPr>
            <a:r>
              <a:rPr lang="en-US" sz="1200" b="0">
                <a:solidFill>
                  <a:schemeClr val="bg1"/>
                </a:solidFill>
                <a:latin typeface="Source Sans Pro"/>
                <a:ea typeface="Source Sans Pro"/>
              </a:rPr>
              <a:t>Enhance API Generation and Builder.</a:t>
            </a:r>
          </a:p>
          <a:p>
            <a:pPr marL="285750" indent="-285750">
              <a:buFont typeface="Arial" panose="020B0604020202020204" pitchFamily="34" charset="0"/>
              <a:buChar char="•"/>
            </a:pPr>
            <a:r>
              <a:rPr lang="en-US" sz="1200" b="0">
                <a:solidFill>
                  <a:schemeClr val="bg1"/>
                </a:solidFill>
                <a:latin typeface="Source Sans Pro"/>
                <a:ea typeface="Source Sans Pro"/>
              </a:rPr>
              <a:t>Implement Map server and/or </a:t>
            </a:r>
            <a:r>
              <a:rPr lang="en-US" sz="1200" b="0" err="1">
                <a:solidFill>
                  <a:schemeClr val="bg1"/>
                </a:solidFill>
                <a:latin typeface="Source Sans Pro"/>
                <a:ea typeface="Source Sans Pro"/>
              </a:rPr>
              <a:t>Geoserver</a:t>
            </a:r>
            <a:r>
              <a:rPr lang="en-US" sz="1200" b="0">
                <a:solidFill>
                  <a:schemeClr val="bg1"/>
                </a:solidFill>
                <a:latin typeface="Source Sans Pro"/>
                <a:ea typeface="Source Sans Pro"/>
              </a:rPr>
              <a:t> with WMS.</a:t>
            </a:r>
          </a:p>
          <a:p>
            <a:pPr marL="285750" indent="-285750">
              <a:buFont typeface="Arial" panose="020B0604020202020204" pitchFamily="34" charset="0"/>
              <a:buChar char="•"/>
            </a:pPr>
            <a:r>
              <a:rPr lang="en-US" sz="1200" b="0">
                <a:solidFill>
                  <a:schemeClr val="bg1"/>
                </a:solidFill>
                <a:latin typeface="Source Sans Pro"/>
                <a:ea typeface="Source Sans Pro"/>
              </a:rPr>
              <a:t>Integrate with WCS and S3 repositories.</a:t>
            </a:r>
          </a:p>
          <a:p>
            <a:pPr marL="285750" indent="-285750">
              <a:buFont typeface="Arial" panose="020B0604020202020204" pitchFamily="34" charset="0"/>
              <a:buChar char="•"/>
            </a:pPr>
            <a:r>
              <a:rPr lang="en-US" sz="1200" b="0">
                <a:solidFill>
                  <a:schemeClr val="bg1"/>
                </a:solidFill>
                <a:latin typeface="Source Sans Pro"/>
                <a:ea typeface="Source Sans Pro"/>
              </a:rPr>
              <a:t>Data Delivery </a:t>
            </a:r>
          </a:p>
        </p:txBody>
      </p:sp>
      <p:graphicFrame>
        <p:nvGraphicFramePr>
          <p:cNvPr id="4" name="Diagram 3" descr="Key Delivery timeline">
            <a:extLst>
              <a:ext uri="{FF2B5EF4-FFF2-40B4-BE49-F238E27FC236}">
                <a16:creationId xmlns:a16="http://schemas.microsoft.com/office/drawing/2014/main" id="{53480283-0B5C-2F81-9F04-B5D97A525C99}"/>
              </a:ext>
            </a:extLst>
          </p:cNvPr>
          <p:cNvGraphicFramePr/>
          <p:nvPr>
            <p:extLst>
              <p:ext uri="{D42A27DB-BD31-4B8C-83A1-F6EECF244321}">
                <p14:modId xmlns:p14="http://schemas.microsoft.com/office/powerpoint/2010/main" val="4223314020"/>
              </p:ext>
            </p:extLst>
          </p:nvPr>
        </p:nvGraphicFramePr>
        <p:xfrm>
          <a:off x="8248219" y="2721306"/>
          <a:ext cx="3567062" cy="223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descr="Ubuntu Logo PNG &amp; SVG Design For T-Shirts">
            <a:extLst>
              <a:ext uri="{FF2B5EF4-FFF2-40B4-BE49-F238E27FC236}">
                <a16:creationId xmlns:a16="http://schemas.microsoft.com/office/drawing/2014/main" id="{4B4C6890-A583-1CCA-2E62-DE1FE3782B1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bwMode="auto">
          <a:xfrm>
            <a:off x="376719" y="5217343"/>
            <a:ext cx="1057461" cy="2963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Shape">
            <a:extLst>
              <a:ext uri="{FF2B5EF4-FFF2-40B4-BE49-F238E27FC236}">
                <a16:creationId xmlns:a16="http://schemas.microsoft.com/office/drawing/2014/main" id="{E54A5C8A-8716-A489-41B6-EBE1F0BE24FC}"/>
              </a:ext>
            </a:extLst>
          </p:cNvPr>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420905" y="6150819"/>
            <a:ext cx="1431925" cy="33845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ostgreSQL logo and symbol, meaning, history, PNG">
            <a:extLst>
              <a:ext uri="{FF2B5EF4-FFF2-40B4-BE49-F238E27FC236}">
                <a16:creationId xmlns:a16="http://schemas.microsoft.com/office/drawing/2014/main" id="{D5CDF33F-EA3C-8B53-D0D2-0241366F0F22}"/>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t="37096" b="37558"/>
          <a:stretch/>
        </p:blipFill>
        <p:spPr bwMode="auto">
          <a:xfrm>
            <a:off x="2451564" y="5271075"/>
            <a:ext cx="1712595" cy="2711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
            <a:extLst>
              <a:ext uri="{FF2B5EF4-FFF2-40B4-BE49-F238E27FC236}">
                <a16:creationId xmlns:a16="http://schemas.microsoft.com/office/drawing/2014/main" id="{900245F4-F390-29AA-67DD-CE0AC893535B}"/>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727780" y="5240595"/>
            <a:ext cx="1208405" cy="3016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ntroduction | PostGIS Day 2014">
            <a:extLst>
              <a:ext uri="{FF2B5EF4-FFF2-40B4-BE49-F238E27FC236}">
                <a16:creationId xmlns:a16="http://schemas.microsoft.com/office/drawing/2014/main" id="{19E3B49C-F607-9949-6B6E-D1502750B117}"/>
              </a:ext>
            </a:extLst>
          </p:cNvPr>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381469" y="5296856"/>
            <a:ext cx="964565" cy="5683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rass GIS">
            <a:extLst>
              <a:ext uri="{FF2B5EF4-FFF2-40B4-BE49-F238E27FC236}">
                <a16:creationId xmlns:a16="http://schemas.microsoft.com/office/drawing/2014/main" id="{DB19C5AB-4DDD-A7EF-E0CA-0D80801015BF}"/>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072991" y="5204911"/>
            <a:ext cx="512709" cy="6746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DAL: Geospatial Data Abstraction ...">
            <a:extLst>
              <a:ext uri="{FF2B5EF4-FFF2-40B4-BE49-F238E27FC236}">
                <a16:creationId xmlns:a16="http://schemas.microsoft.com/office/drawing/2014/main" id="{0101706F-E79E-90C4-42EC-200E1FA66144}"/>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419498" y="5778164"/>
            <a:ext cx="623779" cy="6911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ey Delivery timeline">
            <a:extLst>
              <a:ext uri="{FF2B5EF4-FFF2-40B4-BE49-F238E27FC236}">
                <a16:creationId xmlns:a16="http://schemas.microsoft.com/office/drawing/2014/main" id="{E821A956-BFF3-FADC-CE7B-9A5E2D88A4D0}"/>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5215148" y="6228304"/>
            <a:ext cx="1042556" cy="276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ME Software &amp; Services - Spatial ...">
            <a:extLst>
              <a:ext uri="{FF2B5EF4-FFF2-40B4-BE49-F238E27FC236}">
                <a16:creationId xmlns:a16="http://schemas.microsoft.com/office/drawing/2014/main" id="{E63D7E17-2964-2A5F-0952-74040BD11DD7}"/>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l="15489" t="19823" r="11657" b="24929"/>
          <a:stretch/>
        </p:blipFill>
        <p:spPr bwMode="auto">
          <a:xfrm>
            <a:off x="1558492" y="5214034"/>
            <a:ext cx="675762" cy="333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black and yellow logo">
            <a:extLst>
              <a:ext uri="{FF2B5EF4-FFF2-40B4-BE49-F238E27FC236}">
                <a16:creationId xmlns:a16="http://schemas.microsoft.com/office/drawing/2014/main" id="{D7212199-17DF-780F-721B-3A1C06B7C91B}"/>
              </a:ext>
            </a:extLst>
          </p:cNvPr>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6449492" y="6276397"/>
            <a:ext cx="503791" cy="3016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utomating WordPress Backups to Amazon S3">
            <a:extLst>
              <a:ext uri="{FF2B5EF4-FFF2-40B4-BE49-F238E27FC236}">
                <a16:creationId xmlns:a16="http://schemas.microsoft.com/office/drawing/2014/main" id="{F1816875-5833-6B62-F190-9D41754F88F4}"/>
              </a:ext>
            </a:extLst>
          </p:cNvPr>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7046951" y="6249852"/>
            <a:ext cx="533400" cy="36512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A5EBDFB-2A10-C53B-773D-C9AF38218236}"/>
              </a:ext>
            </a:extLst>
          </p:cNvPr>
          <p:cNvSpPr txBox="1"/>
          <p:nvPr/>
        </p:nvSpPr>
        <p:spPr>
          <a:xfrm>
            <a:off x="270254" y="4649546"/>
            <a:ext cx="7110498" cy="404419"/>
          </a:xfrm>
          <a:prstGeom prst="rect">
            <a:avLst/>
          </a:prstGeom>
          <a:noFill/>
        </p:spPr>
        <p:txBody>
          <a:bodyPr wrap="square">
            <a:noAutofit/>
          </a:bodyPr>
          <a:lstStyle/>
          <a:p>
            <a:pPr rtl="0">
              <a:spcBef>
                <a:spcPts val="800"/>
              </a:spcBef>
              <a:spcAft>
                <a:spcPts val="0"/>
              </a:spcAft>
            </a:pPr>
            <a:r>
              <a:rPr lang="en-US" sz="2000" b="1">
                <a:solidFill>
                  <a:srgbClr val="1C567C"/>
                </a:solidFill>
                <a:latin typeface="Source Sans Pro" panose="020B0503030403020204" pitchFamily="34" charset="0"/>
                <a:ea typeface="Source Sans Pro" panose="020B0503030403020204" pitchFamily="34" charset="0"/>
              </a:rPr>
              <a:t>Technology</a:t>
            </a:r>
          </a:p>
        </p:txBody>
      </p:sp>
      <p:pic>
        <p:nvPicPr>
          <p:cNvPr id="1036" name="Picture 12" descr="Token Management in Postman">
            <a:extLst>
              <a:ext uri="{FF2B5EF4-FFF2-40B4-BE49-F238E27FC236}">
                <a16:creationId xmlns:a16="http://schemas.microsoft.com/office/drawing/2014/main" id="{54489C35-3614-4F56-A861-F7BBE4AEF521}"/>
              </a:ext>
            </a:extLst>
          </p:cNvPr>
          <p:cNvPicPr>
            <a:picLocks noChangeAspect="1" noChangeArrowheads="1"/>
          </p:cNvPicPr>
          <p:nvPr/>
        </p:nvPicPr>
        <p:blipFill rotWithShape="1">
          <a:blip r:embed="rId19" cstate="email">
            <a:extLst>
              <a:ext uri="{28A0092B-C50C-407E-A947-70E740481C1C}">
                <a14:useLocalDpi xmlns:a14="http://schemas.microsoft.com/office/drawing/2010/main"/>
              </a:ext>
            </a:extLst>
          </a:blip>
          <a:srcRect t="16195" b="11354"/>
          <a:stretch/>
        </p:blipFill>
        <p:spPr bwMode="auto">
          <a:xfrm>
            <a:off x="4039609" y="6233274"/>
            <a:ext cx="983751" cy="3016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randing Material - OSGeo">
            <a:extLst>
              <a:ext uri="{FF2B5EF4-FFF2-40B4-BE49-F238E27FC236}">
                <a16:creationId xmlns:a16="http://schemas.microsoft.com/office/drawing/2014/main" id="{CF802C52-1672-5FF4-0300-DEE3F96C6D92}"/>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048045" y="6130479"/>
            <a:ext cx="1244856" cy="40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98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evelopment Team Breakdown diagram">
            <a:extLst>
              <a:ext uri="{FF2B5EF4-FFF2-40B4-BE49-F238E27FC236}">
                <a16:creationId xmlns:a16="http://schemas.microsoft.com/office/drawing/2014/main" id="{58BF08A8-DC4E-D45D-9F15-BA8D8F1CACF7}"/>
              </a:ext>
            </a:extLst>
          </p:cNvPr>
          <p:cNvGraphicFramePr/>
          <p:nvPr>
            <p:extLst>
              <p:ext uri="{D42A27DB-BD31-4B8C-83A1-F6EECF244321}">
                <p14:modId xmlns:p14="http://schemas.microsoft.com/office/powerpoint/2010/main" val="632918127"/>
              </p:ext>
            </p:extLst>
          </p:nvPr>
        </p:nvGraphicFramePr>
        <p:xfrm>
          <a:off x="-655610" y="114479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TextBox 30">
            <a:extLst>
              <a:ext uri="{FF2B5EF4-FFF2-40B4-BE49-F238E27FC236}">
                <a16:creationId xmlns:a16="http://schemas.microsoft.com/office/drawing/2014/main" id="{CA84D9E8-B054-0E3B-D4A6-F599CCD47482}"/>
              </a:ext>
            </a:extLst>
          </p:cNvPr>
          <p:cNvSpPr txBox="1"/>
          <p:nvPr/>
        </p:nvSpPr>
        <p:spPr>
          <a:xfrm>
            <a:off x="2755221" y="3854127"/>
            <a:ext cx="1292277" cy="523220"/>
          </a:xfrm>
          <a:prstGeom prst="rect">
            <a:avLst/>
          </a:prstGeom>
          <a:noFill/>
        </p:spPr>
        <p:txBody>
          <a:bodyPr wrap="none" rtlCol="0">
            <a:spAutoFit/>
          </a:bodyPr>
          <a:lstStyle/>
          <a:p>
            <a:pPr algn="ctr"/>
            <a:r>
              <a:rPr lang="en-US" sz="1400">
                <a:solidFill>
                  <a:schemeClr val="bg1"/>
                </a:solidFill>
              </a:rPr>
              <a:t>DevOps</a:t>
            </a:r>
          </a:p>
          <a:p>
            <a:pPr algn="ctr"/>
            <a:r>
              <a:rPr lang="en-US" sz="1400">
                <a:solidFill>
                  <a:schemeClr val="bg1"/>
                </a:solidFill>
              </a:rPr>
              <a:t>Best Practices</a:t>
            </a:r>
          </a:p>
        </p:txBody>
      </p:sp>
      <p:sp>
        <p:nvSpPr>
          <p:cNvPr id="2" name="Title 1">
            <a:extLst>
              <a:ext uri="{FF2B5EF4-FFF2-40B4-BE49-F238E27FC236}">
                <a16:creationId xmlns:a16="http://schemas.microsoft.com/office/drawing/2014/main" id="{85294671-4EC9-3F8F-C421-BA41FA915C94}"/>
              </a:ext>
            </a:extLst>
          </p:cNvPr>
          <p:cNvSpPr>
            <a:spLocks noGrp="1"/>
          </p:cNvSpPr>
          <p:nvPr>
            <p:ph type="title"/>
          </p:nvPr>
        </p:nvSpPr>
        <p:spPr>
          <a:xfrm>
            <a:off x="257645" y="222586"/>
            <a:ext cx="8326957" cy="633306"/>
          </a:xfrm>
        </p:spPr>
        <p:txBody>
          <a:bodyPr vert="horz" lIns="91440" tIns="45720" rIns="91440" bIns="45720" rtlCol="0" anchor="b">
            <a:noAutofit/>
          </a:bodyPr>
          <a:lstStyle/>
          <a:p>
            <a:r>
              <a:rPr lang="en-US" sz="3400"/>
              <a:t>Sea Shadow | Apollo Integration Points</a:t>
            </a:r>
          </a:p>
        </p:txBody>
      </p:sp>
      <p:sp>
        <p:nvSpPr>
          <p:cNvPr id="4" name="Content Placeholder 3">
            <a:extLst>
              <a:ext uri="{FF2B5EF4-FFF2-40B4-BE49-F238E27FC236}">
                <a16:creationId xmlns:a16="http://schemas.microsoft.com/office/drawing/2014/main" id="{FAEEAD46-BB20-57BC-A0FA-BCF87AF2CF76}"/>
              </a:ext>
            </a:extLst>
          </p:cNvPr>
          <p:cNvSpPr>
            <a:spLocks noGrp="1"/>
          </p:cNvSpPr>
          <p:nvPr>
            <p:ph sz="quarter" idx="24"/>
          </p:nvPr>
        </p:nvSpPr>
        <p:spPr>
          <a:xfrm>
            <a:off x="8191893" y="1357107"/>
            <a:ext cx="3638746" cy="2071894"/>
          </a:xfrm>
        </p:spPr>
        <p:txBody>
          <a:bodyPr>
            <a:normAutofit/>
          </a:bodyPr>
          <a:lstStyle/>
          <a:p>
            <a:pPr marL="0" indent="0">
              <a:buNone/>
            </a:pPr>
            <a:r>
              <a:rPr lang="en-US" b="1"/>
              <a:t>Apollo/SEA Integration Patterns</a:t>
            </a:r>
          </a:p>
          <a:p>
            <a:r>
              <a:rPr lang="en-US" sz="1600"/>
              <a:t>Data delivery workflow integration</a:t>
            </a:r>
          </a:p>
          <a:p>
            <a:r>
              <a:rPr lang="en-US" sz="1600"/>
              <a:t>Permissions synchronization</a:t>
            </a:r>
          </a:p>
          <a:p>
            <a:r>
              <a:rPr lang="en-US" sz="1600"/>
              <a:t>Delivery status tracking</a:t>
            </a:r>
          </a:p>
          <a:p>
            <a:r>
              <a:rPr lang="en-US" sz="1600"/>
              <a:t>Metadata validation flow</a:t>
            </a:r>
          </a:p>
          <a:p>
            <a:r>
              <a:rPr lang="en-US" sz="1600"/>
              <a:t>GDA compliance checks</a:t>
            </a:r>
          </a:p>
          <a:p>
            <a:endParaRPr lang="en-US" sz="1600"/>
          </a:p>
          <a:p>
            <a:pPr marL="0" indent="0">
              <a:buNone/>
            </a:pPr>
            <a:endParaRPr lang="en-US"/>
          </a:p>
        </p:txBody>
      </p:sp>
      <p:graphicFrame>
        <p:nvGraphicFramePr>
          <p:cNvPr id="30" name="Table 29">
            <a:extLst>
              <a:ext uri="{FF2B5EF4-FFF2-40B4-BE49-F238E27FC236}">
                <a16:creationId xmlns:a16="http://schemas.microsoft.com/office/drawing/2014/main" id="{745F3E6A-F8BC-53EE-E33D-8DE1CAE20333}"/>
              </a:ext>
            </a:extLst>
          </p:cNvPr>
          <p:cNvGraphicFramePr>
            <a:graphicFrameLocks noGrp="1"/>
          </p:cNvGraphicFramePr>
          <p:nvPr>
            <p:extLst>
              <p:ext uri="{D42A27DB-BD31-4B8C-83A1-F6EECF244321}">
                <p14:modId xmlns:p14="http://schemas.microsoft.com/office/powerpoint/2010/main" val="2781633770"/>
              </p:ext>
            </p:extLst>
          </p:nvPr>
        </p:nvGraphicFramePr>
        <p:xfrm>
          <a:off x="8191892" y="3689356"/>
          <a:ext cx="3888946" cy="2455412"/>
        </p:xfrm>
        <a:graphic>
          <a:graphicData uri="http://schemas.openxmlformats.org/drawingml/2006/table">
            <a:tbl>
              <a:tblPr firstRow="1" bandRow="1">
                <a:tableStyleId>{3C2FFA5D-87B4-456A-9821-1D502468CF0F}</a:tableStyleId>
              </a:tblPr>
              <a:tblGrid>
                <a:gridCol w="1944473">
                  <a:extLst>
                    <a:ext uri="{9D8B030D-6E8A-4147-A177-3AD203B41FA5}">
                      <a16:colId xmlns:a16="http://schemas.microsoft.com/office/drawing/2014/main" val="2252662693"/>
                    </a:ext>
                  </a:extLst>
                </a:gridCol>
                <a:gridCol w="1944473">
                  <a:extLst>
                    <a:ext uri="{9D8B030D-6E8A-4147-A177-3AD203B41FA5}">
                      <a16:colId xmlns:a16="http://schemas.microsoft.com/office/drawing/2014/main" val="1095475856"/>
                    </a:ext>
                  </a:extLst>
                </a:gridCol>
              </a:tblGrid>
              <a:tr h="462020">
                <a:tc>
                  <a:txBody>
                    <a:bodyPr/>
                    <a:lstStyle/>
                    <a:p>
                      <a:r>
                        <a:rPr lang="en-US" sz="1400" b="1">
                          <a:solidFill>
                            <a:schemeClr val="bg1"/>
                          </a:solidFill>
                        </a:rPr>
                        <a:t>Inputs from Apollo</a:t>
                      </a:r>
                    </a:p>
                  </a:txBody>
                  <a:tcPr/>
                </a:tc>
                <a:tc>
                  <a:txBody>
                    <a:bodyPr/>
                    <a:lstStyle/>
                    <a:p>
                      <a:r>
                        <a:rPr lang="en-US" sz="1400" b="1">
                          <a:solidFill>
                            <a:schemeClr val="bg1"/>
                          </a:solidFill>
                        </a:rPr>
                        <a:t>Outputs to Apollo</a:t>
                      </a:r>
                    </a:p>
                  </a:txBody>
                  <a:tcPr/>
                </a:tc>
                <a:extLst>
                  <a:ext uri="{0D108BD9-81ED-4DB2-BD59-A6C34878D82A}">
                    <a16:rowId xmlns:a16="http://schemas.microsoft.com/office/drawing/2014/main" val="200070106"/>
                  </a:ext>
                </a:extLst>
              </a:tr>
              <a:tr h="347472">
                <a:tc>
                  <a:txBody>
                    <a:bodyPr/>
                    <a:lstStyle/>
                    <a:p>
                      <a:r>
                        <a:rPr lang="en-US" sz="1200" b="0">
                          <a:solidFill>
                            <a:schemeClr val="bg1"/>
                          </a:solidFill>
                        </a:rPr>
                        <a:t>Workflow status updates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rPr>
                        <a:t>Delivery status notifications</a:t>
                      </a:r>
                    </a:p>
                  </a:txBody>
                  <a:tcPr/>
                </a:tc>
                <a:extLst>
                  <a:ext uri="{0D108BD9-81ED-4DB2-BD59-A6C34878D82A}">
                    <a16:rowId xmlns:a16="http://schemas.microsoft.com/office/drawing/2014/main" val="3758164429"/>
                  </a:ext>
                </a:extLst>
              </a:tr>
              <a:tr h="338328">
                <a:tc>
                  <a:txBody>
                    <a:bodyPr/>
                    <a:lstStyle/>
                    <a:p>
                      <a:r>
                        <a:rPr lang="en-US" sz="1200" b="0">
                          <a:solidFill>
                            <a:schemeClr val="bg1"/>
                          </a:solidFill>
                        </a:rPr>
                        <a:t>Approval state changes</a:t>
                      </a:r>
                    </a:p>
                  </a:txBody>
                  <a:tcPr/>
                </a:tc>
                <a:tc>
                  <a:txBody>
                    <a:bodyPr/>
                    <a:lstStyle/>
                    <a:p>
                      <a:r>
                        <a:rPr lang="en-US" sz="1200" b="0">
                          <a:solidFill>
                            <a:schemeClr val="bg1"/>
                          </a:solidFill>
                        </a:rPr>
                        <a:t>S3 access configurations</a:t>
                      </a:r>
                    </a:p>
                  </a:txBody>
                  <a:tcPr/>
                </a:tc>
                <a:extLst>
                  <a:ext uri="{0D108BD9-81ED-4DB2-BD59-A6C34878D82A}">
                    <a16:rowId xmlns:a16="http://schemas.microsoft.com/office/drawing/2014/main" val="4119437641"/>
                  </a:ext>
                </a:extLst>
              </a:tr>
              <a:tr h="301752">
                <a:tc>
                  <a:txBody>
                    <a:bodyPr/>
                    <a:lstStyle/>
                    <a:p>
                      <a:r>
                        <a:rPr lang="en-US" sz="1200" b="0">
                          <a:solidFill>
                            <a:schemeClr val="bg1"/>
                          </a:solidFill>
                        </a:rPr>
                        <a:t>Metadata requirements</a:t>
                      </a:r>
                    </a:p>
                  </a:txBody>
                  <a:tcPr/>
                </a:tc>
                <a:tc>
                  <a:txBody>
                    <a:bodyPr/>
                    <a:lstStyle/>
                    <a:p>
                      <a:r>
                        <a:rPr lang="en-US" sz="1200" b="0">
                          <a:solidFill>
                            <a:schemeClr val="bg1"/>
                          </a:solidFill>
                        </a:rPr>
                        <a:t>Delivery metrics</a:t>
                      </a:r>
                    </a:p>
                  </a:txBody>
                  <a:tcPr/>
                </a:tc>
                <a:extLst>
                  <a:ext uri="{0D108BD9-81ED-4DB2-BD59-A6C34878D82A}">
                    <a16:rowId xmlns:a16="http://schemas.microsoft.com/office/drawing/2014/main" val="1786244292"/>
                  </a:ext>
                </a:extLst>
              </a:tr>
              <a:tr h="448056">
                <a:tc>
                  <a:txBody>
                    <a:bodyPr/>
                    <a:lstStyle/>
                    <a:p>
                      <a:r>
                        <a:rPr lang="en-US" sz="1200" b="0">
                          <a:solidFill>
                            <a:schemeClr val="bg1"/>
                          </a:solidFill>
                        </a:rPr>
                        <a:t>Access control policies</a:t>
                      </a:r>
                    </a:p>
                  </a:txBody>
                  <a:tcPr/>
                </a:tc>
                <a:tc>
                  <a:txBody>
                    <a:bodyPr/>
                    <a:lstStyle/>
                    <a:p>
                      <a:r>
                        <a:rPr lang="en-US" sz="1200" b="0">
                          <a:solidFill>
                            <a:schemeClr val="bg1"/>
                          </a:solidFill>
                        </a:rPr>
                        <a:t>Pipeline execution status</a:t>
                      </a:r>
                    </a:p>
                  </a:txBody>
                  <a:tcPr/>
                </a:tc>
                <a:extLst>
                  <a:ext uri="{0D108BD9-81ED-4DB2-BD59-A6C34878D82A}">
                    <a16:rowId xmlns:a16="http://schemas.microsoft.com/office/drawing/2014/main" val="937494621"/>
                  </a:ext>
                </a:extLst>
              </a:tr>
              <a:tr h="448056">
                <a:tc>
                  <a:txBody>
                    <a:bodyPr/>
                    <a:lstStyle/>
                    <a:p>
                      <a:r>
                        <a:rPr lang="en-US" sz="1200" b="0">
                          <a:solidFill>
                            <a:schemeClr val="bg1"/>
                          </a:solidFill>
                        </a:rPr>
                        <a:t>Release approvals</a:t>
                      </a:r>
                    </a:p>
                  </a:txBody>
                  <a:tcPr/>
                </a:tc>
                <a:tc>
                  <a:txBody>
                    <a:bodyPr/>
                    <a:lstStyle/>
                    <a:p>
                      <a:r>
                        <a:rPr lang="en-US" sz="1200" b="0">
                          <a:solidFill>
                            <a:schemeClr val="bg1"/>
                          </a:solidFill>
                        </a:rPr>
                        <a:t>Data availability updates</a:t>
                      </a:r>
                    </a:p>
                  </a:txBody>
                  <a:tcPr/>
                </a:tc>
                <a:extLst>
                  <a:ext uri="{0D108BD9-81ED-4DB2-BD59-A6C34878D82A}">
                    <a16:rowId xmlns:a16="http://schemas.microsoft.com/office/drawing/2014/main" val="1601667662"/>
                  </a:ext>
                </a:extLst>
              </a:tr>
            </a:tbl>
          </a:graphicData>
        </a:graphic>
      </p:graphicFrame>
    </p:spTree>
    <p:extLst>
      <p:ext uri="{BB962C8B-B14F-4D97-AF65-F5344CB8AC3E}">
        <p14:creationId xmlns:p14="http://schemas.microsoft.com/office/powerpoint/2010/main" val="3024276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evelopment Team Breakdown diagram">
            <a:extLst>
              <a:ext uri="{FF2B5EF4-FFF2-40B4-BE49-F238E27FC236}">
                <a16:creationId xmlns:a16="http://schemas.microsoft.com/office/drawing/2014/main" id="{58BF08A8-DC4E-D45D-9F15-BA8D8F1CACF7}"/>
              </a:ext>
            </a:extLst>
          </p:cNvPr>
          <p:cNvGraphicFramePr/>
          <p:nvPr>
            <p:extLst>
              <p:ext uri="{D42A27DB-BD31-4B8C-83A1-F6EECF244321}">
                <p14:modId xmlns:p14="http://schemas.microsoft.com/office/powerpoint/2010/main" val="1427376705"/>
              </p:ext>
            </p:extLst>
          </p:nvPr>
        </p:nvGraphicFramePr>
        <p:xfrm>
          <a:off x="-655610" y="114479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TextBox 30">
            <a:extLst>
              <a:ext uri="{FF2B5EF4-FFF2-40B4-BE49-F238E27FC236}">
                <a16:creationId xmlns:a16="http://schemas.microsoft.com/office/drawing/2014/main" id="{CA84D9E8-B054-0E3B-D4A6-F599CCD47482}"/>
              </a:ext>
            </a:extLst>
          </p:cNvPr>
          <p:cNvSpPr txBox="1"/>
          <p:nvPr/>
        </p:nvSpPr>
        <p:spPr>
          <a:xfrm>
            <a:off x="2755221" y="3854127"/>
            <a:ext cx="1292277" cy="523220"/>
          </a:xfrm>
          <a:prstGeom prst="rect">
            <a:avLst/>
          </a:prstGeom>
          <a:noFill/>
        </p:spPr>
        <p:txBody>
          <a:bodyPr wrap="none" rtlCol="0">
            <a:spAutoFit/>
          </a:bodyPr>
          <a:lstStyle/>
          <a:p>
            <a:pPr algn="ctr"/>
            <a:r>
              <a:rPr lang="en-US" sz="1400">
                <a:solidFill>
                  <a:schemeClr val="bg1"/>
                </a:solidFill>
              </a:rPr>
              <a:t>DevOps</a:t>
            </a:r>
          </a:p>
          <a:p>
            <a:pPr algn="ctr"/>
            <a:r>
              <a:rPr lang="en-US" sz="1400">
                <a:solidFill>
                  <a:schemeClr val="bg1"/>
                </a:solidFill>
              </a:rPr>
              <a:t>Best Practices</a:t>
            </a:r>
          </a:p>
        </p:txBody>
      </p:sp>
      <p:sp>
        <p:nvSpPr>
          <p:cNvPr id="2" name="Title 1">
            <a:extLst>
              <a:ext uri="{FF2B5EF4-FFF2-40B4-BE49-F238E27FC236}">
                <a16:creationId xmlns:a16="http://schemas.microsoft.com/office/drawing/2014/main" id="{85294671-4EC9-3F8F-C421-BA41FA915C94}"/>
              </a:ext>
            </a:extLst>
          </p:cNvPr>
          <p:cNvSpPr>
            <a:spLocks noGrp="1"/>
          </p:cNvSpPr>
          <p:nvPr>
            <p:ph type="title"/>
          </p:nvPr>
        </p:nvSpPr>
        <p:spPr>
          <a:xfrm>
            <a:off x="257645" y="222586"/>
            <a:ext cx="8326957" cy="633306"/>
          </a:xfrm>
        </p:spPr>
        <p:txBody>
          <a:bodyPr vert="horz" lIns="91440" tIns="45720" rIns="91440" bIns="45720" rtlCol="0" anchor="b">
            <a:noAutofit/>
          </a:bodyPr>
          <a:lstStyle/>
          <a:p>
            <a:r>
              <a:rPr lang="en-US" sz="3400"/>
              <a:t>Sea Shadow | Albacore Integration Points</a:t>
            </a:r>
          </a:p>
        </p:txBody>
      </p:sp>
      <p:sp>
        <p:nvSpPr>
          <p:cNvPr id="4" name="Content Placeholder 3">
            <a:extLst>
              <a:ext uri="{FF2B5EF4-FFF2-40B4-BE49-F238E27FC236}">
                <a16:creationId xmlns:a16="http://schemas.microsoft.com/office/drawing/2014/main" id="{FAEEAD46-BB20-57BC-A0FA-BCF87AF2CF76}"/>
              </a:ext>
            </a:extLst>
          </p:cNvPr>
          <p:cNvSpPr>
            <a:spLocks noGrp="1"/>
          </p:cNvSpPr>
          <p:nvPr>
            <p:ph sz="quarter" idx="24"/>
          </p:nvPr>
        </p:nvSpPr>
        <p:spPr>
          <a:xfrm>
            <a:off x="8191893" y="1357107"/>
            <a:ext cx="3638746" cy="2071894"/>
          </a:xfrm>
        </p:spPr>
        <p:txBody>
          <a:bodyPr>
            <a:normAutofit fontScale="92500"/>
          </a:bodyPr>
          <a:lstStyle/>
          <a:p>
            <a:pPr marL="0" indent="0">
              <a:buNone/>
            </a:pPr>
            <a:r>
              <a:rPr lang="en-US" b="1"/>
              <a:t>Albacore/SEA Integration Patterns</a:t>
            </a:r>
          </a:p>
          <a:p>
            <a:r>
              <a:rPr lang="en-US" sz="1600"/>
              <a:t>Infrastructure alignment</a:t>
            </a:r>
          </a:p>
          <a:p>
            <a:r>
              <a:rPr lang="en-US" sz="1600"/>
              <a:t>Security framework integration</a:t>
            </a:r>
          </a:p>
          <a:p>
            <a:r>
              <a:rPr lang="en-US" sz="1600"/>
              <a:t>DevOps pipeline synchronization</a:t>
            </a:r>
          </a:p>
          <a:p>
            <a:r>
              <a:rPr lang="en-US" sz="1600"/>
              <a:t>Monitoring integration</a:t>
            </a:r>
          </a:p>
          <a:p>
            <a:r>
              <a:rPr lang="en-US" sz="1600"/>
              <a:t>Deployment coordination</a:t>
            </a:r>
          </a:p>
          <a:p>
            <a:endParaRPr lang="en-US" sz="1600"/>
          </a:p>
          <a:p>
            <a:pPr marL="0" indent="0">
              <a:buNone/>
            </a:pPr>
            <a:endParaRPr lang="en-US"/>
          </a:p>
        </p:txBody>
      </p:sp>
      <p:graphicFrame>
        <p:nvGraphicFramePr>
          <p:cNvPr id="30" name="Table 29">
            <a:extLst>
              <a:ext uri="{FF2B5EF4-FFF2-40B4-BE49-F238E27FC236}">
                <a16:creationId xmlns:a16="http://schemas.microsoft.com/office/drawing/2014/main" id="{745F3E6A-F8BC-53EE-E33D-8DE1CAE20333}"/>
              </a:ext>
            </a:extLst>
          </p:cNvPr>
          <p:cNvGraphicFramePr>
            <a:graphicFrameLocks noGrp="1"/>
          </p:cNvGraphicFramePr>
          <p:nvPr>
            <p:extLst>
              <p:ext uri="{D42A27DB-BD31-4B8C-83A1-F6EECF244321}">
                <p14:modId xmlns:p14="http://schemas.microsoft.com/office/powerpoint/2010/main" val="3149896401"/>
              </p:ext>
            </p:extLst>
          </p:nvPr>
        </p:nvGraphicFramePr>
        <p:xfrm>
          <a:off x="8191892" y="3689356"/>
          <a:ext cx="3888946" cy="2738876"/>
        </p:xfrm>
        <a:graphic>
          <a:graphicData uri="http://schemas.openxmlformats.org/drawingml/2006/table">
            <a:tbl>
              <a:tblPr firstRow="1" bandRow="1">
                <a:tableStyleId>{3C2FFA5D-87B4-456A-9821-1D502468CF0F}</a:tableStyleId>
              </a:tblPr>
              <a:tblGrid>
                <a:gridCol w="1944473">
                  <a:extLst>
                    <a:ext uri="{9D8B030D-6E8A-4147-A177-3AD203B41FA5}">
                      <a16:colId xmlns:a16="http://schemas.microsoft.com/office/drawing/2014/main" val="2252662693"/>
                    </a:ext>
                  </a:extLst>
                </a:gridCol>
                <a:gridCol w="1944473">
                  <a:extLst>
                    <a:ext uri="{9D8B030D-6E8A-4147-A177-3AD203B41FA5}">
                      <a16:colId xmlns:a16="http://schemas.microsoft.com/office/drawing/2014/main" val="1095475856"/>
                    </a:ext>
                  </a:extLst>
                </a:gridCol>
              </a:tblGrid>
              <a:tr h="462020">
                <a:tc>
                  <a:txBody>
                    <a:bodyPr/>
                    <a:lstStyle/>
                    <a:p>
                      <a:r>
                        <a:rPr lang="en-US" sz="1400" b="1">
                          <a:solidFill>
                            <a:schemeClr val="bg1"/>
                          </a:solidFill>
                        </a:rPr>
                        <a:t>Inputs from Albacore</a:t>
                      </a:r>
                    </a:p>
                  </a:txBody>
                  <a:tcPr/>
                </a:tc>
                <a:tc>
                  <a:txBody>
                    <a:bodyPr/>
                    <a:lstStyle/>
                    <a:p>
                      <a:r>
                        <a:rPr lang="en-US" sz="1400" b="1">
                          <a:solidFill>
                            <a:schemeClr val="bg1"/>
                          </a:solidFill>
                        </a:rPr>
                        <a:t>Outputs to Albacore</a:t>
                      </a:r>
                    </a:p>
                  </a:txBody>
                  <a:tcPr/>
                </a:tc>
                <a:extLst>
                  <a:ext uri="{0D108BD9-81ED-4DB2-BD59-A6C34878D82A}">
                    <a16:rowId xmlns:a16="http://schemas.microsoft.com/office/drawing/2014/main" val="200070106"/>
                  </a:ext>
                </a:extLst>
              </a:tr>
              <a:tr h="347472">
                <a:tc>
                  <a:txBody>
                    <a:bodyPr/>
                    <a:lstStyle/>
                    <a:p>
                      <a:r>
                        <a:rPr lang="en-US" sz="1200" b="0">
                          <a:solidFill>
                            <a:schemeClr val="bg1"/>
                          </a:solidFill>
                        </a:rPr>
                        <a:t>Infrastructure patterns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rPr>
                        <a:t>Resource utilization support/metrics</a:t>
                      </a:r>
                    </a:p>
                  </a:txBody>
                  <a:tcPr/>
                </a:tc>
                <a:extLst>
                  <a:ext uri="{0D108BD9-81ED-4DB2-BD59-A6C34878D82A}">
                    <a16:rowId xmlns:a16="http://schemas.microsoft.com/office/drawing/2014/main" val="3758164429"/>
                  </a:ext>
                </a:extLst>
              </a:tr>
              <a:tr h="338328">
                <a:tc>
                  <a:txBody>
                    <a:bodyPr/>
                    <a:lstStyle/>
                    <a:p>
                      <a:r>
                        <a:rPr lang="en-US" sz="1200" b="0">
                          <a:solidFill>
                            <a:schemeClr val="bg1"/>
                          </a:solidFill>
                        </a:rPr>
                        <a:t>Security requirements via SEAT/Platform team</a:t>
                      </a:r>
                    </a:p>
                  </a:txBody>
                  <a:tcPr/>
                </a:tc>
                <a:tc>
                  <a:txBody>
                    <a:bodyPr/>
                    <a:lstStyle/>
                    <a:p>
                      <a:r>
                        <a:rPr lang="en-US" sz="1200" b="0">
                          <a:solidFill>
                            <a:schemeClr val="bg1"/>
                          </a:solidFill>
                        </a:rPr>
                        <a:t>Security compliance data</a:t>
                      </a:r>
                    </a:p>
                  </a:txBody>
                  <a:tcPr/>
                </a:tc>
                <a:extLst>
                  <a:ext uri="{0D108BD9-81ED-4DB2-BD59-A6C34878D82A}">
                    <a16:rowId xmlns:a16="http://schemas.microsoft.com/office/drawing/2014/main" val="4119437641"/>
                  </a:ext>
                </a:extLst>
              </a:tr>
              <a:tr h="301752">
                <a:tc>
                  <a:txBody>
                    <a:bodyPr/>
                    <a:lstStyle/>
                    <a:p>
                      <a:r>
                        <a:rPr lang="en-US" sz="1200" b="0">
                          <a:solidFill>
                            <a:schemeClr val="bg1"/>
                          </a:solidFill>
                        </a:rPr>
                        <a:t>Deployment configurations</a:t>
                      </a:r>
                    </a:p>
                  </a:txBody>
                  <a:tcPr/>
                </a:tc>
                <a:tc>
                  <a:txBody>
                    <a:bodyPr/>
                    <a:lstStyle/>
                    <a:p>
                      <a:r>
                        <a:rPr lang="en-US" sz="1200" b="0">
                          <a:solidFill>
                            <a:schemeClr val="bg1"/>
                          </a:solidFill>
                        </a:rPr>
                        <a:t>Infrastructure status</a:t>
                      </a:r>
                    </a:p>
                  </a:txBody>
                  <a:tcPr/>
                </a:tc>
                <a:extLst>
                  <a:ext uri="{0D108BD9-81ED-4DB2-BD59-A6C34878D82A}">
                    <a16:rowId xmlns:a16="http://schemas.microsoft.com/office/drawing/2014/main" val="1786244292"/>
                  </a:ext>
                </a:extLst>
              </a:tr>
              <a:tr h="448056">
                <a:tc>
                  <a:txBody>
                    <a:bodyPr/>
                    <a:lstStyle/>
                    <a:p>
                      <a:r>
                        <a:rPr lang="en-US" sz="1200" b="0">
                          <a:solidFill>
                            <a:schemeClr val="bg1"/>
                          </a:solidFill>
                        </a:rPr>
                        <a:t>Monitoring setup (e.g. </a:t>
                      </a:r>
                      <a:r>
                        <a:rPr lang="en-US" sz="1200" b="0" err="1">
                          <a:solidFill>
                            <a:schemeClr val="bg1"/>
                          </a:solidFill>
                        </a:rPr>
                        <a:t>splunk</a:t>
                      </a:r>
                      <a:r>
                        <a:rPr lang="en-US" sz="1200" b="0">
                          <a:solidFill>
                            <a:schemeClr val="bg1"/>
                          </a:solidFill>
                        </a:rPr>
                        <a:t>)</a:t>
                      </a:r>
                    </a:p>
                  </a:txBody>
                  <a:tcPr/>
                </a:tc>
                <a:tc>
                  <a:txBody>
                    <a:bodyPr/>
                    <a:lstStyle/>
                    <a:p>
                      <a:r>
                        <a:rPr lang="en-US" sz="1200" b="0">
                          <a:solidFill>
                            <a:schemeClr val="bg1"/>
                          </a:solidFill>
                        </a:rPr>
                        <a:t>Performance metrics</a:t>
                      </a:r>
                    </a:p>
                  </a:txBody>
                  <a:tcPr/>
                </a:tc>
                <a:extLst>
                  <a:ext uri="{0D108BD9-81ED-4DB2-BD59-A6C34878D82A}">
                    <a16:rowId xmlns:a16="http://schemas.microsoft.com/office/drawing/2014/main" val="937494621"/>
                  </a:ext>
                </a:extLst>
              </a:tr>
              <a:tr h="448056">
                <a:tc>
                  <a:txBody>
                    <a:bodyPr/>
                    <a:lstStyle/>
                    <a:p>
                      <a:r>
                        <a:rPr lang="en-US" sz="1200" b="0">
                          <a:solidFill>
                            <a:schemeClr val="bg1"/>
                          </a:solidFill>
                        </a:rPr>
                        <a:t>Performance baselines</a:t>
                      </a:r>
                    </a:p>
                  </a:txBody>
                  <a:tcPr/>
                </a:tc>
                <a:tc>
                  <a:txBody>
                    <a:bodyPr/>
                    <a:lstStyle/>
                    <a:p>
                      <a:r>
                        <a:rPr lang="en-US" sz="1200" b="0">
                          <a:solidFill>
                            <a:schemeClr val="bg1"/>
                          </a:solidFill>
                        </a:rPr>
                        <a:t>Deployment feedback</a:t>
                      </a:r>
                    </a:p>
                  </a:txBody>
                  <a:tcPr/>
                </a:tc>
                <a:extLst>
                  <a:ext uri="{0D108BD9-81ED-4DB2-BD59-A6C34878D82A}">
                    <a16:rowId xmlns:a16="http://schemas.microsoft.com/office/drawing/2014/main" val="1601667662"/>
                  </a:ext>
                </a:extLst>
              </a:tr>
            </a:tbl>
          </a:graphicData>
        </a:graphic>
      </p:graphicFrame>
    </p:spTree>
    <p:extLst>
      <p:ext uri="{BB962C8B-B14F-4D97-AF65-F5344CB8AC3E}">
        <p14:creationId xmlns:p14="http://schemas.microsoft.com/office/powerpoint/2010/main" val="870845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8D6E58C-784A-663E-1ED1-CA5337D60B10}"/>
              </a:ext>
              <a:ext uri="{C183D7F6-B498-43B3-948B-1728B52AA6E4}">
                <adec:decorative xmlns:adec="http://schemas.microsoft.com/office/drawing/2017/decorative" val="1"/>
              </a:ext>
            </a:extLst>
          </p:cNvPr>
          <p:cNvCxnSpPr/>
          <p:nvPr/>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1FBA2C9D-CDE4-689C-B58E-9D2C9D303472}"/>
              </a:ext>
            </a:extLst>
          </p:cNvPr>
          <p:cNvSpPr txBox="1">
            <a:spLocks noGrp="1"/>
          </p:cNvSpPr>
          <p:nvPr>
            <p:ph type="title" idx="4294967295"/>
          </p:nvPr>
        </p:nvSpPr>
        <p:spPr>
          <a:xfrm>
            <a:off x="475989" y="188777"/>
            <a:ext cx="537366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tx1"/>
                </a:solidFill>
                <a:effectLst/>
                <a:uLnTx/>
                <a:uFillTx/>
                <a:latin typeface="Source Sans Pro Light" panose="020B0403030403020204" pitchFamily="34" charset="0"/>
                <a:ea typeface="Source Sans Pro Light" panose="020B0403030403020204" pitchFamily="34" charset="0"/>
                <a:cs typeface="+mn-cs"/>
              </a:rPr>
              <a:t>Albacore</a:t>
            </a:r>
          </a:p>
        </p:txBody>
      </p:sp>
      <p:sp>
        <p:nvSpPr>
          <p:cNvPr id="3" name="TextBox 2">
            <a:extLst>
              <a:ext uri="{FF2B5EF4-FFF2-40B4-BE49-F238E27FC236}">
                <a16:creationId xmlns:a16="http://schemas.microsoft.com/office/drawing/2014/main" id="{A6B46E6E-CB31-7894-7A35-83F0343A8707}"/>
              </a:ext>
            </a:extLst>
          </p:cNvPr>
          <p:cNvSpPr txBox="1"/>
          <p:nvPr/>
        </p:nvSpPr>
        <p:spPr>
          <a:xfrm>
            <a:off x="376719" y="1048324"/>
            <a:ext cx="7039628" cy="3795911"/>
          </a:xfrm>
          <a:prstGeom prst="rect">
            <a:avLst/>
          </a:prstGeom>
          <a:noFill/>
        </p:spPr>
        <p:txBody>
          <a:bodyPr wrap="square" numCol="1" spcCol="457200" rtlCol="0">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1" i="0" u="none" strike="noStrike" kern="1200" cap="none" spc="0" normalizeH="0" baseline="0" noProof="0">
                <a:ln>
                  <a:noFill/>
                </a:ln>
                <a:solidFill>
                  <a:srgbClr val="1C567C"/>
                </a:solidFill>
                <a:effectLst/>
                <a:uLnTx/>
                <a:uFillTx/>
                <a:latin typeface="Source Sans Pro" panose="020B0503030403020204" pitchFamily="34" charset="0"/>
                <a:ea typeface="Source Sans Pro" panose="020B0503030403020204" pitchFamily="34" charset="0"/>
                <a:cs typeface="+mn-cs"/>
              </a:rPr>
              <a:t>Team Description</a:t>
            </a:r>
            <a:endParaRPr kumimoji="0" lang="en-US" sz="2000" b="0" i="0" u="none" strike="noStrike" kern="1200" cap="none" spc="0" normalizeH="0" baseline="0" noProof="0">
              <a:ln>
                <a:noFill/>
              </a:ln>
              <a:solidFill>
                <a:srgbClr val="1C567C"/>
              </a:solidFill>
              <a:effectLst/>
              <a:uLnTx/>
              <a:uFillTx/>
              <a:latin typeface="Source Sans Pro Light" panose="020B0403030403020204" pitchFamily="34" charset="0"/>
              <a:ea typeface="Source Sans Pro Light" panose="020B0403030403020204" pitchFamily="34" charset="0"/>
              <a:cs typeface="+mn-cs"/>
            </a:endParaRPr>
          </a:p>
          <a:p>
            <a:r>
              <a:rPr lang="en-US"/>
              <a:t>The Albacore Dev Team is a shared service team within the Dynamic Soils Hub Environment. They handle database systems engineering and configuration, including GIS DevOps, ensuring robust and secure operations. The team adheres to Security Technical Implementation Guides (STIG) and manages the roadmap for the NPAD Data Pipeline and Switchboard. Their responsibilities encompass database systems operations and engineering, implementing best practices, and deploying DevOps solutions and automations. This includes creating DevOps deployment dashboards and big data automations, as well as providing architectural recommendations and coordinating with architecture experts and leads to ensure seamless integration and optimal performance.</a:t>
            </a:r>
          </a:p>
        </p:txBody>
      </p:sp>
      <p:sp>
        <p:nvSpPr>
          <p:cNvPr id="6" name="Footer Placeholder 2">
            <a:extLst>
              <a:ext uri="{FF2B5EF4-FFF2-40B4-BE49-F238E27FC236}">
                <a16:creationId xmlns:a16="http://schemas.microsoft.com/office/drawing/2014/main" id="{14D86B89-6727-DF49-6F9B-7CCA25224519}"/>
              </a:ext>
            </a:extLst>
          </p:cNvPr>
          <p:cNvSpPr>
            <a:spLocks noGrp="1"/>
          </p:cNvSpPr>
          <p:nvPr>
            <p:ph type="ftr" sz="quarter" idx="3"/>
          </p:nvPr>
        </p:nvSpPr>
        <p:spPr/>
        <p:txBody>
          <a:bodyPr>
            <a:noAutofit/>
          </a:bodyPr>
          <a:lstStyle/>
          <a:p>
            <a:r>
              <a:rPr lang="en-US">
                <a:effectLst>
                  <a:outerShdw blurRad="38100" dist="38100" dir="2700000" algn="tl">
                    <a:srgbClr val="000000">
                      <a:alpha val="43137"/>
                    </a:srgbClr>
                  </a:outerShdw>
                </a:effectLst>
              </a:rPr>
              <a:t>The Hub</a:t>
            </a:r>
          </a:p>
        </p:txBody>
      </p:sp>
      <p:sp>
        <p:nvSpPr>
          <p:cNvPr id="7" name="Slide Number Placeholder 3">
            <a:extLst>
              <a:ext uri="{FF2B5EF4-FFF2-40B4-BE49-F238E27FC236}">
                <a16:creationId xmlns:a16="http://schemas.microsoft.com/office/drawing/2014/main" id="{13EFA667-BAD6-3FCF-2678-649259A3051D}"/>
              </a:ext>
            </a:extLst>
          </p:cNvPr>
          <p:cNvSpPr>
            <a:spLocks noGrp="1"/>
          </p:cNvSpPr>
          <p:nvPr>
            <p:ph type="sldNum" sz="quarter" idx="4"/>
          </p:nvPr>
        </p:nvSpPr>
        <p:spPr/>
        <p:txBody>
          <a:bodyPr/>
          <a:lstStyle/>
          <a:p>
            <a:fld id="{DA18CD36-B4FB-DE4E-8FB1-7BD5EA5F1135}" type="slidenum">
              <a:rPr lang="en-US" smtClean="0">
                <a:solidFill>
                  <a:schemeClr val="bg1"/>
                </a:solidFill>
              </a:rPr>
              <a:t>38</a:t>
            </a:fld>
            <a:endParaRPr lang="en-US">
              <a:solidFill>
                <a:schemeClr val="bg1"/>
              </a:solidFill>
            </a:endParaRPr>
          </a:p>
        </p:txBody>
      </p:sp>
      <p:sp>
        <p:nvSpPr>
          <p:cNvPr id="9" name="TextBox 8">
            <a:extLst>
              <a:ext uri="{FF2B5EF4-FFF2-40B4-BE49-F238E27FC236}">
                <a16:creationId xmlns:a16="http://schemas.microsoft.com/office/drawing/2014/main" id="{EC2084C0-97A3-B5C5-2E32-71317BD8787B}"/>
              </a:ext>
            </a:extLst>
          </p:cNvPr>
          <p:cNvSpPr txBox="1"/>
          <p:nvPr/>
        </p:nvSpPr>
        <p:spPr>
          <a:xfrm>
            <a:off x="341284" y="4863105"/>
            <a:ext cx="7110498" cy="404419"/>
          </a:xfrm>
          <a:prstGeom prst="rect">
            <a:avLst/>
          </a:prstGeom>
          <a:noFill/>
        </p:spPr>
        <p:txBody>
          <a:bodyPr wrap="square">
            <a:noAutofit/>
          </a:bodyPr>
          <a:lstStyle/>
          <a:p>
            <a:pPr rtl="0">
              <a:spcBef>
                <a:spcPts val="800"/>
              </a:spcBef>
              <a:spcAft>
                <a:spcPts val="0"/>
              </a:spcAft>
            </a:pPr>
            <a:r>
              <a:rPr lang="en-US" sz="2000" b="1">
                <a:solidFill>
                  <a:srgbClr val="1C567C"/>
                </a:solidFill>
                <a:latin typeface="Source Sans Pro" panose="020B0503030403020204" pitchFamily="34" charset="0"/>
                <a:ea typeface="Source Sans Pro" panose="020B0503030403020204" pitchFamily="34" charset="0"/>
              </a:rPr>
              <a:t>Technology</a:t>
            </a:r>
          </a:p>
        </p:txBody>
      </p:sp>
      <p:sp>
        <p:nvSpPr>
          <p:cNvPr id="19" name="TextBox 18">
            <a:extLst>
              <a:ext uri="{FF2B5EF4-FFF2-40B4-BE49-F238E27FC236}">
                <a16:creationId xmlns:a16="http://schemas.microsoft.com/office/drawing/2014/main" id="{ABD293A1-862B-79D0-9809-ABF04B818A13}"/>
              </a:ext>
            </a:extLst>
          </p:cNvPr>
          <p:cNvSpPr txBox="1"/>
          <p:nvPr/>
        </p:nvSpPr>
        <p:spPr>
          <a:xfrm>
            <a:off x="8233778" y="1140737"/>
            <a:ext cx="3517620" cy="490697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rtlCol="0" anchor="t" anchorCtr="0">
            <a:noAutofit/>
          </a:bodyPr>
          <a:lstStyle>
            <a:defPPr>
              <a:defRPr lang="en-US"/>
            </a:defPPr>
            <a:lvl1pPr defTabSz="577850">
              <a:lnSpc>
                <a:spcPct val="90000"/>
              </a:lnSpc>
              <a:spcBef>
                <a:spcPct val="0"/>
              </a:spcBef>
              <a:spcAft>
                <a:spcPct val="15000"/>
              </a:spcAft>
              <a:defRPr sz="1300" b="1" i="0"/>
            </a:lvl1pPr>
          </a:lstStyle>
          <a:p>
            <a:r>
              <a:rPr kumimoji="0" lang="en-US" sz="1600" b="1" i="0" u="none" strike="noStrike" kern="1200" cap="none" spc="0" normalizeH="0" baseline="0" noProof="0">
                <a:ln>
                  <a:noFill/>
                </a:ln>
                <a:solidFill>
                  <a:schemeClr val="bg1"/>
                </a:solidFill>
                <a:effectLst/>
                <a:uLnTx/>
                <a:uFillTx/>
                <a:latin typeface="Source Sans Pro"/>
                <a:ea typeface="Source Sans Pro"/>
              </a:rPr>
              <a:t>Program Roadmap</a:t>
            </a:r>
          </a:p>
          <a:p>
            <a:endParaRPr lang="en-US" sz="1400">
              <a:solidFill>
                <a:schemeClr val="bg1"/>
              </a:solidFill>
              <a:latin typeface="Source Sans Pro"/>
              <a:ea typeface="Source Sans Pro"/>
            </a:endParaRPr>
          </a:p>
          <a:p>
            <a:r>
              <a:rPr lang="en-US" sz="1400">
                <a:solidFill>
                  <a:schemeClr val="tx2">
                    <a:lumMod val="25000"/>
                    <a:lumOff val="75000"/>
                  </a:schemeClr>
                </a:solidFill>
                <a:latin typeface="Source Sans Pro"/>
                <a:ea typeface="Source Sans Pro"/>
              </a:rPr>
              <a:t>Key milestones</a:t>
            </a:r>
          </a:p>
          <a:p>
            <a:pPr marL="285750" indent="-285750">
              <a:buFont typeface="Arial" panose="020B0604020202020204" pitchFamily="34" charset="0"/>
              <a:buChar char="•"/>
            </a:pPr>
            <a:r>
              <a:rPr lang="en-US" sz="1400" b="0">
                <a:solidFill>
                  <a:schemeClr val="bg1"/>
                </a:solidFill>
                <a:latin typeface="Source Sans Pro"/>
                <a:ea typeface="Source Sans Pro"/>
              </a:rPr>
              <a:t>Release Management Flow (Dec 16 ‘24)</a:t>
            </a:r>
          </a:p>
          <a:p>
            <a:pPr marL="285750" indent="-285750">
              <a:buFont typeface="Arial" panose="020B0604020202020204" pitchFamily="34" charset="0"/>
              <a:buChar char="•"/>
            </a:pPr>
            <a:r>
              <a:rPr lang="en-US" sz="1400" b="0">
                <a:solidFill>
                  <a:schemeClr val="bg1"/>
                </a:solidFill>
                <a:latin typeface="Source Sans Pro"/>
                <a:ea typeface="Source Sans Pro"/>
              </a:rPr>
              <a:t>ML Infrastructure Framework (Jan 13 ’25)</a:t>
            </a:r>
          </a:p>
          <a:p>
            <a:pPr marL="285750" indent="-285750">
              <a:buFont typeface="Arial" panose="020B0604020202020204" pitchFamily="34" charset="0"/>
              <a:buChar char="•"/>
            </a:pPr>
            <a:r>
              <a:rPr lang="en-US" sz="1400" b="0">
                <a:solidFill>
                  <a:schemeClr val="bg1"/>
                </a:solidFill>
                <a:latin typeface="Source Sans Pro"/>
                <a:ea typeface="Source Sans Pro"/>
              </a:rPr>
              <a:t>Security Framework Complete (Apr 7 ‘25)</a:t>
            </a:r>
          </a:p>
          <a:p>
            <a:pPr marL="285750" indent="-285750">
              <a:buFont typeface="Arial" panose="020B0604020202020204" pitchFamily="34" charset="0"/>
              <a:buChar char="•"/>
            </a:pPr>
            <a:endParaRPr lang="en-US" sz="1400" b="0">
              <a:solidFill>
                <a:schemeClr val="bg1"/>
              </a:solidFill>
              <a:latin typeface="Source Sans Pro"/>
              <a:ea typeface="Source Sans Pro"/>
            </a:endParaRPr>
          </a:p>
          <a:p>
            <a:pPr marL="285750" indent="-285750">
              <a:buFont typeface="Arial" panose="020B0604020202020204" pitchFamily="34" charset="0"/>
              <a:buChar char="•"/>
            </a:pPr>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a:solidFill>
                <a:schemeClr val="tx2">
                  <a:lumMod val="25000"/>
                  <a:lumOff val="75000"/>
                </a:schemeClr>
              </a:solidFill>
              <a:latin typeface="Source Sans Pro"/>
              <a:ea typeface="Source Sans Pro"/>
            </a:endParaRPr>
          </a:p>
          <a:p>
            <a:r>
              <a:rPr lang="en-US" sz="1400">
                <a:solidFill>
                  <a:schemeClr val="tx2">
                    <a:lumMod val="25000"/>
                    <a:lumOff val="75000"/>
                  </a:schemeClr>
                </a:solidFill>
                <a:latin typeface="Source Sans Pro"/>
                <a:ea typeface="Source Sans Pro"/>
              </a:rPr>
              <a:t>Critical deliverables</a:t>
            </a:r>
          </a:p>
          <a:p>
            <a:pPr marL="285750" indent="-285750">
              <a:buFont typeface="Arial" panose="020B0604020202020204" pitchFamily="34" charset="0"/>
              <a:buChar char="•"/>
            </a:pPr>
            <a:r>
              <a:rPr lang="en-US" sz="1400" b="0">
                <a:solidFill>
                  <a:schemeClr val="bg1"/>
                </a:solidFill>
                <a:latin typeface="Source Sans Pro"/>
                <a:ea typeface="Source Sans Pro"/>
              </a:rPr>
              <a:t>Dev Sec Ops Standardization</a:t>
            </a:r>
          </a:p>
          <a:p>
            <a:pPr marL="285750" indent="-285750">
              <a:buFont typeface="Arial" panose="020B0604020202020204" pitchFamily="34" charset="0"/>
              <a:buChar char="•"/>
            </a:pPr>
            <a:r>
              <a:rPr lang="en-US" sz="1400" b="0">
                <a:solidFill>
                  <a:schemeClr val="bg1"/>
                </a:solidFill>
                <a:latin typeface="Source Sans Pro"/>
                <a:ea typeface="Source Sans Pro"/>
              </a:rPr>
              <a:t>Security Implementation</a:t>
            </a:r>
          </a:p>
          <a:p>
            <a:pPr marL="285750" indent="-285750">
              <a:buFont typeface="Arial" panose="020B0604020202020204" pitchFamily="34" charset="0"/>
              <a:buChar char="•"/>
            </a:pPr>
            <a:r>
              <a:rPr lang="en-US" sz="1400" b="0">
                <a:solidFill>
                  <a:schemeClr val="bg1"/>
                </a:solidFill>
                <a:latin typeface="Source Sans Pro"/>
                <a:ea typeface="Source Sans Pro"/>
              </a:rPr>
              <a:t>ML Infrastructure Framework</a:t>
            </a:r>
            <a:endParaRPr lang="en-US">
              <a:solidFill>
                <a:schemeClr val="tx2">
                  <a:lumMod val="25000"/>
                  <a:lumOff val="75000"/>
                </a:schemeClr>
              </a:solidFill>
            </a:endParaRPr>
          </a:p>
        </p:txBody>
      </p:sp>
      <p:graphicFrame>
        <p:nvGraphicFramePr>
          <p:cNvPr id="20" name="Diagram 19" descr="Key Delivery timeline">
            <a:extLst>
              <a:ext uri="{FF2B5EF4-FFF2-40B4-BE49-F238E27FC236}">
                <a16:creationId xmlns:a16="http://schemas.microsoft.com/office/drawing/2014/main" id="{4B55B729-C468-C8CC-36DF-A64CE4450574}"/>
              </a:ext>
            </a:extLst>
          </p:cNvPr>
          <p:cNvGraphicFramePr/>
          <p:nvPr>
            <p:extLst>
              <p:ext uri="{D42A27DB-BD31-4B8C-83A1-F6EECF244321}">
                <p14:modId xmlns:p14="http://schemas.microsoft.com/office/powerpoint/2010/main" val="3406566771"/>
              </p:ext>
            </p:extLst>
          </p:nvPr>
        </p:nvGraphicFramePr>
        <p:xfrm>
          <a:off x="8248219" y="2888577"/>
          <a:ext cx="3567062" cy="223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Key Delivery timeline">
            <a:extLst>
              <a:ext uri="{FF2B5EF4-FFF2-40B4-BE49-F238E27FC236}">
                <a16:creationId xmlns:a16="http://schemas.microsoft.com/office/drawing/2014/main" id="{65B11C97-79A8-2B58-3322-362E74EC260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3250" y="5407792"/>
            <a:ext cx="1256450" cy="4044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Ubuntu Logo PNG &amp; SVG Design For T-Shirts">
            <a:extLst>
              <a:ext uri="{FF2B5EF4-FFF2-40B4-BE49-F238E27FC236}">
                <a16:creationId xmlns:a16="http://schemas.microsoft.com/office/drawing/2014/main" id="{E32A1A24-91D6-0FFE-686C-583A21A12A40}"/>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578677" y="5407792"/>
            <a:ext cx="1674891" cy="469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Key Delivery timeline">
            <a:extLst>
              <a:ext uri="{FF2B5EF4-FFF2-40B4-BE49-F238E27FC236}">
                <a16:creationId xmlns:a16="http://schemas.microsoft.com/office/drawing/2014/main" id="{E54A5C8A-8716-A489-41B6-EBE1F0BE24FC}"/>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943055" y="5450165"/>
            <a:ext cx="1432267" cy="3387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PostgreSQL logo and symbol, meaning, history, PNG">
            <a:extLst>
              <a:ext uri="{FF2B5EF4-FFF2-40B4-BE49-F238E27FC236}">
                <a16:creationId xmlns:a16="http://schemas.microsoft.com/office/drawing/2014/main" id="{D5CDF33F-EA3C-8B53-D0D2-0241366F0F22}"/>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t="37096" b="37558"/>
          <a:stretch/>
        </p:blipFill>
        <p:spPr bwMode="auto">
          <a:xfrm>
            <a:off x="3557727" y="5945354"/>
            <a:ext cx="1713175" cy="27139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descr="Introduction | PostGIS Day 2014">
            <a:extLst>
              <a:ext uri="{FF2B5EF4-FFF2-40B4-BE49-F238E27FC236}">
                <a16:creationId xmlns:a16="http://schemas.microsoft.com/office/drawing/2014/main" id="{19E3B49C-F607-9949-6B6E-D1502750B117}"/>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347121" y="5932397"/>
            <a:ext cx="964960" cy="5687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AWS DMS? | Tutorials Link">
            <a:extLst>
              <a:ext uri="{FF2B5EF4-FFF2-40B4-BE49-F238E27FC236}">
                <a16:creationId xmlns:a16="http://schemas.microsoft.com/office/drawing/2014/main" id="{AA563F2A-094E-ABAD-5F95-55DF25476216}"/>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552437" y="5199916"/>
            <a:ext cx="1040819" cy="11729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ey Delivery timeline">
            <a:extLst>
              <a:ext uri="{FF2B5EF4-FFF2-40B4-BE49-F238E27FC236}">
                <a16:creationId xmlns:a16="http://schemas.microsoft.com/office/drawing/2014/main" id="{900245F4-F390-29AA-67DD-CE0AC893535B}"/>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380492" y="5486786"/>
            <a:ext cx="1208679" cy="3021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ey Delivery timeline">
            <a:extLst>
              <a:ext uri="{FF2B5EF4-FFF2-40B4-BE49-F238E27FC236}">
                <a16:creationId xmlns:a16="http://schemas.microsoft.com/office/drawing/2014/main" id="{5DE8738C-27CD-3E8F-8612-AB04523C29AC}"/>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48033" y="6002797"/>
            <a:ext cx="1040819" cy="26291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onarQube&quot; Icon - Download for free – Iconduck">
            <a:extLst>
              <a:ext uri="{FF2B5EF4-FFF2-40B4-BE49-F238E27FC236}">
                <a16:creationId xmlns:a16="http://schemas.microsoft.com/office/drawing/2014/main" id="{98FBD7EA-6497-A10A-27DE-EE0ECE4BC719}"/>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195513" y="5900322"/>
            <a:ext cx="1195057" cy="29114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Key Delivery timeline">
            <a:extLst>
              <a:ext uri="{FF2B5EF4-FFF2-40B4-BE49-F238E27FC236}">
                <a16:creationId xmlns:a16="http://schemas.microsoft.com/office/drawing/2014/main" id="{86FA7696-942C-7DFC-0D60-BAB0D9EF0A06}"/>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68442" y="6372819"/>
            <a:ext cx="1430448" cy="25312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FME by Safe Software - Incredibuild">
            <a:extLst>
              <a:ext uri="{FF2B5EF4-FFF2-40B4-BE49-F238E27FC236}">
                <a16:creationId xmlns:a16="http://schemas.microsoft.com/office/drawing/2014/main" id="{8E9696A3-E2F2-3F21-BCAD-C5376E93B1C2}"/>
              </a:ext>
            </a:extLst>
          </p:cNvPr>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l="16004" t="23985" r="16327" b="25371"/>
          <a:stretch/>
        </p:blipFill>
        <p:spPr bwMode="auto">
          <a:xfrm>
            <a:off x="1382592" y="5933328"/>
            <a:ext cx="560463" cy="273762"/>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Key Delivery timeline">
            <a:extLst>
              <a:ext uri="{FF2B5EF4-FFF2-40B4-BE49-F238E27FC236}">
                <a16:creationId xmlns:a16="http://schemas.microsoft.com/office/drawing/2014/main" id="{C2EA49E9-04C6-E2B8-E9C0-E5A141EDE3E5}"/>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2488033" y="6316817"/>
            <a:ext cx="1072693" cy="28453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Geoserver Logo">
            <a:extLst>
              <a:ext uri="{FF2B5EF4-FFF2-40B4-BE49-F238E27FC236}">
                <a16:creationId xmlns:a16="http://schemas.microsoft.com/office/drawing/2014/main" id="{7E10D4A3-9C22-8D4A-9638-A604F13B83D3}"/>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676938" y="6239890"/>
            <a:ext cx="1387235" cy="43838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Liquibase University">
            <a:extLst>
              <a:ext uri="{FF2B5EF4-FFF2-40B4-BE49-F238E27FC236}">
                <a16:creationId xmlns:a16="http://schemas.microsoft.com/office/drawing/2014/main" id="{3663F151-FDDD-D065-3905-E47817DF29F4}"/>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949565" y="6353242"/>
            <a:ext cx="1461380" cy="29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69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8D6E58C-784A-663E-1ED1-CA5337D60B10}"/>
              </a:ext>
              <a:ext uri="{C183D7F6-B498-43B3-948B-1728B52AA6E4}">
                <adec:decorative xmlns:adec="http://schemas.microsoft.com/office/drawing/2017/decorative" val="1"/>
              </a:ext>
            </a:extLst>
          </p:cNvPr>
          <p:cNvCxnSpPr/>
          <p:nvPr/>
        </p:nvCxnSpPr>
        <p:spPr>
          <a:xfrm>
            <a:off x="0" y="952546"/>
            <a:ext cx="121980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1FBA2C9D-CDE4-689C-B58E-9D2C9D303472}"/>
              </a:ext>
            </a:extLst>
          </p:cNvPr>
          <p:cNvSpPr txBox="1">
            <a:spLocks noGrp="1"/>
          </p:cNvSpPr>
          <p:nvPr>
            <p:ph type="title" idx="4294967295"/>
          </p:nvPr>
        </p:nvSpPr>
        <p:spPr>
          <a:xfrm>
            <a:off x="475989" y="188777"/>
            <a:ext cx="537366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tx1"/>
                </a:solidFill>
                <a:effectLst/>
                <a:uLnTx/>
                <a:uFillTx/>
                <a:latin typeface="Source Sans Pro Light" panose="020B0403030403020204" pitchFamily="34" charset="0"/>
                <a:ea typeface="Source Sans Pro Light" panose="020B0403030403020204" pitchFamily="34" charset="0"/>
                <a:cs typeface="+mn-cs"/>
              </a:rPr>
              <a:t>Ceres Tiger Team</a:t>
            </a:r>
          </a:p>
        </p:txBody>
      </p:sp>
      <p:sp>
        <p:nvSpPr>
          <p:cNvPr id="3" name="TextBox 2">
            <a:extLst>
              <a:ext uri="{FF2B5EF4-FFF2-40B4-BE49-F238E27FC236}">
                <a16:creationId xmlns:a16="http://schemas.microsoft.com/office/drawing/2014/main" id="{A6B46E6E-CB31-7894-7A35-83F0343A8707}"/>
              </a:ext>
            </a:extLst>
          </p:cNvPr>
          <p:cNvSpPr txBox="1"/>
          <p:nvPr/>
        </p:nvSpPr>
        <p:spPr>
          <a:xfrm>
            <a:off x="283756" y="1067194"/>
            <a:ext cx="7039628" cy="3795911"/>
          </a:xfrm>
          <a:prstGeom prst="rect">
            <a:avLst/>
          </a:prstGeom>
          <a:noFill/>
        </p:spPr>
        <p:txBody>
          <a:bodyPr wrap="square" numCol="1" spcCol="457200" rtlCol="0">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1" i="0" u="none" strike="noStrike" kern="1200" cap="none" spc="0" normalizeH="0" baseline="0" noProof="0">
                <a:ln>
                  <a:noFill/>
                </a:ln>
                <a:solidFill>
                  <a:srgbClr val="1C567C"/>
                </a:solidFill>
                <a:effectLst/>
                <a:uLnTx/>
                <a:uFillTx/>
                <a:latin typeface="Source Sans Pro" panose="020B0503030403020204" pitchFamily="34" charset="0"/>
                <a:ea typeface="Source Sans Pro" panose="020B0503030403020204" pitchFamily="34" charset="0"/>
                <a:cs typeface="+mn-cs"/>
              </a:rPr>
              <a:t>Team Description</a:t>
            </a:r>
            <a:endParaRPr kumimoji="0" lang="en-US" sz="2000" b="0" i="0" u="none" strike="noStrike" kern="1200" cap="none" spc="0" normalizeH="0" baseline="0" noProof="0">
              <a:ln>
                <a:noFill/>
              </a:ln>
              <a:solidFill>
                <a:srgbClr val="1C567C"/>
              </a:solidFill>
              <a:effectLst/>
              <a:uLnTx/>
              <a:uFillTx/>
              <a:latin typeface="Source Sans Pro Light" panose="020B0403030403020204" pitchFamily="34" charset="0"/>
              <a:ea typeface="Source Sans Pro Light" panose="020B0403030403020204" pitchFamily="34" charset="0"/>
              <a:cs typeface="+mn-cs"/>
            </a:endParaRPr>
          </a:p>
          <a:p>
            <a:r>
              <a:rPr lang="en-US"/>
              <a:t>This will be a small team that integrates with Seawolf and GIS1 team on the geospatial services for the data catalog and metadata work, but that also acts as a support team for all the Hub teams. </a:t>
            </a:r>
          </a:p>
          <a:p>
            <a:endParaRPr lang="en-US" sz="2000"/>
          </a:p>
          <a:p>
            <a:endParaRPr lang="en-US" sz="2000"/>
          </a:p>
          <a:p>
            <a:endParaRPr lang="en-US" sz="2000"/>
          </a:p>
        </p:txBody>
      </p:sp>
      <p:sp>
        <p:nvSpPr>
          <p:cNvPr id="6" name="Footer Placeholder 2">
            <a:extLst>
              <a:ext uri="{FF2B5EF4-FFF2-40B4-BE49-F238E27FC236}">
                <a16:creationId xmlns:a16="http://schemas.microsoft.com/office/drawing/2014/main" id="{14D86B89-6727-DF49-6F9B-7CCA25224519}"/>
              </a:ext>
            </a:extLst>
          </p:cNvPr>
          <p:cNvSpPr>
            <a:spLocks noGrp="1"/>
          </p:cNvSpPr>
          <p:nvPr>
            <p:ph type="ftr" sz="quarter" idx="3"/>
          </p:nvPr>
        </p:nvSpPr>
        <p:spPr/>
        <p:txBody>
          <a:bodyPr>
            <a:noAutofit/>
          </a:bodyPr>
          <a:lstStyle/>
          <a:p>
            <a:r>
              <a:rPr lang="en-US">
                <a:effectLst>
                  <a:outerShdw blurRad="38100" dist="38100" dir="2700000" algn="tl">
                    <a:srgbClr val="000000">
                      <a:alpha val="43137"/>
                    </a:srgbClr>
                  </a:outerShdw>
                </a:effectLst>
              </a:rPr>
              <a:t>The Hub</a:t>
            </a:r>
          </a:p>
        </p:txBody>
      </p:sp>
      <p:sp>
        <p:nvSpPr>
          <p:cNvPr id="7" name="Slide Number Placeholder 3">
            <a:extLst>
              <a:ext uri="{FF2B5EF4-FFF2-40B4-BE49-F238E27FC236}">
                <a16:creationId xmlns:a16="http://schemas.microsoft.com/office/drawing/2014/main" id="{13EFA667-BAD6-3FCF-2678-649259A3051D}"/>
              </a:ext>
            </a:extLst>
          </p:cNvPr>
          <p:cNvSpPr>
            <a:spLocks noGrp="1"/>
          </p:cNvSpPr>
          <p:nvPr>
            <p:ph type="sldNum" sz="quarter" idx="4"/>
          </p:nvPr>
        </p:nvSpPr>
        <p:spPr/>
        <p:txBody>
          <a:bodyPr/>
          <a:lstStyle/>
          <a:p>
            <a:fld id="{DA18CD36-B4FB-DE4E-8FB1-7BD5EA5F1135}" type="slidenum">
              <a:rPr lang="en-US" smtClean="0">
                <a:solidFill>
                  <a:schemeClr val="bg1"/>
                </a:solidFill>
              </a:rPr>
              <a:t>39</a:t>
            </a:fld>
            <a:endParaRPr lang="en-US">
              <a:solidFill>
                <a:schemeClr val="bg1"/>
              </a:solidFill>
            </a:endParaRPr>
          </a:p>
        </p:txBody>
      </p:sp>
      <p:sp>
        <p:nvSpPr>
          <p:cNvPr id="9" name="TextBox 8">
            <a:extLst>
              <a:ext uri="{FF2B5EF4-FFF2-40B4-BE49-F238E27FC236}">
                <a16:creationId xmlns:a16="http://schemas.microsoft.com/office/drawing/2014/main" id="{EC2084C0-97A3-B5C5-2E32-71317BD8787B}"/>
              </a:ext>
            </a:extLst>
          </p:cNvPr>
          <p:cNvSpPr txBox="1"/>
          <p:nvPr/>
        </p:nvSpPr>
        <p:spPr>
          <a:xfrm>
            <a:off x="341284" y="4863105"/>
            <a:ext cx="7110498" cy="404419"/>
          </a:xfrm>
          <a:prstGeom prst="rect">
            <a:avLst/>
          </a:prstGeom>
          <a:noFill/>
        </p:spPr>
        <p:txBody>
          <a:bodyPr wrap="square">
            <a:noAutofit/>
          </a:bodyPr>
          <a:lstStyle/>
          <a:p>
            <a:pPr rtl="0">
              <a:spcBef>
                <a:spcPts val="800"/>
              </a:spcBef>
              <a:spcAft>
                <a:spcPts val="0"/>
              </a:spcAft>
            </a:pPr>
            <a:r>
              <a:rPr lang="en-US" sz="2000" b="1">
                <a:solidFill>
                  <a:srgbClr val="1C567C"/>
                </a:solidFill>
                <a:latin typeface="Source Sans Pro" panose="020B0503030403020204" pitchFamily="34" charset="0"/>
                <a:ea typeface="Source Sans Pro" panose="020B0503030403020204" pitchFamily="34" charset="0"/>
              </a:rPr>
              <a:t>Technology</a:t>
            </a:r>
          </a:p>
        </p:txBody>
      </p:sp>
      <p:sp>
        <p:nvSpPr>
          <p:cNvPr id="19" name="TextBox 18">
            <a:extLst>
              <a:ext uri="{FF2B5EF4-FFF2-40B4-BE49-F238E27FC236}">
                <a16:creationId xmlns:a16="http://schemas.microsoft.com/office/drawing/2014/main" id="{ABD293A1-862B-79D0-9809-ABF04B818A13}"/>
              </a:ext>
            </a:extLst>
          </p:cNvPr>
          <p:cNvSpPr txBox="1"/>
          <p:nvPr/>
        </p:nvSpPr>
        <p:spPr>
          <a:xfrm>
            <a:off x="8240133" y="1173892"/>
            <a:ext cx="3517620" cy="348215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rtlCol="0" anchor="t" anchorCtr="0">
            <a:noAutofit/>
          </a:bodyPr>
          <a:lstStyle>
            <a:defPPr>
              <a:defRPr lang="en-US"/>
            </a:defPPr>
            <a:lvl1pPr defTabSz="577850">
              <a:lnSpc>
                <a:spcPct val="90000"/>
              </a:lnSpc>
              <a:spcBef>
                <a:spcPct val="0"/>
              </a:spcBef>
              <a:spcAft>
                <a:spcPct val="15000"/>
              </a:spcAft>
              <a:defRPr sz="1300" b="1" i="0"/>
            </a:lvl1pPr>
          </a:lstStyle>
          <a:p>
            <a:r>
              <a:rPr kumimoji="0" lang="en-US" sz="1600" b="1" i="0" u="none" strike="noStrike" kern="1200" cap="none" spc="0" normalizeH="0" baseline="0" noProof="0">
                <a:ln>
                  <a:noFill/>
                </a:ln>
                <a:solidFill>
                  <a:schemeClr val="bg1"/>
                </a:solidFill>
                <a:effectLst/>
                <a:uLnTx/>
                <a:uFillTx/>
                <a:latin typeface="Source Sans Pro"/>
                <a:ea typeface="Source Sans Pro"/>
              </a:rPr>
              <a:t>Program Roadmap</a:t>
            </a:r>
          </a:p>
          <a:p>
            <a:endParaRPr lang="en-US" sz="1400">
              <a:solidFill>
                <a:schemeClr val="bg1"/>
              </a:solidFill>
              <a:latin typeface="Source Sans Pro"/>
              <a:ea typeface="Source Sans Pro"/>
            </a:endParaRPr>
          </a:p>
          <a:p>
            <a:r>
              <a:rPr lang="en-US" sz="1400">
                <a:solidFill>
                  <a:schemeClr val="tx2">
                    <a:lumMod val="25000"/>
                    <a:lumOff val="75000"/>
                  </a:schemeClr>
                </a:solidFill>
                <a:latin typeface="Source Sans Pro"/>
                <a:ea typeface="Source Sans Pro"/>
              </a:rPr>
              <a:t>Key milestones</a:t>
            </a:r>
          </a:p>
          <a:p>
            <a:pPr marL="285750" indent="-285750">
              <a:buFont typeface="Arial" panose="020B0604020202020204" pitchFamily="34" charset="0"/>
              <a:buChar char="•"/>
            </a:pPr>
            <a:r>
              <a:rPr lang="en-US" sz="1100" b="0">
                <a:solidFill>
                  <a:schemeClr val="bg1"/>
                </a:solidFill>
                <a:latin typeface="Source Sans Pro"/>
                <a:ea typeface="Source Sans Pro"/>
              </a:rPr>
              <a:t>Start data evaluation of existing service inventory datasets to develop road map for continued data quality evaluation tasks</a:t>
            </a:r>
          </a:p>
          <a:p>
            <a:endParaRPr lang="en-US" sz="1050">
              <a:solidFill>
                <a:schemeClr val="tx2">
                  <a:lumMod val="25000"/>
                  <a:lumOff val="75000"/>
                </a:schemeClr>
              </a:solidFill>
              <a:latin typeface="Source Sans Pro"/>
              <a:ea typeface="Source Sans Pro"/>
            </a:endParaRPr>
          </a:p>
          <a:p>
            <a:pPr marL="285750" indent="-285750">
              <a:buFont typeface="Arial" panose="020B0604020202020204" pitchFamily="34" charset="0"/>
              <a:buChar char="•"/>
            </a:pPr>
            <a:endParaRPr lang="en-US" sz="105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r>
              <a:rPr lang="en-US" sz="1400">
                <a:solidFill>
                  <a:schemeClr val="tx2">
                    <a:lumMod val="25000"/>
                    <a:lumOff val="75000"/>
                  </a:schemeClr>
                </a:solidFill>
                <a:latin typeface="Source Sans Pro"/>
                <a:ea typeface="Source Sans Pro"/>
              </a:rPr>
              <a:t>Critical Deliverables</a:t>
            </a: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b="0">
              <a:solidFill>
                <a:schemeClr val="bg1"/>
              </a:solidFill>
              <a:latin typeface="Source Sans Pro"/>
              <a:ea typeface="Source Sans Pro"/>
            </a:endParaRPr>
          </a:p>
          <a:p>
            <a:endParaRPr lang="en-US" sz="1400">
              <a:solidFill>
                <a:schemeClr val="tx2">
                  <a:lumMod val="25000"/>
                  <a:lumOff val="75000"/>
                </a:schemeClr>
              </a:solidFill>
              <a:latin typeface="Source Sans Pro"/>
              <a:ea typeface="Source Sans Pro"/>
            </a:endParaRPr>
          </a:p>
        </p:txBody>
      </p:sp>
      <p:graphicFrame>
        <p:nvGraphicFramePr>
          <p:cNvPr id="20" name="Diagram 19" descr="Key Delivery timeline">
            <a:extLst>
              <a:ext uri="{FF2B5EF4-FFF2-40B4-BE49-F238E27FC236}">
                <a16:creationId xmlns:a16="http://schemas.microsoft.com/office/drawing/2014/main" id="{4B55B729-C468-C8CC-36DF-A64CE4450574}"/>
              </a:ext>
            </a:extLst>
          </p:cNvPr>
          <p:cNvGraphicFramePr/>
          <p:nvPr>
            <p:extLst>
              <p:ext uri="{D42A27DB-BD31-4B8C-83A1-F6EECF244321}">
                <p14:modId xmlns:p14="http://schemas.microsoft.com/office/powerpoint/2010/main" val="1834864027"/>
              </p:ext>
            </p:extLst>
          </p:nvPr>
        </p:nvGraphicFramePr>
        <p:xfrm>
          <a:off x="8344233" y="3067937"/>
          <a:ext cx="3477398" cy="1598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 descr="Ubuntu Logo PNG &amp; SVG Design For T-Shirts">
            <a:extLst>
              <a:ext uri="{FF2B5EF4-FFF2-40B4-BE49-F238E27FC236}">
                <a16:creationId xmlns:a16="http://schemas.microsoft.com/office/drawing/2014/main" id="{E32A1A24-91D6-0FFE-686C-583A21A12A40}"/>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2325376" y="5578267"/>
            <a:ext cx="1674891" cy="469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Redhat logo">
            <a:extLst>
              <a:ext uri="{FF2B5EF4-FFF2-40B4-BE49-F238E27FC236}">
                <a16:creationId xmlns:a16="http://schemas.microsoft.com/office/drawing/2014/main" id="{E54A5C8A-8716-A489-41B6-EBE1F0BE24F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75989" y="5566664"/>
            <a:ext cx="1432267" cy="33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ESRI logo&#10;&#10;">
            <a:extLst>
              <a:ext uri="{FF2B5EF4-FFF2-40B4-BE49-F238E27FC236}">
                <a16:creationId xmlns:a16="http://schemas.microsoft.com/office/drawing/2014/main" id="{E1BF5EA2-288A-71F5-7368-DE82382A351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56962" y="5544846"/>
            <a:ext cx="1741538" cy="449093"/>
          </a:xfrm>
          <a:prstGeom prst="rect">
            <a:avLst/>
          </a:prstGeom>
        </p:spPr>
      </p:pic>
      <p:pic>
        <p:nvPicPr>
          <p:cNvPr id="8" name="Picture 7" descr="Amazon S3 Buckets  Logo">
            <a:extLst>
              <a:ext uri="{FF2B5EF4-FFF2-40B4-BE49-F238E27FC236}">
                <a16:creationId xmlns:a16="http://schemas.microsoft.com/office/drawing/2014/main" id="{C36F7BB4-3AF7-BBB2-3CD3-4562A86104E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47248" y="5576796"/>
            <a:ext cx="600437" cy="914473"/>
          </a:xfrm>
          <a:prstGeom prst="rect">
            <a:avLst/>
          </a:prstGeom>
        </p:spPr>
      </p:pic>
    </p:spTree>
    <p:extLst>
      <p:ext uri="{BB962C8B-B14F-4D97-AF65-F5344CB8AC3E}">
        <p14:creationId xmlns:p14="http://schemas.microsoft.com/office/powerpoint/2010/main" val="2181315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BC58-D1B1-6C51-7914-621256FD6A1D}"/>
              </a:ext>
            </a:extLst>
          </p:cNvPr>
          <p:cNvSpPr>
            <a:spLocks noGrp="1"/>
          </p:cNvSpPr>
          <p:nvPr>
            <p:ph type="title"/>
          </p:nvPr>
        </p:nvSpPr>
        <p:spPr>
          <a:xfrm>
            <a:off x="384048" y="243840"/>
            <a:ext cx="8284464" cy="548640"/>
          </a:xfrm>
        </p:spPr>
        <p:txBody>
          <a:bodyPr>
            <a:normAutofit fontScale="90000"/>
          </a:bodyPr>
          <a:lstStyle/>
          <a:p>
            <a:r>
              <a:rPr lang="en-US"/>
              <a:t>Supporting America’s Working Lands</a:t>
            </a:r>
          </a:p>
        </p:txBody>
      </p:sp>
      <p:pic>
        <p:nvPicPr>
          <p:cNvPr id="8" name="Picture 7" descr="A picture containing grass, nature, lush, highland">
            <a:extLst>
              <a:ext uri="{FF2B5EF4-FFF2-40B4-BE49-F238E27FC236}">
                <a16:creationId xmlns:a16="http://schemas.microsoft.com/office/drawing/2014/main" id="{C0960D58-B690-83D5-D38D-C99636DC5D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63168"/>
            <a:ext cx="12277344" cy="5894832"/>
          </a:xfrm>
          <a:prstGeom prst="rect">
            <a:avLst/>
          </a:prstGeom>
        </p:spPr>
      </p:pic>
      <p:sp>
        <p:nvSpPr>
          <p:cNvPr id="9" name="TextBox 8">
            <a:extLst>
              <a:ext uri="{FF2B5EF4-FFF2-40B4-BE49-F238E27FC236}">
                <a16:creationId xmlns:a16="http://schemas.microsoft.com/office/drawing/2014/main" id="{F4B4C387-6CBF-1B00-3839-AAEB6A135B29}"/>
              </a:ext>
            </a:extLst>
          </p:cNvPr>
          <p:cNvSpPr txBox="1"/>
          <p:nvPr/>
        </p:nvSpPr>
        <p:spPr>
          <a:xfrm>
            <a:off x="2218944" y="3011424"/>
            <a:ext cx="9290304" cy="3401568"/>
          </a:xfrm>
          <a:prstGeom prst="rect">
            <a:avLst/>
          </a:prstGeom>
          <a:ln w="76200">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24765" rIns="49530" bIns="24765" numCol="1" spcCol="1270" rtlCol="0" anchor="ctr" anchorCtr="0">
            <a:noAutofit/>
          </a:bodyPr>
          <a:lstStyle/>
          <a:p>
            <a:pPr algn="r" defTabSz="577850">
              <a:lnSpc>
                <a:spcPct val="90000"/>
              </a:lnSpc>
              <a:spcBef>
                <a:spcPct val="0"/>
              </a:spcBef>
              <a:spcAft>
                <a:spcPct val="15000"/>
              </a:spcAft>
            </a:pPr>
            <a:endParaRPr lang="en-US" sz="3600" b="1"/>
          </a:p>
          <a:p>
            <a:pPr algn="r" defTabSz="577850">
              <a:lnSpc>
                <a:spcPct val="90000"/>
              </a:lnSpc>
              <a:spcBef>
                <a:spcPct val="0"/>
              </a:spcBef>
              <a:spcAft>
                <a:spcPct val="15000"/>
              </a:spcAft>
            </a:pPr>
            <a:r>
              <a:rPr lang="en-US" sz="3600" b="1">
                <a:solidFill>
                  <a:srgbClr val="F8F6F2"/>
                </a:solidFill>
              </a:rPr>
              <a:t>On average, NRCS invests upwards </a:t>
            </a:r>
          </a:p>
          <a:p>
            <a:pPr algn="r" defTabSz="577850">
              <a:lnSpc>
                <a:spcPct val="90000"/>
              </a:lnSpc>
              <a:spcBef>
                <a:spcPct val="0"/>
              </a:spcBef>
              <a:spcAft>
                <a:spcPct val="15000"/>
              </a:spcAft>
            </a:pPr>
            <a:r>
              <a:rPr lang="en-US" sz="3600" b="1">
                <a:solidFill>
                  <a:srgbClr val="F8F6F2"/>
                </a:solidFill>
              </a:rPr>
              <a:t>of $9 millions every day of the year</a:t>
            </a:r>
          </a:p>
          <a:p>
            <a:pPr algn="r" defTabSz="577850">
              <a:lnSpc>
                <a:spcPct val="90000"/>
              </a:lnSpc>
              <a:spcBef>
                <a:spcPct val="0"/>
              </a:spcBef>
              <a:spcAft>
                <a:spcPct val="15000"/>
              </a:spcAft>
            </a:pPr>
            <a:r>
              <a:rPr lang="en-US" sz="3600" b="1">
                <a:solidFill>
                  <a:srgbClr val="F8F6F2"/>
                </a:solidFill>
              </a:rPr>
              <a:t> into conservation systems that help </a:t>
            </a:r>
          </a:p>
          <a:p>
            <a:pPr algn="r" defTabSz="577850">
              <a:lnSpc>
                <a:spcPct val="90000"/>
              </a:lnSpc>
              <a:spcBef>
                <a:spcPct val="0"/>
              </a:spcBef>
              <a:spcAft>
                <a:spcPct val="15000"/>
              </a:spcAft>
            </a:pPr>
            <a:r>
              <a:rPr lang="en-US" sz="3600" b="1">
                <a:solidFill>
                  <a:srgbClr val="F8F6F2"/>
                </a:solidFill>
              </a:rPr>
              <a:t>producers stay profitable </a:t>
            </a:r>
          </a:p>
          <a:p>
            <a:pPr algn="r" defTabSz="577850">
              <a:lnSpc>
                <a:spcPct val="90000"/>
              </a:lnSpc>
              <a:spcBef>
                <a:spcPct val="0"/>
              </a:spcBef>
              <a:spcAft>
                <a:spcPct val="15000"/>
              </a:spcAft>
            </a:pPr>
            <a:r>
              <a:rPr lang="en-US" sz="3600" b="1">
                <a:solidFill>
                  <a:srgbClr val="F8F6F2"/>
                </a:solidFill>
              </a:rPr>
              <a:t>and productive.</a:t>
            </a:r>
          </a:p>
          <a:p>
            <a:pPr algn="r" defTabSz="577850">
              <a:lnSpc>
                <a:spcPct val="90000"/>
              </a:lnSpc>
              <a:spcBef>
                <a:spcPct val="0"/>
              </a:spcBef>
              <a:spcAft>
                <a:spcPct val="15000"/>
              </a:spcAft>
            </a:pPr>
            <a:endParaRPr lang="en-US" sz="3600" b="1" i="0" kern="1200"/>
          </a:p>
        </p:txBody>
      </p:sp>
    </p:spTree>
    <p:extLst>
      <p:ext uri="{BB962C8B-B14F-4D97-AF65-F5344CB8AC3E}">
        <p14:creationId xmlns:p14="http://schemas.microsoft.com/office/powerpoint/2010/main" val="1268518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4352129-A069-B46C-8062-7716AB31EDF9}"/>
              </a:ext>
            </a:extLst>
          </p:cNvPr>
          <p:cNvSpPr txBox="1">
            <a:spLocks noGrp="1"/>
          </p:cNvSpPr>
          <p:nvPr>
            <p:ph type="title" idx="4294967295"/>
          </p:nvPr>
        </p:nvSpPr>
        <p:spPr>
          <a:xfrm>
            <a:off x="475988" y="188777"/>
            <a:ext cx="701294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bg1"/>
                </a:solidFill>
                <a:effectLst/>
                <a:uLnTx/>
                <a:uFillTx/>
                <a:latin typeface="Source Sans Pro Light" panose="020B0403030403020204" pitchFamily="34" charset="0"/>
                <a:ea typeface="Source Sans Pro Light" panose="020B0403030403020204" pitchFamily="34" charset="0"/>
                <a:cs typeface="+mn-cs"/>
              </a:rPr>
              <a:t>Meta Data Flow</a:t>
            </a:r>
          </a:p>
        </p:txBody>
      </p:sp>
      <p:sp>
        <p:nvSpPr>
          <p:cNvPr id="6" name="Footer Placeholder 2">
            <a:extLst>
              <a:ext uri="{FF2B5EF4-FFF2-40B4-BE49-F238E27FC236}">
                <a16:creationId xmlns:a16="http://schemas.microsoft.com/office/drawing/2014/main" id="{575DE792-C9EB-5D4A-4D1A-75B6534731DE}"/>
              </a:ext>
            </a:extLst>
          </p:cNvPr>
          <p:cNvSpPr>
            <a:spLocks noGrp="1"/>
          </p:cNvSpPr>
          <p:nvPr>
            <p:ph type="ftr" sz="quarter" idx="3"/>
          </p:nvPr>
        </p:nvSpPr>
        <p:spPr/>
        <p:txBody>
          <a:bodyPr>
            <a:noAutofit/>
          </a:bodyPr>
          <a:lstStyle/>
          <a:p>
            <a:r>
              <a:rPr lang="en-US">
                <a:solidFill>
                  <a:schemeClr val="bg2">
                    <a:lumMod val="25000"/>
                  </a:schemeClr>
                </a:solidFill>
              </a:rPr>
              <a:t>The Hub</a:t>
            </a:r>
          </a:p>
        </p:txBody>
      </p:sp>
      <p:sp>
        <p:nvSpPr>
          <p:cNvPr id="9" name="Slide Number Placeholder 3">
            <a:extLst>
              <a:ext uri="{FF2B5EF4-FFF2-40B4-BE49-F238E27FC236}">
                <a16:creationId xmlns:a16="http://schemas.microsoft.com/office/drawing/2014/main" id="{0F06F1CF-1B62-087F-1B91-BBC584172C5C}"/>
              </a:ext>
            </a:extLst>
          </p:cNvPr>
          <p:cNvSpPr>
            <a:spLocks noGrp="1"/>
          </p:cNvSpPr>
          <p:nvPr>
            <p:ph type="sldNum" sz="quarter" idx="4"/>
          </p:nvPr>
        </p:nvSpPr>
        <p:spPr/>
        <p:txBody>
          <a:bodyPr>
            <a:noAutofit/>
          </a:bodyPr>
          <a:lstStyle/>
          <a:p>
            <a:fld id="{DA18CD36-B4FB-DE4E-8FB1-7BD5EA5F1135}" type="slidenum">
              <a:rPr lang="en-US" smtClean="0">
                <a:solidFill>
                  <a:schemeClr val="bg2">
                    <a:lumMod val="25000"/>
                  </a:schemeClr>
                </a:solidFill>
              </a:rPr>
              <a:t>40</a:t>
            </a:fld>
            <a:endParaRPr lang="en-US">
              <a:solidFill>
                <a:schemeClr val="bg2">
                  <a:lumMod val="25000"/>
                </a:schemeClr>
              </a:solidFill>
            </a:endParaRPr>
          </a:p>
        </p:txBody>
      </p:sp>
      <p:pic>
        <p:nvPicPr>
          <p:cNvPr id="8" name="Picture 6">
            <a:extLst>
              <a:ext uri="{FF2B5EF4-FFF2-40B4-BE49-F238E27FC236}">
                <a16:creationId xmlns:a16="http://schemas.microsoft.com/office/drawing/2014/main" id="{46F798B2-7820-42FC-000F-586BA6324D1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319" r="-299"/>
          <a:stretch/>
        </p:blipFill>
        <p:spPr bwMode="auto">
          <a:xfrm>
            <a:off x="121298" y="985685"/>
            <a:ext cx="9265298" cy="5824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66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4352129-A069-B46C-8062-7716AB31EDF9}"/>
              </a:ext>
            </a:extLst>
          </p:cNvPr>
          <p:cNvSpPr txBox="1">
            <a:spLocks noGrp="1"/>
          </p:cNvSpPr>
          <p:nvPr>
            <p:ph type="title" idx="4294967295"/>
          </p:nvPr>
        </p:nvSpPr>
        <p:spPr>
          <a:xfrm>
            <a:off x="475988" y="188777"/>
            <a:ext cx="701294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bg1"/>
                </a:solidFill>
                <a:effectLst/>
                <a:uLnTx/>
                <a:uFillTx/>
                <a:latin typeface="Source Sans Pro Light" panose="020B0403030403020204" pitchFamily="34" charset="0"/>
                <a:ea typeface="Source Sans Pro Light" panose="020B0403030403020204" pitchFamily="34" charset="0"/>
                <a:cs typeface="+mn-cs"/>
              </a:rPr>
              <a:t>Data/Governance Integration Map</a:t>
            </a:r>
          </a:p>
        </p:txBody>
      </p:sp>
      <p:sp>
        <p:nvSpPr>
          <p:cNvPr id="6" name="Footer Placeholder 2">
            <a:extLst>
              <a:ext uri="{FF2B5EF4-FFF2-40B4-BE49-F238E27FC236}">
                <a16:creationId xmlns:a16="http://schemas.microsoft.com/office/drawing/2014/main" id="{575DE792-C9EB-5D4A-4D1A-75B6534731DE}"/>
              </a:ext>
            </a:extLst>
          </p:cNvPr>
          <p:cNvSpPr>
            <a:spLocks noGrp="1"/>
          </p:cNvSpPr>
          <p:nvPr>
            <p:ph type="ftr" sz="quarter" idx="3"/>
          </p:nvPr>
        </p:nvSpPr>
        <p:spPr/>
        <p:txBody>
          <a:bodyPr>
            <a:noAutofit/>
          </a:bodyPr>
          <a:lstStyle/>
          <a:p>
            <a:r>
              <a:rPr lang="en-US">
                <a:solidFill>
                  <a:schemeClr val="bg2">
                    <a:lumMod val="25000"/>
                  </a:schemeClr>
                </a:solidFill>
              </a:rPr>
              <a:t>The Hub</a:t>
            </a:r>
          </a:p>
        </p:txBody>
      </p:sp>
      <p:sp>
        <p:nvSpPr>
          <p:cNvPr id="9" name="Slide Number Placeholder 3">
            <a:extLst>
              <a:ext uri="{FF2B5EF4-FFF2-40B4-BE49-F238E27FC236}">
                <a16:creationId xmlns:a16="http://schemas.microsoft.com/office/drawing/2014/main" id="{0F06F1CF-1B62-087F-1B91-BBC584172C5C}"/>
              </a:ext>
            </a:extLst>
          </p:cNvPr>
          <p:cNvSpPr>
            <a:spLocks noGrp="1"/>
          </p:cNvSpPr>
          <p:nvPr>
            <p:ph type="sldNum" sz="quarter" idx="4"/>
          </p:nvPr>
        </p:nvSpPr>
        <p:spPr/>
        <p:txBody>
          <a:bodyPr>
            <a:noAutofit/>
          </a:bodyPr>
          <a:lstStyle/>
          <a:p>
            <a:fld id="{DA18CD36-B4FB-DE4E-8FB1-7BD5EA5F1135}" type="slidenum">
              <a:rPr lang="en-US" smtClean="0">
                <a:solidFill>
                  <a:schemeClr val="bg2">
                    <a:lumMod val="25000"/>
                  </a:schemeClr>
                </a:solidFill>
              </a:rPr>
              <a:t>41</a:t>
            </a:fld>
            <a:endParaRPr lang="en-US">
              <a:solidFill>
                <a:schemeClr val="bg2">
                  <a:lumMod val="25000"/>
                </a:schemeClr>
              </a:solidFill>
            </a:endParaRPr>
          </a:p>
        </p:txBody>
      </p:sp>
      <p:pic>
        <p:nvPicPr>
          <p:cNvPr id="3" name="Picture 2">
            <a:extLst>
              <a:ext uri="{FF2B5EF4-FFF2-40B4-BE49-F238E27FC236}">
                <a16:creationId xmlns:a16="http://schemas.microsoft.com/office/drawing/2014/main" id="{9E97C176-FA1E-A4E3-F664-273B5399C8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47768"/>
            <a:ext cx="12192000" cy="4204879"/>
          </a:xfrm>
          <a:prstGeom prst="rect">
            <a:avLst/>
          </a:prstGeom>
        </p:spPr>
      </p:pic>
    </p:spTree>
    <p:extLst>
      <p:ext uri="{BB962C8B-B14F-4D97-AF65-F5344CB8AC3E}">
        <p14:creationId xmlns:p14="http://schemas.microsoft.com/office/powerpoint/2010/main" val="19660099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0F06F1CF-1B62-087F-1B91-BBC584172C5C}"/>
              </a:ext>
            </a:extLst>
          </p:cNvPr>
          <p:cNvSpPr>
            <a:spLocks noGrp="1"/>
          </p:cNvSpPr>
          <p:nvPr>
            <p:ph type="sldNum" sz="quarter" idx="4"/>
          </p:nvPr>
        </p:nvSpPr>
        <p:spPr/>
        <p:txBody>
          <a:bodyPr>
            <a:noAutofit/>
          </a:bodyPr>
          <a:lstStyle/>
          <a:p>
            <a:fld id="{DA18CD36-B4FB-DE4E-8FB1-7BD5EA5F1135}" type="slidenum">
              <a:rPr lang="en-US" smtClean="0">
                <a:solidFill>
                  <a:schemeClr val="bg2">
                    <a:lumMod val="25000"/>
                  </a:schemeClr>
                </a:solidFill>
              </a:rPr>
              <a:t>42</a:t>
            </a:fld>
            <a:endParaRPr lang="en-US">
              <a:solidFill>
                <a:schemeClr val="bg2">
                  <a:lumMod val="25000"/>
                </a:schemeClr>
              </a:solidFill>
            </a:endParaRPr>
          </a:p>
        </p:txBody>
      </p:sp>
      <p:sp>
        <p:nvSpPr>
          <p:cNvPr id="3" name="Footer Placeholder 2">
            <a:extLst>
              <a:ext uri="{FF2B5EF4-FFF2-40B4-BE49-F238E27FC236}">
                <a16:creationId xmlns:a16="http://schemas.microsoft.com/office/drawing/2014/main" id="{4FDC3962-34FD-6FF5-073B-63B745F32930}"/>
              </a:ext>
            </a:extLst>
          </p:cNvPr>
          <p:cNvSpPr>
            <a:spLocks noGrp="1"/>
          </p:cNvSpPr>
          <p:nvPr>
            <p:ph type="ftr" sz="quarter" idx="3"/>
          </p:nvPr>
        </p:nvSpPr>
        <p:spPr>
          <a:xfrm>
            <a:off x="8233778" y="6276522"/>
            <a:ext cx="2788082" cy="365125"/>
          </a:xfrm>
          <a:effectLst>
            <a:innerShdw blurRad="63500" dist="50800" dir="10800000">
              <a:prstClr val="black">
                <a:alpha val="50000"/>
              </a:prstClr>
            </a:innerShdw>
          </a:effectLst>
        </p:spPr>
        <p:txBody>
          <a:bodyPr>
            <a:noAutofit/>
          </a:bodyPr>
          <a:lstStyle/>
          <a:p>
            <a:r>
              <a:rPr lang="en-US">
                <a:solidFill>
                  <a:srgbClr val="2B5CA0"/>
                </a:solidFill>
                <a:effectLst>
                  <a:outerShdw blurRad="38100" dist="38100" dir="2700000" algn="tl">
                    <a:srgbClr val="000000">
                      <a:alpha val="43137"/>
                    </a:srgbClr>
                  </a:outerShdw>
                </a:effectLst>
              </a:rPr>
              <a:t>The Hub</a:t>
            </a:r>
          </a:p>
        </p:txBody>
      </p:sp>
      <p:sp>
        <p:nvSpPr>
          <p:cNvPr id="5" name="Title 4">
            <a:extLst>
              <a:ext uri="{FF2B5EF4-FFF2-40B4-BE49-F238E27FC236}">
                <a16:creationId xmlns:a16="http://schemas.microsoft.com/office/drawing/2014/main" id="{5993EF48-1878-48C2-7733-05F2C3E2443F}"/>
              </a:ext>
            </a:extLst>
          </p:cNvPr>
          <p:cNvSpPr txBox="1">
            <a:spLocks noGrp="1"/>
          </p:cNvSpPr>
          <p:nvPr>
            <p:ph type="title" idx="4294967295"/>
          </p:nvPr>
        </p:nvSpPr>
        <p:spPr>
          <a:xfrm>
            <a:off x="2143213" y="2208162"/>
            <a:ext cx="7251915" cy="244167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n-lt"/>
                <a:ea typeface="+mj-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7200" b="0" i="0" u="none" strike="noStrike" kern="1200" cap="none" spc="0" normalizeH="0" baseline="0" noProof="0" dirty="0">
                <a:ln>
                  <a:noFill/>
                </a:ln>
                <a:solidFill>
                  <a:srgbClr val="1C567C"/>
                </a:solidFill>
                <a:effectLst/>
                <a:uLnTx/>
                <a:uFillTx/>
                <a:latin typeface="Source Sans Pro ExtraLight" panose="020B0303030403020204" pitchFamily="34" charset="0"/>
                <a:ea typeface="Source Sans Pro ExtraLight" panose="020B0303030403020204" pitchFamily="34" charset="0"/>
                <a:cs typeface="+mj-cs"/>
              </a:rPr>
              <a:t>Thank You!</a:t>
            </a:r>
          </a:p>
          <a:p>
            <a:pPr marL="0" marR="0" lvl="0" indent="0" algn="ctr" defTabSz="914400" rtl="0" eaLnBrk="1" fontAlgn="auto" latinLnBrk="0" hangingPunct="1">
              <a:lnSpc>
                <a:spcPct val="12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Georgia" panose="02040502050405020303" pitchFamily="18" charset="0"/>
              <a:ea typeface="+mj-ea"/>
              <a:cs typeface="+mj-cs"/>
            </a:endParaRPr>
          </a:p>
          <a:p>
            <a:pPr marL="0" marR="0" lvl="0" indent="0" algn="ctr" defTabSz="914400" rtl="0" eaLnBrk="1" fontAlgn="auto" latinLnBrk="0" hangingPunct="1">
              <a:lnSpc>
                <a:spcPct val="12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1C567C"/>
              </a:solidFill>
              <a:effectLst/>
              <a:uLnTx/>
              <a:uFillTx/>
              <a:latin typeface="Georgia" panose="02040502050405020303" pitchFamily="18" charset="0"/>
              <a:ea typeface="Source Sans Pro ExtraLight" panose="020B0303030403020204" pitchFamily="34" charset="0"/>
              <a:cs typeface="+mj-cs"/>
            </a:endParaRPr>
          </a:p>
        </p:txBody>
      </p:sp>
    </p:spTree>
    <p:extLst>
      <p:ext uri="{BB962C8B-B14F-4D97-AF65-F5344CB8AC3E}">
        <p14:creationId xmlns:p14="http://schemas.microsoft.com/office/powerpoint/2010/main" val="3384278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07F212B-C08A-420E-BAE7-EFBF32EEC7E0}"/>
              </a:ext>
            </a:extLst>
          </p:cNvPr>
          <p:cNvPicPr>
            <a:picLocks noChangeAspect="1"/>
          </p:cNvPicPr>
          <p:nvPr/>
        </p:nvPicPr>
        <p:blipFill>
          <a:blip r:embed="rId3"/>
          <a:stretch>
            <a:fillRect/>
          </a:stretch>
        </p:blipFill>
        <p:spPr>
          <a:xfrm>
            <a:off x="0" y="1"/>
            <a:ext cx="12192000" cy="6858000"/>
          </a:xfrm>
          <a:prstGeom prst="rect">
            <a:avLst/>
          </a:prstGeom>
        </p:spPr>
      </p:pic>
      <p:sp>
        <p:nvSpPr>
          <p:cNvPr id="6" name="Rectangle 5">
            <a:extLst>
              <a:ext uri="{FF2B5EF4-FFF2-40B4-BE49-F238E27FC236}">
                <a16:creationId xmlns:a16="http://schemas.microsoft.com/office/drawing/2014/main" id="{859438D4-4D9A-4593-A458-356A46DC1774}"/>
              </a:ext>
            </a:extLst>
          </p:cNvPr>
          <p:cNvSpPr/>
          <p:nvPr/>
        </p:nvSpPr>
        <p:spPr>
          <a:xfrm>
            <a:off x="364804" y="3429000"/>
            <a:ext cx="11321715" cy="1938992"/>
          </a:xfrm>
          <a:prstGeom prst="rect">
            <a:avLst/>
          </a:prstGeom>
          <a:solidFill>
            <a:srgbClr val="C0C0C0">
              <a:alpha val="59000"/>
            </a:srgbClr>
          </a:solidFill>
          <a:ln w="19050">
            <a:noFill/>
          </a:ln>
          <a:effectLst/>
        </p:spPr>
        <p:txBody>
          <a:bodyPr wrap="square">
            <a:spAutoFit/>
          </a:bodyPr>
          <a:lstStyle/>
          <a:p>
            <a:pPr marL="342900" indent="-342900">
              <a:buFont typeface="Arial" panose="020B0604020202020204" pitchFamily="34" charset="0"/>
              <a:buChar char="•"/>
            </a:pPr>
            <a:r>
              <a:rPr lang="en-US" sz="4000" dirty="0">
                <a:solidFill>
                  <a:schemeClr val="bg1"/>
                </a:solidFill>
                <a:effectLst>
                  <a:outerShdw blurRad="38100" dist="38100" dir="2700000" algn="tl">
                    <a:srgbClr val="000000">
                      <a:alpha val="43137"/>
                    </a:srgbClr>
                  </a:outerShdw>
                </a:effectLst>
                <a:latin typeface="Calibri" panose="020F0502020204030204" pitchFamily="34" charset="0"/>
              </a:rPr>
              <a:t>Farm Bill focus on outcomes and conservation benefits</a:t>
            </a:r>
          </a:p>
          <a:p>
            <a:pPr marL="342900" indent="-342900">
              <a:buFont typeface="Arial" panose="020B0604020202020204" pitchFamily="34" charset="0"/>
              <a:buChar char="•"/>
            </a:pPr>
            <a:r>
              <a:rPr lang="en-US" sz="4000" dirty="0">
                <a:solidFill>
                  <a:schemeClr val="bg1"/>
                </a:solidFill>
                <a:effectLst>
                  <a:outerShdw blurRad="38100" dist="38100" dir="2700000" algn="tl">
                    <a:srgbClr val="000000">
                      <a:alpha val="43137"/>
                    </a:srgbClr>
                  </a:outerShdw>
                </a:effectLst>
                <a:latin typeface="Calibri" panose="020F0502020204030204" pitchFamily="34" charset="0"/>
              </a:rPr>
              <a:t>Helping to support conservation program delivery</a:t>
            </a:r>
          </a:p>
        </p:txBody>
      </p:sp>
    </p:spTree>
    <p:extLst>
      <p:ext uri="{BB962C8B-B14F-4D97-AF65-F5344CB8AC3E}">
        <p14:creationId xmlns:p14="http://schemas.microsoft.com/office/powerpoint/2010/main" val="203717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4CB5-90DB-96C7-74BA-64B2D0298DF9}"/>
              </a:ext>
            </a:extLst>
          </p:cNvPr>
          <p:cNvSpPr>
            <a:spLocks noGrp="1"/>
          </p:cNvSpPr>
          <p:nvPr>
            <p:ph type="title"/>
          </p:nvPr>
        </p:nvSpPr>
        <p:spPr>
          <a:xfrm>
            <a:off x="457200" y="222586"/>
            <a:ext cx="7601712" cy="548640"/>
          </a:xfrm>
        </p:spPr>
        <p:txBody>
          <a:bodyPr>
            <a:normAutofit fontScale="90000"/>
          </a:bodyPr>
          <a:lstStyle/>
          <a:p>
            <a:r>
              <a:rPr lang="en-US"/>
              <a:t>Helping People Help the Land</a:t>
            </a:r>
          </a:p>
        </p:txBody>
      </p:sp>
      <p:pic>
        <p:nvPicPr>
          <p:cNvPr id="4" name="Picture 3" descr="NRCS Facts 4.5 Billion invested in conservation planning. ">
            <a:extLst>
              <a:ext uri="{FF2B5EF4-FFF2-40B4-BE49-F238E27FC236}">
                <a16:creationId xmlns:a16="http://schemas.microsoft.com/office/drawing/2014/main" id="{CCCB5783-F820-C6D5-7FD5-402C404720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36861"/>
            <a:ext cx="12192000" cy="2911637"/>
          </a:xfrm>
          <a:prstGeom prst="rect">
            <a:avLst/>
          </a:prstGeom>
        </p:spPr>
      </p:pic>
      <p:pic>
        <p:nvPicPr>
          <p:cNvPr id="6" name="Picture 5" descr="1.36 Billion was invested in the planning and implementation of conservation planning. ">
            <a:extLst>
              <a:ext uri="{FF2B5EF4-FFF2-40B4-BE49-F238E27FC236}">
                <a16:creationId xmlns:a16="http://schemas.microsoft.com/office/drawing/2014/main" id="{C2B52602-A858-79D0-0C2F-B050D042DD57}"/>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7300184" y="3848498"/>
            <a:ext cx="4748705" cy="2730812"/>
          </a:xfrm>
          <a:prstGeom prst="rect">
            <a:avLst/>
          </a:prstGeom>
        </p:spPr>
      </p:pic>
      <p:pic>
        <p:nvPicPr>
          <p:cNvPr id="8" name="Picture 7" descr="A group of people standing in a field&#10;">
            <a:extLst>
              <a:ext uri="{FF2B5EF4-FFF2-40B4-BE49-F238E27FC236}">
                <a16:creationId xmlns:a16="http://schemas.microsoft.com/office/drawing/2014/main" id="{560EF237-CB61-AC6F-4096-699A9A71019E}"/>
              </a:ext>
            </a:extLst>
          </p:cNvPr>
          <p:cNvPicPr>
            <a:picLocks noChangeAspect="1"/>
          </p:cNvPicPr>
          <p:nvPr/>
        </p:nvPicPr>
        <p:blipFill>
          <a:blip r:embed="rId5"/>
          <a:stretch>
            <a:fillRect/>
          </a:stretch>
        </p:blipFill>
        <p:spPr>
          <a:xfrm>
            <a:off x="143111" y="3969096"/>
            <a:ext cx="7068536" cy="2610214"/>
          </a:xfrm>
          <a:prstGeom prst="rect">
            <a:avLst/>
          </a:prstGeom>
        </p:spPr>
      </p:pic>
    </p:spTree>
    <p:extLst>
      <p:ext uri="{BB962C8B-B14F-4D97-AF65-F5344CB8AC3E}">
        <p14:creationId xmlns:p14="http://schemas.microsoft.com/office/powerpoint/2010/main" val="904999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BBB8E9-9744-4521-8D7D-A66A5597FD27}"/>
              </a:ext>
            </a:extLst>
          </p:cNvPr>
          <p:cNvSpPr txBox="1"/>
          <p:nvPr/>
        </p:nvSpPr>
        <p:spPr>
          <a:xfrm>
            <a:off x="20" y="578405"/>
            <a:ext cx="12191980" cy="5993190"/>
          </a:xfrm>
          <a:prstGeom prst="rect">
            <a:avLst/>
          </a:prstGeom>
          <a:solidFill>
            <a:schemeClr val="tx1"/>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CB4666FD-E83E-4961-870D-9B1E832F990C}"/>
              </a:ext>
            </a:extLst>
          </p:cNvPr>
          <p:cNvSpPr txBox="1"/>
          <p:nvPr/>
        </p:nvSpPr>
        <p:spPr>
          <a:xfrm>
            <a:off x="0" y="6242982"/>
            <a:ext cx="12191980" cy="657225"/>
          </a:xfrm>
          <a:prstGeom prst="rect">
            <a:avLst/>
          </a:prstGeom>
          <a:solidFill>
            <a:schemeClr val="tx1"/>
          </a:solidFill>
        </p:spPr>
        <p:txBody>
          <a:bodyPr wrap="square" rtlCol="0">
            <a:spAutoFit/>
          </a:bodyPr>
          <a:lstStyle/>
          <a:p>
            <a:endParaRPr lang="en-US" dirty="0"/>
          </a:p>
        </p:txBody>
      </p:sp>
      <p:pic>
        <p:nvPicPr>
          <p:cNvPr id="5" name="Picture 4" descr="A hand holding a light bulb&#10;&#10;Description automatically generated with low confidence">
            <a:extLst>
              <a:ext uri="{FF2B5EF4-FFF2-40B4-BE49-F238E27FC236}">
                <a16:creationId xmlns:a16="http://schemas.microsoft.com/office/drawing/2014/main" id="{AB1CA3F6-5D92-450A-AECD-0F9D2E4BC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 y="0"/>
            <a:ext cx="12192020" cy="6900207"/>
          </a:xfrm>
          <a:prstGeom prst="rect">
            <a:avLst/>
          </a:prstGeom>
        </p:spPr>
      </p:pic>
      <p:sp>
        <p:nvSpPr>
          <p:cNvPr id="15" name="TextBox 14">
            <a:extLst>
              <a:ext uri="{FF2B5EF4-FFF2-40B4-BE49-F238E27FC236}">
                <a16:creationId xmlns:a16="http://schemas.microsoft.com/office/drawing/2014/main" id="{9C5238D0-BED8-4883-8C59-0CF3EE63A110}"/>
              </a:ext>
            </a:extLst>
          </p:cNvPr>
          <p:cNvSpPr txBox="1"/>
          <p:nvPr/>
        </p:nvSpPr>
        <p:spPr>
          <a:xfrm>
            <a:off x="4851865" y="3673748"/>
            <a:ext cx="6501079" cy="1569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rPr>
              <a:t>Innovation</a:t>
            </a:r>
          </a:p>
        </p:txBody>
      </p:sp>
    </p:spTree>
    <p:extLst>
      <p:ext uri="{BB962C8B-B14F-4D97-AF65-F5344CB8AC3E}">
        <p14:creationId xmlns:p14="http://schemas.microsoft.com/office/powerpoint/2010/main" val="421641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flowers in a field&#10;&#10;Description automatically generated with low confidence">
            <a:extLst>
              <a:ext uri="{FF2B5EF4-FFF2-40B4-BE49-F238E27FC236}">
                <a16:creationId xmlns:a16="http://schemas.microsoft.com/office/drawing/2014/main" id="{E63DEC4B-201A-4800-B100-EDA0196FA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1" name="TextBox 10">
            <a:extLst>
              <a:ext uri="{FF2B5EF4-FFF2-40B4-BE49-F238E27FC236}">
                <a16:creationId xmlns:a16="http://schemas.microsoft.com/office/drawing/2014/main" id="{AE746BC1-7E6D-4B64-9008-45B152D1FE04}"/>
              </a:ext>
            </a:extLst>
          </p:cNvPr>
          <p:cNvSpPr txBox="1"/>
          <p:nvPr/>
        </p:nvSpPr>
        <p:spPr>
          <a:xfrm>
            <a:off x="3565208" y="1498006"/>
            <a:ext cx="5732625"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600" b="0" i="0" strike="noStrike" kern="0" cap="none" spc="0" normalizeH="0" baseline="0" noProof="0" dirty="0">
                <a:ln>
                  <a:noFill/>
                </a:ln>
                <a:solidFill>
                  <a:prstClr val="white"/>
                </a:solidFill>
                <a:effectLst>
                  <a:outerShdw blurRad="38100" dist="38100" dir="2700000" algn="tl">
                    <a:srgbClr val="000000">
                      <a:alpha val="43137"/>
                    </a:srgbClr>
                  </a:outerShdw>
                </a:effectLst>
                <a:uLnTx/>
                <a:uFillTx/>
              </a:rPr>
              <a:t>#Science</a:t>
            </a:r>
          </a:p>
        </p:txBody>
      </p:sp>
    </p:spTree>
    <p:extLst>
      <p:ext uri="{BB962C8B-B14F-4D97-AF65-F5344CB8AC3E}">
        <p14:creationId xmlns:p14="http://schemas.microsoft.com/office/powerpoint/2010/main" val="405865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61804-8C50-8460-2372-B46B87193232}"/>
              </a:ext>
            </a:extLst>
          </p:cNvPr>
          <p:cNvSpPr>
            <a:spLocks noGrp="1"/>
          </p:cNvSpPr>
          <p:nvPr>
            <p:ph type="title"/>
          </p:nvPr>
        </p:nvSpPr>
        <p:spPr>
          <a:xfrm>
            <a:off x="457200" y="222586"/>
            <a:ext cx="9784080" cy="548640"/>
          </a:xfrm>
        </p:spPr>
        <p:txBody>
          <a:bodyPr>
            <a:noAutofit/>
          </a:bodyPr>
          <a:lstStyle/>
          <a:p>
            <a:r>
              <a:rPr lang="en-US" sz="3600"/>
              <a:t>Building the Hub for Coders and Non-Coders</a:t>
            </a:r>
          </a:p>
        </p:txBody>
      </p:sp>
      <p:pic>
        <p:nvPicPr>
          <p:cNvPr id="3" name="Picture 2" descr="A screenshot of a website">
            <a:extLst>
              <a:ext uri="{FF2B5EF4-FFF2-40B4-BE49-F238E27FC236}">
                <a16:creationId xmlns:a16="http://schemas.microsoft.com/office/drawing/2014/main" id="{963A5638-6584-8E05-1A8A-E6292C80FD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00" y="1027580"/>
            <a:ext cx="12079600" cy="5830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4030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bodyPr spcFirstLastPara="0" vert="horz" wrap="square" lIns="49530" tIns="24765" rIns="49530" bIns="24765" numCol="1" spcCol="1270" anchor="ctr" anchorCtr="0">
        <a:noAutofit/>
      </a:bodyPr>
      <a:lstStyle>
        <a:defPPr marL="114300" indent="-114300" algn="l" defTabSz="577850">
          <a:lnSpc>
            <a:spcPct val="90000"/>
          </a:lnSpc>
          <a:spcBef>
            <a:spcPct val="0"/>
          </a:spcBef>
          <a:spcAft>
            <a:spcPct val="15000"/>
          </a:spcAft>
          <a:buChar char="•"/>
          <a:defRPr sz="1300" b="1" i="0" kern="1200" dirty="0"/>
        </a:defPPr>
      </a:lstStyle>
      <a:style>
        <a:lnRef idx="0">
          <a:scrgbClr r="0" g="0" b="0"/>
        </a:lnRef>
        <a:fillRef idx="0">
          <a:scrgbClr r="0" g="0" b="0"/>
        </a:fillRef>
        <a:effectRef idx="0">
          <a:scrgbClr r="0" g="0" b="0"/>
        </a:effectRef>
        <a:fontRef idx="minor">
          <a:schemeClr val="dk1">
            <a:hueOff val="0"/>
            <a:satOff val="0"/>
            <a:lumOff val="0"/>
            <a:alphaOff val="0"/>
          </a:schemeClr>
        </a:fontRef>
      </a: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47</TotalTime>
  <Words>7271</Words>
  <Application>Microsoft Office PowerPoint</Application>
  <PresentationFormat>Widescreen</PresentationFormat>
  <Paragraphs>708</Paragraphs>
  <Slides>42</Slides>
  <Notes>41</Notes>
  <HiddenSlides>1</HiddenSlides>
  <MMClips>0</MMClips>
  <ScaleCrop>false</ScaleCrop>
  <HeadingPairs>
    <vt:vector size="8" baseType="variant">
      <vt:variant>
        <vt:lpstr>Fonts Used</vt:lpstr>
      </vt:variant>
      <vt:variant>
        <vt:i4>15</vt:i4>
      </vt:variant>
      <vt:variant>
        <vt:lpstr>Theme</vt:lpstr>
      </vt:variant>
      <vt:variant>
        <vt:i4>1</vt:i4>
      </vt:variant>
      <vt:variant>
        <vt:lpstr>Slide Titles</vt:lpstr>
      </vt:variant>
      <vt:variant>
        <vt:i4>42</vt:i4>
      </vt:variant>
      <vt:variant>
        <vt:lpstr>Custom Shows</vt:lpstr>
      </vt:variant>
      <vt:variant>
        <vt:i4>5</vt:i4>
      </vt:variant>
    </vt:vector>
  </HeadingPairs>
  <TitlesOfParts>
    <vt:vector size="63" baseType="lpstr">
      <vt:lpstr>Aptos</vt:lpstr>
      <vt:lpstr>Aptos (Body)</vt:lpstr>
      <vt:lpstr>Aptos Display</vt:lpstr>
      <vt:lpstr>Arial</vt:lpstr>
      <vt:lpstr>Calibri</vt:lpstr>
      <vt:lpstr>Consolas</vt:lpstr>
      <vt:lpstr>Georgia</vt:lpstr>
      <vt:lpstr>Google Sans</vt:lpstr>
      <vt:lpstr>Hand Of Sean</vt:lpstr>
      <vt:lpstr>Montserrat</vt:lpstr>
      <vt:lpstr>Source Sans Pro</vt:lpstr>
      <vt:lpstr>Source Sans Pro ExtraLight</vt:lpstr>
      <vt:lpstr>Source Sans Pro Light</vt:lpstr>
      <vt:lpstr>Source Sans Pro Semibold</vt:lpstr>
      <vt:lpstr>Wingdings</vt:lpstr>
      <vt:lpstr>Office Theme</vt:lpstr>
      <vt:lpstr>Dynamic Soils Hub Team Overview </vt:lpstr>
      <vt:lpstr>The Dynamic Soils Hub is a flagship innovation for scientists to model and report on soils data that change with conservation management. Dynamic modeling user Interface</vt:lpstr>
      <vt:lpstr>Science-Based Program Delivery</vt:lpstr>
      <vt:lpstr>Supporting America’s Working Lands</vt:lpstr>
      <vt:lpstr>PowerPoint Presentation</vt:lpstr>
      <vt:lpstr>Helping People Help the Land</vt:lpstr>
      <vt:lpstr>PowerPoint Presentation</vt:lpstr>
      <vt:lpstr>PowerPoint Presentation</vt:lpstr>
      <vt:lpstr>Building the Hub for Coders and Non-Coders</vt:lpstr>
      <vt:lpstr>Application Open-Source Tools The DS Hub is a flagship innovation for scientists to model and report on soils data that change with conservation management  Empowering technical and nontechnical  scientists to create experiments with no coding experience  It is a game changer for data collection, storage &amp; processing to support conservation program delivery</vt:lpstr>
      <vt:lpstr>Dynamic Soils Hub (DS Hub) Overview Picture a realm where cutting-edge technology meets conservation stewardship. We are at the forefront of this revolution, building Dynamic Modular Tools that seamlessly connect diverse data sources. Our high-capacity geospatial capabilities and workflow automation are transforming how we visualize data, offering real-time insights that were once the stuff of dreams. With unparalleled access to large datasets, we are not just addressing inefficiencies; we are eliminating pain points, saving time, and paving the way for more effective conservation practices.</vt:lpstr>
      <vt:lpstr>PowerPoint Presentation</vt:lpstr>
      <vt:lpstr>Example Workflow</vt:lpstr>
      <vt:lpstr>Nutrient Runoff Vulnerability Model</vt:lpstr>
      <vt:lpstr>Example of a model on the Hub</vt:lpstr>
      <vt:lpstr>Dynamic Soil Survey</vt:lpstr>
      <vt:lpstr>PowerPoint Presentation</vt:lpstr>
      <vt:lpstr>PowerPoint Presentation</vt:lpstr>
      <vt:lpstr>PowerPoint Presentation</vt:lpstr>
      <vt:lpstr>Product Delivery</vt:lpstr>
      <vt:lpstr>GEOSPATIAL MODELING</vt:lpstr>
      <vt:lpstr>Database Pipeline Vision Process</vt:lpstr>
      <vt:lpstr>Business </vt:lpstr>
      <vt:lpstr>Teams Overview</vt:lpstr>
      <vt:lpstr>Team Breakdown</vt:lpstr>
      <vt:lpstr>Overview – Team Core Focus Areas</vt:lpstr>
      <vt:lpstr>Horizon</vt:lpstr>
      <vt:lpstr>Artemis</vt:lpstr>
      <vt:lpstr>Seawolf</vt:lpstr>
      <vt:lpstr>Apollo</vt:lpstr>
      <vt:lpstr>User-Centric Foundation</vt:lpstr>
      <vt:lpstr>Technical Architecture and Security</vt:lpstr>
      <vt:lpstr>Data Management and Automation</vt:lpstr>
      <vt:lpstr>Phoenix</vt:lpstr>
      <vt:lpstr>Sea Shadow</vt:lpstr>
      <vt:lpstr>Sea Shadow | Apollo Integration Points</vt:lpstr>
      <vt:lpstr>Sea Shadow | Albacore Integration Points</vt:lpstr>
      <vt:lpstr>Albacore</vt:lpstr>
      <vt:lpstr>Ceres Tiger Team</vt:lpstr>
      <vt:lpstr>Meta Data Flow</vt:lpstr>
      <vt:lpstr>Data/Governance Integration Map</vt:lpstr>
      <vt:lpstr>Thank You!  </vt:lpstr>
      <vt:lpstr>Apollo, Seaswolf - Team Integration Review Meetings</vt:lpstr>
      <vt:lpstr>Apollo/Sea Shadow integration meeting</vt:lpstr>
      <vt:lpstr>Artemis, Seawolf and Ceres</vt:lpstr>
      <vt:lpstr>Artemis Phoenix Horizon Integration Meeting</vt:lpstr>
      <vt:lpstr>Sea Shadow, Seaswolf - Team Integration Review Meetings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Nemecek, Jason - FPAC-NRCS, CO</dc:creator>
  <cp:lastModifiedBy>Nemecek, Jason - FPAC-NRCS, CO</cp:lastModifiedBy>
  <cp:revision>7</cp:revision>
  <cp:lastPrinted>2024-11-01T17:03:29Z</cp:lastPrinted>
  <dcterms:created xsi:type="dcterms:W3CDTF">2024-10-29T16:30:32Z</dcterms:created>
  <dcterms:modified xsi:type="dcterms:W3CDTF">2025-03-04T15:00:16Z</dcterms:modified>
</cp:coreProperties>
</file>